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7772400" cy="5029200"/>
  <p:notesSz cx="7772400" cy="502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133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1559052"/>
            <a:ext cx="6606540" cy="10561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C4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2816352"/>
            <a:ext cx="5440680" cy="125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C4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C4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1156716"/>
            <a:ext cx="3380994" cy="331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1156716"/>
            <a:ext cx="3380994" cy="331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305808"/>
            <a:ext cx="7772400" cy="723900"/>
          </a:xfrm>
          <a:custGeom>
            <a:avLst/>
            <a:gdLst/>
            <a:ahLst/>
            <a:cxnLst/>
            <a:rect l="l" t="t" r="r" b="b"/>
            <a:pathLst>
              <a:path w="7772400" h="723900">
                <a:moveTo>
                  <a:pt x="0" y="723392"/>
                </a:moveTo>
                <a:lnTo>
                  <a:pt x="7772400" y="723392"/>
                </a:lnTo>
                <a:lnTo>
                  <a:pt x="7772400" y="0"/>
                </a:lnTo>
                <a:lnTo>
                  <a:pt x="0" y="0"/>
                </a:lnTo>
                <a:lnTo>
                  <a:pt x="0" y="7233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7772400" cy="4178935"/>
          </a:xfrm>
          <a:custGeom>
            <a:avLst/>
            <a:gdLst/>
            <a:ahLst/>
            <a:cxnLst/>
            <a:rect l="l" t="t" r="r" b="b"/>
            <a:pathLst>
              <a:path w="7772400" h="4178935">
                <a:moveTo>
                  <a:pt x="0" y="4178807"/>
                </a:moveTo>
                <a:lnTo>
                  <a:pt x="7772400" y="4178807"/>
                </a:lnTo>
                <a:lnTo>
                  <a:pt x="7772400" y="0"/>
                </a:lnTo>
                <a:lnTo>
                  <a:pt x="0" y="0"/>
                </a:lnTo>
                <a:lnTo>
                  <a:pt x="0" y="41788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178808"/>
            <a:ext cx="7772400" cy="63500"/>
          </a:xfrm>
          <a:custGeom>
            <a:avLst/>
            <a:gdLst/>
            <a:ahLst/>
            <a:cxnLst/>
            <a:rect l="l" t="t" r="r" b="b"/>
            <a:pathLst>
              <a:path w="7772400" h="63500">
                <a:moveTo>
                  <a:pt x="7772400" y="0"/>
                </a:moveTo>
                <a:lnTo>
                  <a:pt x="0" y="0"/>
                </a:lnTo>
                <a:lnTo>
                  <a:pt x="0" y="63499"/>
                </a:lnTo>
                <a:lnTo>
                  <a:pt x="7772400" y="63499"/>
                </a:lnTo>
                <a:lnTo>
                  <a:pt x="7772400" y="0"/>
                </a:lnTo>
                <a:close/>
              </a:path>
            </a:pathLst>
          </a:custGeom>
          <a:solidFill>
            <a:srgbClr val="FFC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242308"/>
            <a:ext cx="7772400" cy="63500"/>
          </a:xfrm>
          <a:custGeom>
            <a:avLst/>
            <a:gdLst/>
            <a:ahLst/>
            <a:cxnLst/>
            <a:rect l="l" t="t" r="r" b="b"/>
            <a:pathLst>
              <a:path w="7772400" h="63500">
                <a:moveTo>
                  <a:pt x="7772400" y="0"/>
                </a:moveTo>
                <a:lnTo>
                  <a:pt x="0" y="0"/>
                </a:lnTo>
                <a:lnTo>
                  <a:pt x="0" y="63500"/>
                </a:lnTo>
                <a:lnTo>
                  <a:pt x="7772400" y="635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C4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3325" y="617292"/>
            <a:ext cx="2386329" cy="1209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C4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1156716"/>
            <a:ext cx="6995160" cy="331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4677156"/>
            <a:ext cx="2487168" cy="25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4677156"/>
            <a:ext cx="1787652" cy="25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4677156"/>
            <a:ext cx="1787652" cy="25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34655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0" y="3586569"/>
            <a:ext cx="7766050" cy="14426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77050" y="0"/>
            <a:ext cx="2674620" cy="994410"/>
          </a:xfrm>
          <a:custGeom>
            <a:avLst/>
            <a:gdLst/>
            <a:ahLst/>
            <a:cxnLst/>
            <a:rect l="l" t="t" r="r" b="b"/>
            <a:pathLst>
              <a:path w="2674620" h="994410">
                <a:moveTo>
                  <a:pt x="2674619" y="0"/>
                </a:moveTo>
                <a:lnTo>
                  <a:pt x="0" y="0"/>
                </a:lnTo>
                <a:lnTo>
                  <a:pt x="0" y="993838"/>
                </a:lnTo>
                <a:lnTo>
                  <a:pt x="2674619" y="993838"/>
                </a:lnTo>
                <a:lnTo>
                  <a:pt x="2674619" y="0"/>
                </a:lnTo>
                <a:close/>
              </a:path>
            </a:pathLst>
          </a:custGeom>
          <a:solidFill>
            <a:srgbClr val="231F2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64154" y="4245686"/>
            <a:ext cx="4622800" cy="562610"/>
          </a:xfrm>
          <a:custGeom>
            <a:avLst/>
            <a:gdLst/>
            <a:ahLst/>
            <a:cxnLst/>
            <a:rect l="l" t="t" r="r" b="b"/>
            <a:pathLst>
              <a:path w="4622800" h="562610">
                <a:moveTo>
                  <a:pt x="4622292" y="0"/>
                </a:moveTo>
                <a:lnTo>
                  <a:pt x="0" y="0"/>
                </a:lnTo>
                <a:lnTo>
                  <a:pt x="0" y="562356"/>
                </a:lnTo>
                <a:lnTo>
                  <a:pt x="4622292" y="562356"/>
                </a:lnTo>
                <a:lnTo>
                  <a:pt x="4622292" y="0"/>
                </a:lnTo>
                <a:close/>
              </a:path>
            </a:pathLst>
          </a:custGeom>
          <a:solidFill>
            <a:srgbClr val="231F2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17876" y="4163922"/>
            <a:ext cx="453517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220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4300" b="1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300" b="1" spc="-145" dirty="0">
                <a:solidFill>
                  <a:srgbClr val="FFFFFF"/>
                </a:solidFill>
                <a:latin typeface="Calibri"/>
                <a:cs typeface="Calibri"/>
              </a:rPr>
              <a:t>APPRECIATION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446879"/>
            <a:ext cx="7772400" cy="63500"/>
          </a:xfrm>
          <a:custGeom>
            <a:avLst/>
            <a:gdLst/>
            <a:ahLst/>
            <a:cxnLst/>
            <a:rect l="l" t="t" r="r" b="b"/>
            <a:pathLst>
              <a:path w="7772400" h="63500">
                <a:moveTo>
                  <a:pt x="7772400" y="0"/>
                </a:moveTo>
                <a:lnTo>
                  <a:pt x="0" y="0"/>
                </a:lnTo>
                <a:lnTo>
                  <a:pt x="0" y="63499"/>
                </a:lnTo>
                <a:lnTo>
                  <a:pt x="7772400" y="63499"/>
                </a:lnTo>
                <a:lnTo>
                  <a:pt x="7772400" y="0"/>
                </a:lnTo>
                <a:close/>
              </a:path>
            </a:pathLst>
          </a:custGeom>
          <a:solidFill>
            <a:srgbClr val="FFC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33304" y="3765770"/>
            <a:ext cx="146431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50" b="1" spc="-185" dirty="0">
                <a:solidFill>
                  <a:srgbClr val="FFFFFF"/>
                </a:solidFill>
                <a:latin typeface="Calibri"/>
                <a:cs typeface="Calibri"/>
              </a:rPr>
              <a:t>ANNUAL</a:t>
            </a:r>
            <a:endParaRPr sz="34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983" y="3430121"/>
            <a:ext cx="1987550" cy="1559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50" b="1" spc="-145" dirty="0">
                <a:solidFill>
                  <a:srgbClr val="FFC425"/>
                </a:solidFill>
                <a:latin typeface="Rockwell Condensed"/>
                <a:cs typeface="Rockwell Condensed"/>
              </a:rPr>
              <a:t>4</a:t>
            </a:r>
            <a:r>
              <a:rPr sz="10050" b="1" spc="355" dirty="0">
                <a:solidFill>
                  <a:srgbClr val="FFC425"/>
                </a:solidFill>
                <a:latin typeface="Rockwell Condensed"/>
                <a:cs typeface="Rockwell Condensed"/>
              </a:rPr>
              <a:t>3</a:t>
            </a:r>
            <a:r>
              <a:rPr sz="5700" b="1" spc="-145" dirty="0">
                <a:solidFill>
                  <a:srgbClr val="FFC425"/>
                </a:solidFill>
                <a:latin typeface="Calibri"/>
                <a:cs typeface="Calibri"/>
              </a:rPr>
              <a:t>RD</a:t>
            </a:r>
            <a:endParaRPr sz="57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9789" y="308566"/>
            <a:ext cx="1065759" cy="39911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11765" y="226334"/>
            <a:ext cx="1043305" cy="514984"/>
            <a:chOff x="511765" y="226334"/>
            <a:chExt cx="1043305" cy="514984"/>
          </a:xfrm>
        </p:grpSpPr>
        <p:sp>
          <p:nvSpPr>
            <p:cNvPr id="12" name="object 12"/>
            <p:cNvSpPr/>
            <p:nvPr/>
          </p:nvSpPr>
          <p:spPr>
            <a:xfrm>
              <a:off x="511759" y="312610"/>
              <a:ext cx="1043305" cy="428625"/>
            </a:xfrm>
            <a:custGeom>
              <a:avLst/>
              <a:gdLst/>
              <a:ahLst/>
              <a:cxnLst/>
              <a:rect l="l" t="t" r="r" b="b"/>
              <a:pathLst>
                <a:path w="1043305" h="428625">
                  <a:moveTo>
                    <a:pt x="425742" y="101"/>
                  </a:moveTo>
                  <a:lnTo>
                    <a:pt x="314452" y="101"/>
                  </a:lnTo>
                  <a:lnTo>
                    <a:pt x="314452" y="9855"/>
                  </a:lnTo>
                  <a:lnTo>
                    <a:pt x="319138" y="9855"/>
                  </a:lnTo>
                  <a:lnTo>
                    <a:pt x="326809" y="9207"/>
                  </a:lnTo>
                  <a:lnTo>
                    <a:pt x="335445" y="13220"/>
                  </a:lnTo>
                  <a:lnTo>
                    <a:pt x="344347" y="18542"/>
                  </a:lnTo>
                  <a:lnTo>
                    <a:pt x="350215" y="24955"/>
                  </a:lnTo>
                  <a:lnTo>
                    <a:pt x="353491" y="32943"/>
                  </a:lnTo>
                  <a:lnTo>
                    <a:pt x="354584" y="42964"/>
                  </a:lnTo>
                  <a:lnTo>
                    <a:pt x="354584" y="313677"/>
                  </a:lnTo>
                  <a:lnTo>
                    <a:pt x="332663" y="291376"/>
                  </a:lnTo>
                  <a:lnTo>
                    <a:pt x="256565" y="210718"/>
                  </a:lnTo>
                  <a:lnTo>
                    <a:pt x="215430" y="167868"/>
                  </a:lnTo>
                  <a:lnTo>
                    <a:pt x="134150" y="84912"/>
                  </a:lnTo>
                  <a:lnTo>
                    <a:pt x="49149" y="0"/>
                  </a:lnTo>
                  <a:lnTo>
                    <a:pt x="37693" y="0"/>
                  </a:lnTo>
                  <a:lnTo>
                    <a:pt x="37998" y="347853"/>
                  </a:lnTo>
                  <a:lnTo>
                    <a:pt x="37541" y="354380"/>
                  </a:lnTo>
                  <a:lnTo>
                    <a:pt x="0" y="381762"/>
                  </a:lnTo>
                  <a:lnTo>
                    <a:pt x="0" y="391579"/>
                  </a:lnTo>
                  <a:lnTo>
                    <a:pt x="113919" y="391579"/>
                  </a:lnTo>
                  <a:lnTo>
                    <a:pt x="113919" y="381762"/>
                  </a:lnTo>
                  <a:lnTo>
                    <a:pt x="107353" y="381558"/>
                  </a:lnTo>
                  <a:lnTo>
                    <a:pt x="99187" y="380517"/>
                  </a:lnTo>
                  <a:lnTo>
                    <a:pt x="71628" y="347853"/>
                  </a:lnTo>
                  <a:lnTo>
                    <a:pt x="71818" y="86715"/>
                  </a:lnTo>
                  <a:lnTo>
                    <a:pt x="165061" y="185724"/>
                  </a:lnTo>
                  <a:lnTo>
                    <a:pt x="209753" y="232359"/>
                  </a:lnTo>
                  <a:lnTo>
                    <a:pt x="243547" y="266992"/>
                  </a:lnTo>
                  <a:lnTo>
                    <a:pt x="272135" y="295122"/>
                  </a:lnTo>
                  <a:lnTo>
                    <a:pt x="311061" y="331685"/>
                  </a:lnTo>
                  <a:lnTo>
                    <a:pt x="375932" y="391579"/>
                  </a:lnTo>
                  <a:lnTo>
                    <a:pt x="388340" y="391579"/>
                  </a:lnTo>
                  <a:lnTo>
                    <a:pt x="388340" y="40995"/>
                  </a:lnTo>
                  <a:lnTo>
                    <a:pt x="389610" y="30975"/>
                  </a:lnTo>
                  <a:lnTo>
                    <a:pt x="393090" y="23545"/>
                  </a:lnTo>
                  <a:lnTo>
                    <a:pt x="398297" y="18046"/>
                  </a:lnTo>
                  <a:lnTo>
                    <a:pt x="404736" y="13779"/>
                  </a:lnTo>
                  <a:lnTo>
                    <a:pt x="411264" y="10147"/>
                  </a:lnTo>
                  <a:lnTo>
                    <a:pt x="425742" y="10299"/>
                  </a:lnTo>
                  <a:lnTo>
                    <a:pt x="425742" y="101"/>
                  </a:lnTo>
                  <a:close/>
                </a:path>
                <a:path w="1043305" h="428625">
                  <a:moveTo>
                    <a:pt x="1042822" y="101"/>
                  </a:moveTo>
                  <a:lnTo>
                    <a:pt x="935278" y="101"/>
                  </a:lnTo>
                  <a:lnTo>
                    <a:pt x="935278" y="9258"/>
                  </a:lnTo>
                  <a:lnTo>
                    <a:pt x="945578" y="8953"/>
                  </a:lnTo>
                  <a:lnTo>
                    <a:pt x="949782" y="9918"/>
                  </a:lnTo>
                  <a:lnTo>
                    <a:pt x="972705" y="220802"/>
                  </a:lnTo>
                  <a:lnTo>
                    <a:pt x="971537" y="254876"/>
                  </a:lnTo>
                  <a:lnTo>
                    <a:pt x="957808" y="317334"/>
                  </a:lnTo>
                  <a:lnTo>
                    <a:pt x="926668" y="356222"/>
                  </a:lnTo>
                  <a:lnTo>
                    <a:pt x="884428" y="374980"/>
                  </a:lnTo>
                  <a:lnTo>
                    <a:pt x="860767" y="377583"/>
                  </a:lnTo>
                  <a:lnTo>
                    <a:pt x="838695" y="376516"/>
                  </a:lnTo>
                  <a:lnTo>
                    <a:pt x="796734" y="364020"/>
                  </a:lnTo>
                  <a:lnTo>
                    <a:pt x="761580" y="331978"/>
                  </a:lnTo>
                  <a:lnTo>
                    <a:pt x="741768" y="272313"/>
                  </a:lnTo>
                  <a:lnTo>
                    <a:pt x="739000" y="225285"/>
                  </a:lnTo>
                  <a:lnTo>
                    <a:pt x="739000" y="39471"/>
                  </a:lnTo>
                  <a:lnTo>
                    <a:pt x="763270" y="8966"/>
                  </a:lnTo>
                  <a:lnTo>
                    <a:pt x="777074" y="9867"/>
                  </a:lnTo>
                  <a:lnTo>
                    <a:pt x="777074" y="8966"/>
                  </a:lnTo>
                  <a:lnTo>
                    <a:pt x="777074" y="7112"/>
                  </a:lnTo>
                  <a:lnTo>
                    <a:pt x="777074" y="101"/>
                  </a:lnTo>
                  <a:lnTo>
                    <a:pt x="672884" y="12"/>
                  </a:lnTo>
                  <a:lnTo>
                    <a:pt x="653630" y="101"/>
                  </a:lnTo>
                  <a:lnTo>
                    <a:pt x="543902" y="101"/>
                  </a:lnTo>
                  <a:lnTo>
                    <a:pt x="543902" y="7581"/>
                  </a:lnTo>
                  <a:lnTo>
                    <a:pt x="550100" y="9359"/>
                  </a:lnTo>
                  <a:lnTo>
                    <a:pt x="554329" y="13804"/>
                  </a:lnTo>
                  <a:lnTo>
                    <a:pt x="555866" y="19646"/>
                  </a:lnTo>
                  <a:lnTo>
                    <a:pt x="553999" y="25590"/>
                  </a:lnTo>
                  <a:lnTo>
                    <a:pt x="549541" y="30708"/>
                  </a:lnTo>
                  <a:lnTo>
                    <a:pt x="542505" y="37325"/>
                  </a:lnTo>
                  <a:lnTo>
                    <a:pt x="533717" y="45326"/>
                  </a:lnTo>
                  <a:lnTo>
                    <a:pt x="523316" y="55232"/>
                  </a:lnTo>
                  <a:lnTo>
                    <a:pt x="498005" y="79730"/>
                  </a:lnTo>
                  <a:lnTo>
                    <a:pt x="423824" y="148958"/>
                  </a:lnTo>
                  <a:lnTo>
                    <a:pt x="404075" y="167817"/>
                  </a:lnTo>
                  <a:lnTo>
                    <a:pt x="428955" y="209283"/>
                  </a:lnTo>
                  <a:lnTo>
                    <a:pt x="472490" y="248488"/>
                  </a:lnTo>
                  <a:lnTo>
                    <a:pt x="525246" y="294513"/>
                  </a:lnTo>
                  <a:lnTo>
                    <a:pt x="577875" y="339636"/>
                  </a:lnTo>
                  <a:lnTo>
                    <a:pt x="621017" y="376110"/>
                  </a:lnTo>
                  <a:lnTo>
                    <a:pt x="660819" y="407771"/>
                  </a:lnTo>
                  <a:lnTo>
                    <a:pt x="708672" y="427075"/>
                  </a:lnTo>
                  <a:lnTo>
                    <a:pt x="744829" y="428510"/>
                  </a:lnTo>
                  <a:lnTo>
                    <a:pt x="768248" y="428510"/>
                  </a:lnTo>
                  <a:lnTo>
                    <a:pt x="768248" y="419595"/>
                  </a:lnTo>
                  <a:lnTo>
                    <a:pt x="724877" y="406996"/>
                  </a:lnTo>
                  <a:lnTo>
                    <a:pt x="687412" y="381152"/>
                  </a:lnTo>
                  <a:lnTo>
                    <a:pt x="505218" y="220802"/>
                  </a:lnTo>
                  <a:lnTo>
                    <a:pt x="468299" y="187680"/>
                  </a:lnTo>
                  <a:lnTo>
                    <a:pt x="449516" y="170116"/>
                  </a:lnTo>
                  <a:lnTo>
                    <a:pt x="468426" y="150114"/>
                  </a:lnTo>
                  <a:lnTo>
                    <a:pt x="500291" y="117424"/>
                  </a:lnTo>
                  <a:lnTo>
                    <a:pt x="532549" y="84836"/>
                  </a:lnTo>
                  <a:lnTo>
                    <a:pt x="552640" y="65138"/>
                  </a:lnTo>
                  <a:lnTo>
                    <a:pt x="569048" y="49466"/>
                  </a:lnTo>
                  <a:lnTo>
                    <a:pt x="583742" y="35280"/>
                  </a:lnTo>
                  <a:lnTo>
                    <a:pt x="622312" y="10325"/>
                  </a:lnTo>
                  <a:lnTo>
                    <a:pt x="647065" y="7112"/>
                  </a:lnTo>
                  <a:lnTo>
                    <a:pt x="658507" y="7112"/>
                  </a:lnTo>
                  <a:lnTo>
                    <a:pt x="691057" y="36868"/>
                  </a:lnTo>
                  <a:lnTo>
                    <a:pt x="691718" y="228282"/>
                  </a:lnTo>
                  <a:lnTo>
                    <a:pt x="695286" y="276567"/>
                  </a:lnTo>
                  <a:lnTo>
                    <a:pt x="719696" y="340550"/>
                  </a:lnTo>
                  <a:lnTo>
                    <a:pt x="768489" y="380606"/>
                  </a:lnTo>
                  <a:lnTo>
                    <a:pt x="830389" y="395732"/>
                  </a:lnTo>
                  <a:lnTo>
                    <a:pt x="850265" y="396595"/>
                  </a:lnTo>
                  <a:lnTo>
                    <a:pt x="874864" y="395312"/>
                  </a:lnTo>
                  <a:lnTo>
                    <a:pt x="929741" y="378815"/>
                  </a:lnTo>
                  <a:lnTo>
                    <a:pt x="983386" y="328549"/>
                  </a:lnTo>
                  <a:lnTo>
                    <a:pt x="998016" y="291084"/>
                  </a:lnTo>
                  <a:lnTo>
                    <a:pt x="1004798" y="250139"/>
                  </a:lnTo>
                  <a:lnTo>
                    <a:pt x="1006436" y="209283"/>
                  </a:lnTo>
                  <a:lnTo>
                    <a:pt x="1006462" y="35877"/>
                  </a:lnTo>
                  <a:lnTo>
                    <a:pt x="1008621" y="25692"/>
                  </a:lnTo>
                  <a:lnTo>
                    <a:pt x="1014006" y="18300"/>
                  </a:lnTo>
                  <a:lnTo>
                    <a:pt x="1021041" y="13284"/>
                  </a:lnTo>
                  <a:lnTo>
                    <a:pt x="1028103" y="10223"/>
                  </a:lnTo>
                  <a:lnTo>
                    <a:pt x="1031786" y="8953"/>
                  </a:lnTo>
                  <a:lnTo>
                    <a:pt x="1034618" y="7975"/>
                  </a:lnTo>
                  <a:lnTo>
                    <a:pt x="1042822" y="9258"/>
                  </a:lnTo>
                  <a:lnTo>
                    <a:pt x="1042822" y="7975"/>
                  </a:lnTo>
                  <a:lnTo>
                    <a:pt x="1042822" y="1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6644" y="226334"/>
              <a:ext cx="133350" cy="299085"/>
            </a:xfrm>
            <a:custGeom>
              <a:avLst/>
              <a:gdLst/>
              <a:ahLst/>
              <a:cxnLst/>
              <a:rect l="l" t="t" r="r" b="b"/>
              <a:pathLst>
                <a:path w="133350" h="299084">
                  <a:moveTo>
                    <a:pt x="40242" y="0"/>
                  </a:moveTo>
                  <a:lnTo>
                    <a:pt x="36360" y="1181"/>
                  </a:lnTo>
                  <a:lnTo>
                    <a:pt x="45797" y="36007"/>
                  </a:lnTo>
                  <a:lnTo>
                    <a:pt x="38180" y="72528"/>
                  </a:lnTo>
                  <a:lnTo>
                    <a:pt x="22209" y="110354"/>
                  </a:lnTo>
                  <a:lnTo>
                    <a:pt x="6583" y="149097"/>
                  </a:lnTo>
                  <a:lnTo>
                    <a:pt x="0" y="188367"/>
                  </a:lnTo>
                  <a:lnTo>
                    <a:pt x="5562" y="223010"/>
                  </a:lnTo>
                  <a:lnTo>
                    <a:pt x="18637" y="254572"/>
                  </a:lnTo>
                  <a:lnTo>
                    <a:pt x="36036" y="280628"/>
                  </a:lnTo>
                  <a:lnTo>
                    <a:pt x="54571" y="298755"/>
                  </a:lnTo>
                  <a:lnTo>
                    <a:pt x="48969" y="285614"/>
                  </a:lnTo>
                  <a:lnTo>
                    <a:pt x="44831" y="270401"/>
                  </a:lnTo>
                  <a:lnTo>
                    <a:pt x="42816" y="253708"/>
                  </a:lnTo>
                  <a:lnTo>
                    <a:pt x="43586" y="236131"/>
                  </a:lnTo>
                  <a:lnTo>
                    <a:pt x="50235" y="209176"/>
                  </a:lnTo>
                  <a:lnTo>
                    <a:pt x="60163" y="185817"/>
                  </a:lnTo>
                  <a:lnTo>
                    <a:pt x="70886" y="158472"/>
                  </a:lnTo>
                  <a:lnTo>
                    <a:pt x="79921" y="119558"/>
                  </a:lnTo>
                  <a:lnTo>
                    <a:pt x="88191" y="125016"/>
                  </a:lnTo>
                  <a:lnTo>
                    <a:pt x="102958" y="153527"/>
                  </a:lnTo>
                  <a:lnTo>
                    <a:pt x="112782" y="200207"/>
                  </a:lnTo>
                  <a:lnTo>
                    <a:pt x="106222" y="260172"/>
                  </a:lnTo>
                  <a:lnTo>
                    <a:pt x="129235" y="194975"/>
                  </a:lnTo>
                  <a:lnTo>
                    <a:pt x="132722" y="138947"/>
                  </a:lnTo>
                  <a:lnTo>
                    <a:pt x="121910" y="92192"/>
                  </a:lnTo>
                  <a:lnTo>
                    <a:pt x="102028" y="54815"/>
                  </a:lnTo>
                  <a:lnTo>
                    <a:pt x="55966" y="8614"/>
                  </a:lnTo>
                  <a:lnTo>
                    <a:pt x="40242" y="0"/>
                  </a:lnTo>
                  <a:close/>
                </a:path>
              </a:pathLst>
            </a:custGeom>
            <a:solidFill>
              <a:srgbClr val="FFC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65700"/>
            <a:ext cx="7772400" cy="63500"/>
          </a:xfrm>
          <a:custGeom>
            <a:avLst/>
            <a:gdLst/>
            <a:ahLst/>
            <a:cxnLst/>
            <a:rect l="l" t="t" r="r" b="b"/>
            <a:pathLst>
              <a:path w="7772400" h="63500">
                <a:moveTo>
                  <a:pt x="0" y="0"/>
                </a:moveTo>
                <a:lnTo>
                  <a:pt x="0" y="63500"/>
                </a:lnTo>
                <a:lnTo>
                  <a:pt x="7772400" y="63500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46600"/>
            <a:ext cx="7772400" cy="63500"/>
          </a:xfrm>
          <a:custGeom>
            <a:avLst/>
            <a:gdLst/>
            <a:ahLst/>
            <a:cxnLst/>
            <a:rect l="l" t="t" r="r" b="b"/>
            <a:pathLst>
              <a:path w="7772400" h="63500">
                <a:moveTo>
                  <a:pt x="0" y="0"/>
                </a:moveTo>
                <a:lnTo>
                  <a:pt x="0" y="63500"/>
                </a:lnTo>
                <a:lnTo>
                  <a:pt x="7772400" y="63500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9820" y="3454143"/>
            <a:ext cx="2066787" cy="38576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7975" y="310946"/>
            <a:ext cx="1403350" cy="1889125"/>
            <a:chOff x="307975" y="310946"/>
            <a:chExt cx="1403350" cy="18891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150" y="314121"/>
              <a:ext cx="1397000" cy="18826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1150" y="314121"/>
              <a:ext cx="1397000" cy="1882775"/>
            </a:xfrm>
            <a:custGeom>
              <a:avLst/>
              <a:gdLst/>
              <a:ahLst/>
              <a:cxnLst/>
              <a:rect l="l" t="t" r="r" b="b"/>
              <a:pathLst>
                <a:path w="1397000" h="1882775">
                  <a:moveTo>
                    <a:pt x="0" y="1882648"/>
                  </a:moveTo>
                  <a:lnTo>
                    <a:pt x="1397000" y="1882648"/>
                  </a:lnTo>
                  <a:lnTo>
                    <a:pt x="1397000" y="0"/>
                  </a:lnTo>
                  <a:lnTo>
                    <a:pt x="0" y="0"/>
                  </a:lnTo>
                  <a:lnTo>
                    <a:pt x="0" y="1882648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47748" y="261834"/>
            <a:ext cx="5170805" cy="302069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166370">
              <a:lnSpc>
                <a:spcPts val="1300"/>
              </a:lnSpc>
              <a:spcBef>
                <a:spcPts val="235"/>
              </a:spcBef>
            </a:pPr>
            <a:r>
              <a:rPr sz="1150" spc="-155" dirty="0">
                <a:solidFill>
                  <a:srgbClr val="231F20"/>
                </a:solidFill>
                <a:latin typeface="Trebuchet MS"/>
                <a:cs typeface="Trebuchet MS"/>
              </a:rPr>
              <a:t>At</a:t>
            </a:r>
            <a:r>
              <a:rPr sz="115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Northern</a:t>
            </a:r>
            <a:r>
              <a:rPr sz="115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Kentucky</a:t>
            </a:r>
            <a:r>
              <a:rPr sz="115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University,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60" dirty="0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r>
              <a:rPr sz="115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55" dirty="0">
                <a:solidFill>
                  <a:srgbClr val="231F20"/>
                </a:solidFill>
                <a:latin typeface="Trebuchet MS"/>
                <a:cs typeface="Trebuchet MS"/>
              </a:rPr>
              <a:t>create</a:t>
            </a:r>
            <a:r>
              <a:rPr sz="115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15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welcoming</a:t>
            </a:r>
            <a:r>
              <a:rPr sz="115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campus</a:t>
            </a:r>
            <a:r>
              <a:rPr sz="115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where</a:t>
            </a:r>
            <a:r>
              <a:rPr sz="115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learners</a:t>
            </a:r>
            <a:r>
              <a:rPr sz="115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find</a:t>
            </a:r>
            <a:r>
              <a:rPr sz="115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plenty</a:t>
            </a:r>
            <a:r>
              <a:rPr sz="115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Trebuchet MS"/>
                <a:cs typeface="Trebuchet MS"/>
              </a:rPr>
              <a:t>of 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opportunities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make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dreams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reality.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 Every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50" dirty="0">
                <a:solidFill>
                  <a:srgbClr val="231F20"/>
                </a:solidFill>
                <a:latin typeface="Trebuchet MS"/>
                <a:cs typeface="Trebuchet MS"/>
              </a:rPr>
              <a:t>day,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60" dirty="0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transform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lives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60" dirty="0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tirelessly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0" dirty="0">
                <a:solidFill>
                  <a:srgbClr val="231F20"/>
                </a:solidFill>
                <a:latin typeface="Trebuchet MS"/>
                <a:cs typeface="Trebuchet MS"/>
              </a:rPr>
              <a:t>ensure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learners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graduate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become</a:t>
            </a:r>
            <a:r>
              <a:rPr sz="115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future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leaders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15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region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15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" dirty="0">
                <a:solidFill>
                  <a:srgbClr val="231F20"/>
                </a:solidFill>
                <a:latin typeface="Trebuchet MS"/>
                <a:cs typeface="Trebuchet MS"/>
              </a:rPr>
              <a:t>world.</a:t>
            </a:r>
            <a:endParaRPr sz="1150">
              <a:latin typeface="Trebuchet MS"/>
              <a:cs typeface="Trebuchet MS"/>
            </a:endParaRPr>
          </a:p>
          <a:p>
            <a:pPr marL="12700" marR="5080">
              <a:lnSpc>
                <a:spcPts val="1300"/>
              </a:lnSpc>
              <a:spcBef>
                <a:spcPts val="1300"/>
              </a:spcBef>
            </a:pP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55" dirty="0">
                <a:solidFill>
                  <a:srgbClr val="231F20"/>
                </a:solidFill>
                <a:latin typeface="Trebuchet MS"/>
                <a:cs typeface="Trebuchet MS"/>
              </a:rPr>
              <a:t>staff</a:t>
            </a:r>
            <a:r>
              <a:rPr sz="115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embody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true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5" dirty="0">
                <a:solidFill>
                  <a:srgbClr val="231F20"/>
                </a:solidFill>
                <a:latin typeface="Trebuchet MS"/>
                <a:cs typeface="Trebuchet MS"/>
              </a:rPr>
              <a:t>power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15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NKU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with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passion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success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readiness.</a:t>
            </a:r>
            <a:r>
              <a:rPr sz="1150" spc="-1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Trebuchet MS"/>
                <a:cs typeface="Trebuchet MS"/>
              </a:rPr>
              <a:t>You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support our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50" dirty="0">
                <a:solidFill>
                  <a:srgbClr val="231F20"/>
                </a:solidFill>
                <a:latin typeface="Trebuchet MS"/>
                <a:cs typeface="Trebuchet MS"/>
              </a:rPr>
              <a:t>faculty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 and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learners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along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path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graduation,</a:t>
            </a:r>
            <a:r>
              <a:rPr sz="1150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removing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barriers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 and </a:t>
            </a:r>
            <a:r>
              <a:rPr sz="1150" spc="-10" dirty="0">
                <a:solidFill>
                  <a:srgbClr val="231F20"/>
                </a:solidFill>
                <a:latin typeface="Trebuchet MS"/>
                <a:cs typeface="Trebuchet MS"/>
              </a:rPr>
              <a:t>championing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their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successes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85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5" dirty="0">
                <a:solidFill>
                  <a:srgbClr val="231F20"/>
                </a:solidFill>
                <a:latin typeface="Trebuchet MS"/>
                <a:cs typeface="Trebuchet MS"/>
              </a:rPr>
              <a:t>world.</a:t>
            </a:r>
            <a:r>
              <a:rPr sz="1150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8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80" dirty="0">
                <a:solidFill>
                  <a:srgbClr val="231F20"/>
                </a:solidFill>
                <a:latin typeface="Trebuchet MS"/>
                <a:cs typeface="Trebuchet MS"/>
              </a:rPr>
              <a:t>fact,</a:t>
            </a:r>
            <a:r>
              <a:rPr sz="1150" spc="-1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70" dirty="0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could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not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0" dirty="0">
                <a:solidFill>
                  <a:srgbClr val="231F20"/>
                </a:solidFill>
                <a:latin typeface="Trebuchet MS"/>
                <a:cs typeface="Trebuchet MS"/>
              </a:rPr>
              <a:t>do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important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50" dirty="0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70" dirty="0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0" dirty="0">
                <a:solidFill>
                  <a:srgbClr val="231F20"/>
                </a:solidFill>
                <a:latin typeface="Trebuchet MS"/>
                <a:cs typeface="Trebuchet MS"/>
              </a:rPr>
              <a:t>do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here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without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you.</a:t>
            </a:r>
            <a:r>
              <a:rPr sz="1150" spc="-1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90" dirty="0">
                <a:solidFill>
                  <a:srgbClr val="231F20"/>
                </a:solidFill>
                <a:latin typeface="Trebuchet MS"/>
                <a:cs typeface="Trebuchet MS"/>
              </a:rPr>
              <a:t>Today </a:t>
            </a:r>
            <a:r>
              <a:rPr sz="1150" spc="-8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celebration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15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togetherness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recognition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15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your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hard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50" dirty="0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5" dirty="0">
                <a:solidFill>
                  <a:srgbClr val="231F20"/>
                </a:solidFill>
                <a:latin typeface="Trebuchet MS"/>
                <a:cs typeface="Trebuchet MS"/>
              </a:rPr>
              <a:t>commitment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our </a:t>
            </a:r>
            <a:r>
              <a:rPr sz="1150" spc="-10" dirty="0">
                <a:solidFill>
                  <a:srgbClr val="231F20"/>
                </a:solidFill>
                <a:latin typeface="Trebuchet MS"/>
                <a:cs typeface="Trebuchet MS"/>
              </a:rPr>
              <a:t>mission.</a:t>
            </a:r>
            <a:endParaRPr sz="1150">
              <a:latin typeface="Trebuchet MS"/>
              <a:cs typeface="Trebuchet MS"/>
            </a:endParaRPr>
          </a:p>
          <a:p>
            <a:pPr marL="12700" marR="69850">
              <a:lnSpc>
                <a:spcPts val="1300"/>
              </a:lnSpc>
              <a:spcBef>
                <a:spcPts val="1295"/>
              </a:spcBef>
            </a:pPr>
            <a:r>
              <a:rPr sz="1150" spc="-65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am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also </a:t>
            </a:r>
            <a:r>
              <a:rPr sz="1150" spc="-150" dirty="0">
                <a:solidFill>
                  <a:srgbClr val="231F20"/>
                </a:solidFill>
                <a:latin typeface="Trebuchet MS"/>
                <a:cs typeface="Trebuchet MS"/>
              </a:rPr>
              <a:t>excited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join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you </a:t>
            </a:r>
            <a:r>
              <a:rPr sz="1150" spc="-85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celebrating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our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65" dirty="0">
                <a:solidFill>
                  <a:srgbClr val="231F20"/>
                </a:solidFill>
                <a:latin typeface="Trebuchet MS"/>
                <a:cs typeface="Trebuchet MS"/>
              </a:rPr>
              <a:t>2024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Regents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Distinguished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Service</a:t>
            </a:r>
            <a:r>
              <a:rPr sz="1150" spc="-1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55" dirty="0">
                <a:solidFill>
                  <a:srgbClr val="231F20"/>
                </a:solidFill>
                <a:latin typeface="Trebuchet MS"/>
                <a:cs typeface="Trebuchet MS"/>
              </a:rPr>
              <a:t>Award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recipients,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those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employees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who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made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exceptional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contributions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student-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ready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mission.</a:t>
            </a:r>
            <a:r>
              <a:rPr sz="1150" spc="-1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" dirty="0">
                <a:solidFill>
                  <a:srgbClr val="231F20"/>
                </a:solidFill>
                <a:latin typeface="Trebuchet MS"/>
                <a:cs typeface="Trebuchet MS"/>
              </a:rPr>
              <a:t>These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wonderful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people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impacted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many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lives,</a:t>
            </a:r>
            <a:r>
              <a:rPr sz="1150" spc="-1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it </a:t>
            </a:r>
            <a:r>
              <a:rPr sz="1150" spc="-8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truly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0" dirty="0">
                <a:solidFill>
                  <a:srgbClr val="231F20"/>
                </a:solidFill>
                <a:latin typeface="Trebuchet MS"/>
                <a:cs typeface="Trebuchet MS"/>
              </a:rPr>
              <a:t>delight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honor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them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" dirty="0">
                <a:solidFill>
                  <a:srgbClr val="231F20"/>
                </a:solidFill>
                <a:latin typeface="Trebuchet MS"/>
                <a:cs typeface="Trebuchet MS"/>
              </a:rPr>
              <a:t>today.</a:t>
            </a:r>
            <a:endParaRPr sz="1150">
              <a:latin typeface="Trebuchet MS"/>
              <a:cs typeface="Trebuchet MS"/>
            </a:endParaRPr>
          </a:p>
          <a:p>
            <a:pPr marL="12700">
              <a:lnSpc>
                <a:spcPts val="1340"/>
              </a:lnSpc>
              <a:spcBef>
                <a:spcPts val="1190"/>
              </a:spcBef>
            </a:pP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Working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8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higher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education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90" dirty="0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its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challenges,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but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60" dirty="0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love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5" dirty="0">
                <a:solidFill>
                  <a:srgbClr val="231F20"/>
                </a:solidFill>
                <a:latin typeface="Trebuchet MS"/>
                <a:cs typeface="Trebuchet MS"/>
              </a:rPr>
              <a:t>what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60" dirty="0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do </a:t>
            </a:r>
            <a:r>
              <a:rPr sz="1150" spc="-315" dirty="0">
                <a:solidFill>
                  <a:srgbClr val="231F20"/>
                </a:solidFill>
                <a:latin typeface="Trebuchet MS"/>
                <a:cs typeface="Trebuchet MS"/>
              </a:rPr>
              <a:t>—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 and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60" dirty="0">
                <a:solidFill>
                  <a:srgbClr val="231F20"/>
                </a:solidFill>
                <a:latin typeface="Trebuchet MS"/>
                <a:cs typeface="Trebuchet MS"/>
              </a:rPr>
              <a:t>we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believe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8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Trebuchet MS"/>
                <a:cs typeface="Trebuchet MS"/>
              </a:rPr>
              <a:t>it.</a:t>
            </a:r>
            <a:endParaRPr sz="1150">
              <a:latin typeface="Trebuchet MS"/>
              <a:cs typeface="Trebuchet MS"/>
            </a:endParaRPr>
          </a:p>
          <a:p>
            <a:pPr marL="12700" marR="92075">
              <a:lnSpc>
                <a:spcPct val="96000"/>
              </a:lnSpc>
              <a:spcBef>
                <a:spcPts val="15"/>
              </a:spcBef>
            </a:pPr>
            <a:r>
              <a:rPr sz="1150" spc="-75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my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your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president,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65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have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witnessed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this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devotion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65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appreciate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impact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150" spc="-110" dirty="0">
                <a:solidFill>
                  <a:srgbClr val="231F20"/>
                </a:solidFill>
                <a:latin typeface="Trebuchet MS"/>
                <a:cs typeface="Trebuchet MS"/>
              </a:rPr>
              <a:t>leadership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0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show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each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50" dirty="0">
                <a:solidFill>
                  <a:srgbClr val="231F20"/>
                </a:solidFill>
                <a:latin typeface="Trebuchet MS"/>
                <a:cs typeface="Trebuchet MS"/>
              </a:rPr>
              <a:t>day.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75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my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pleasure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recognize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each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15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0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who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make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this </a:t>
            </a:r>
            <a:r>
              <a:rPr sz="1150" spc="-90" dirty="0">
                <a:solidFill>
                  <a:srgbClr val="231F20"/>
                </a:solidFill>
                <a:latin typeface="Trebuchet MS"/>
                <a:cs typeface="Trebuchet MS"/>
              </a:rPr>
              <a:t>university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great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place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0" dirty="0">
                <a:solidFill>
                  <a:srgbClr val="231F20"/>
                </a:solidFill>
                <a:latin typeface="Trebuchet MS"/>
                <a:cs typeface="Trebuchet MS"/>
              </a:rPr>
              <a:t>is.</a:t>
            </a:r>
            <a:r>
              <a:rPr sz="1150" spc="-1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Thank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0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your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exceptional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0" dirty="0">
                <a:solidFill>
                  <a:srgbClr val="231F20"/>
                </a:solidFill>
                <a:latin typeface="Trebuchet MS"/>
                <a:cs typeface="Trebuchet MS"/>
              </a:rPr>
              <a:t>you</a:t>
            </a:r>
            <a:r>
              <a:rPr sz="115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do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10" dirty="0">
                <a:solidFill>
                  <a:srgbClr val="231F20"/>
                </a:solidFill>
                <a:latin typeface="Trebuchet MS"/>
                <a:cs typeface="Trebuchet MS"/>
              </a:rPr>
              <a:t>our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25" dirty="0">
                <a:solidFill>
                  <a:srgbClr val="231F20"/>
                </a:solidFill>
                <a:latin typeface="Trebuchet MS"/>
                <a:cs typeface="Trebuchet MS"/>
              </a:rPr>
              <a:t>learners,</a:t>
            </a:r>
            <a:r>
              <a:rPr sz="1150" spc="-1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Trebuchet MS"/>
                <a:cs typeface="Trebuchet MS"/>
              </a:rPr>
              <a:t>our </a:t>
            </a:r>
            <a:r>
              <a:rPr sz="1150" spc="-110" dirty="0">
                <a:solidFill>
                  <a:srgbClr val="231F20"/>
                </a:solidFill>
                <a:latin typeface="Trebuchet MS"/>
                <a:cs typeface="Trebuchet MS"/>
              </a:rPr>
              <a:t>university</a:t>
            </a:r>
            <a:r>
              <a:rPr sz="115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115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15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" dirty="0">
                <a:solidFill>
                  <a:srgbClr val="231F20"/>
                </a:solidFill>
                <a:latin typeface="Trebuchet MS"/>
                <a:cs typeface="Trebuchet MS"/>
              </a:rPr>
              <a:t>region.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7748" y="3906207"/>
            <a:ext cx="2094864" cy="3790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125"/>
              </a:spcBef>
            </a:pPr>
            <a:r>
              <a:rPr sz="1150" b="1" dirty="0">
                <a:solidFill>
                  <a:srgbClr val="231F20"/>
                </a:solidFill>
                <a:latin typeface="Calibri"/>
                <a:cs typeface="Calibri"/>
              </a:rPr>
              <a:t>Cady</a:t>
            </a:r>
            <a:r>
              <a:rPr sz="1150" b="1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b="1" spc="-35" dirty="0">
                <a:solidFill>
                  <a:srgbClr val="231F20"/>
                </a:solidFill>
                <a:latin typeface="Calibri"/>
                <a:cs typeface="Calibri"/>
              </a:rPr>
              <a:t>Short-</a:t>
            </a:r>
            <a:r>
              <a:rPr sz="1150" b="1" spc="-20" dirty="0">
                <a:solidFill>
                  <a:srgbClr val="231F20"/>
                </a:solidFill>
                <a:latin typeface="Calibri"/>
                <a:cs typeface="Calibri"/>
              </a:rPr>
              <a:t>Thompson,</a:t>
            </a:r>
            <a:r>
              <a:rPr sz="115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Calibri"/>
                <a:cs typeface="Calibri"/>
              </a:rPr>
              <a:t>Ph.D.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ts val="1375"/>
              </a:lnSpc>
            </a:pPr>
            <a:r>
              <a:rPr sz="1150" spc="-120" dirty="0">
                <a:solidFill>
                  <a:srgbClr val="231F20"/>
                </a:solidFill>
                <a:latin typeface="Trebuchet MS"/>
                <a:cs typeface="Trebuchet MS"/>
              </a:rPr>
              <a:t>President,</a:t>
            </a:r>
            <a:r>
              <a:rPr sz="1150" spc="-114" dirty="0">
                <a:solidFill>
                  <a:srgbClr val="231F20"/>
                </a:solidFill>
                <a:latin typeface="Trebuchet MS"/>
                <a:cs typeface="Trebuchet MS"/>
              </a:rPr>
              <a:t> Northern</a:t>
            </a:r>
            <a:r>
              <a:rPr sz="115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35" dirty="0">
                <a:solidFill>
                  <a:srgbClr val="231F20"/>
                </a:solidFill>
                <a:latin typeface="Trebuchet MS"/>
                <a:cs typeface="Trebuchet MS"/>
              </a:rPr>
              <a:t>Kentucky</a:t>
            </a:r>
            <a:r>
              <a:rPr sz="115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50" spc="-100" dirty="0">
                <a:solidFill>
                  <a:srgbClr val="231F20"/>
                </a:solidFill>
                <a:latin typeface="Trebuchet MS"/>
                <a:cs typeface="Trebuchet MS"/>
              </a:rPr>
              <a:t>University</a:t>
            </a:r>
            <a:endParaRPr sz="1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1298" y="3155790"/>
            <a:ext cx="1656080" cy="15132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10"/>
              </a:spcBef>
            </a:pPr>
            <a:r>
              <a:rPr sz="1300" b="1" dirty="0">
                <a:solidFill>
                  <a:srgbClr val="FFC425"/>
                </a:solidFill>
                <a:latin typeface="Calibri"/>
                <a:cs typeface="Calibri"/>
              </a:rPr>
              <a:t>20</a:t>
            </a:r>
            <a:r>
              <a:rPr sz="1300" b="1" spc="-55" dirty="0">
                <a:solidFill>
                  <a:srgbClr val="FFC425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FFC425"/>
                </a:solidFill>
                <a:latin typeface="Calibri"/>
                <a:cs typeface="Calibri"/>
              </a:rPr>
              <a:t>YEARS</a:t>
            </a:r>
            <a:r>
              <a:rPr sz="1300" b="1" spc="-15" dirty="0">
                <a:solidFill>
                  <a:srgbClr val="FFC425"/>
                </a:solidFill>
                <a:latin typeface="Calibri"/>
                <a:cs typeface="Calibri"/>
              </a:rPr>
              <a:t> </a:t>
            </a:r>
            <a:r>
              <a:rPr sz="1300" b="1" spc="-65" dirty="0">
                <a:solidFill>
                  <a:srgbClr val="FFC425"/>
                </a:solidFill>
                <a:latin typeface="Calibri"/>
                <a:cs typeface="Calibri"/>
              </a:rPr>
              <a:t>OF</a:t>
            </a:r>
            <a:r>
              <a:rPr sz="1300" b="1" spc="-10" dirty="0">
                <a:solidFill>
                  <a:srgbClr val="FFC425"/>
                </a:solidFill>
                <a:latin typeface="Calibri"/>
                <a:cs typeface="Calibri"/>
              </a:rPr>
              <a:t> SERVICE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000" b="1" spc="-125" dirty="0">
                <a:solidFill>
                  <a:srgbClr val="231F20"/>
                </a:solidFill>
                <a:latin typeface="Trebuchet MS"/>
                <a:cs typeface="Trebuchet MS"/>
              </a:rPr>
              <a:t>Betty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Castle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Procurement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00" dirty="0">
                <a:solidFill>
                  <a:srgbClr val="231F20"/>
                </a:solidFill>
                <a:latin typeface="Trebuchet MS"/>
                <a:cs typeface="Trebuchet MS"/>
              </a:rPr>
              <a:t>Sandra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Fromeyer</a:t>
            </a:r>
            <a:endParaRPr sz="1000">
              <a:latin typeface="Trebuchet MS"/>
              <a:cs typeface="Trebuchet MS"/>
            </a:endParaRPr>
          </a:p>
          <a:p>
            <a:pPr marL="67310">
              <a:lnSpc>
                <a:spcPct val="100000"/>
              </a:lnSpc>
            </a:pP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Administration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Finance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14" dirty="0">
                <a:solidFill>
                  <a:srgbClr val="231F20"/>
                </a:solidFill>
                <a:latin typeface="Trebuchet MS"/>
                <a:cs typeface="Trebuchet MS"/>
              </a:rPr>
              <a:t>Carole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Gibson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Bus.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Operations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Auxiliary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14" dirty="0">
                <a:solidFill>
                  <a:srgbClr val="231F20"/>
                </a:solidFill>
                <a:latin typeface="Trebuchet MS"/>
                <a:cs typeface="Trebuchet MS"/>
              </a:rPr>
              <a:t>Steven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Jones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4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Operations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Group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1692" y="245503"/>
            <a:ext cx="14122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/>
              <a:t>30</a:t>
            </a:r>
            <a:r>
              <a:rPr sz="1300" spc="-55" dirty="0"/>
              <a:t> </a:t>
            </a:r>
            <a:r>
              <a:rPr sz="1300" spc="-50" dirty="0"/>
              <a:t>YEARS</a:t>
            </a:r>
            <a:r>
              <a:rPr sz="1300" spc="-15" dirty="0"/>
              <a:t> </a:t>
            </a:r>
            <a:r>
              <a:rPr sz="1300" spc="-65" dirty="0"/>
              <a:t>OF</a:t>
            </a:r>
            <a:r>
              <a:rPr sz="1300" spc="-10" dirty="0"/>
              <a:t> </a:t>
            </a:r>
            <a:r>
              <a:rPr sz="1300" spc="-30" dirty="0"/>
              <a:t>SERVICE</a:t>
            </a:r>
            <a:endParaRPr sz="1300"/>
          </a:p>
        </p:txBody>
      </p:sp>
      <p:sp>
        <p:nvSpPr>
          <p:cNvPr id="4" name="object 4"/>
          <p:cNvSpPr txBox="1"/>
          <p:nvPr/>
        </p:nvSpPr>
        <p:spPr>
          <a:xfrm>
            <a:off x="2299716" y="454152"/>
            <a:ext cx="97281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5" dirty="0">
                <a:solidFill>
                  <a:srgbClr val="231F20"/>
                </a:solidFill>
                <a:latin typeface="Trebuchet MS"/>
                <a:cs typeface="Trebuchet MS"/>
              </a:rPr>
              <a:t>Joseph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Green</a:t>
            </a:r>
            <a:endParaRPr sz="1000">
              <a:latin typeface="Trebuchet MS"/>
              <a:cs typeface="Trebuchet MS"/>
            </a:endParaRPr>
          </a:p>
          <a:p>
            <a:pPr marL="67310">
              <a:lnSpc>
                <a:spcPct val="100000"/>
              </a:lnSpc>
            </a:pP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Advancement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1616" y="913591"/>
            <a:ext cx="1574165" cy="209613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300" b="1" dirty="0">
                <a:solidFill>
                  <a:srgbClr val="FFC425"/>
                </a:solidFill>
                <a:latin typeface="Calibri"/>
                <a:cs typeface="Calibri"/>
              </a:rPr>
              <a:t>25</a:t>
            </a:r>
            <a:r>
              <a:rPr sz="1300" b="1" spc="-55" dirty="0">
                <a:solidFill>
                  <a:srgbClr val="FFC425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FFC425"/>
                </a:solidFill>
                <a:latin typeface="Calibri"/>
                <a:cs typeface="Calibri"/>
              </a:rPr>
              <a:t>YEARS</a:t>
            </a:r>
            <a:r>
              <a:rPr sz="1300" b="1" spc="-15" dirty="0">
                <a:solidFill>
                  <a:srgbClr val="FFC425"/>
                </a:solidFill>
                <a:latin typeface="Calibri"/>
                <a:cs typeface="Calibri"/>
              </a:rPr>
              <a:t> </a:t>
            </a:r>
            <a:r>
              <a:rPr sz="1300" b="1" spc="-65" dirty="0">
                <a:solidFill>
                  <a:srgbClr val="FFC425"/>
                </a:solidFill>
                <a:latin typeface="Calibri"/>
                <a:cs typeface="Calibri"/>
              </a:rPr>
              <a:t>OF</a:t>
            </a:r>
            <a:r>
              <a:rPr sz="1300" b="1" spc="-10" dirty="0">
                <a:solidFill>
                  <a:srgbClr val="FFC425"/>
                </a:solidFill>
                <a:latin typeface="Calibri"/>
                <a:cs typeface="Calibri"/>
              </a:rPr>
              <a:t> SERVICE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b="1" spc="-110" dirty="0">
                <a:solidFill>
                  <a:srgbClr val="231F20"/>
                </a:solidFill>
                <a:latin typeface="Trebuchet MS"/>
                <a:cs typeface="Trebuchet MS"/>
              </a:rPr>
              <a:t>Judy</a:t>
            </a:r>
            <a:r>
              <a:rPr sz="10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Carr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ts val="1040"/>
              </a:lnSpc>
            </a:pP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Building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1st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Shift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160"/>
              </a:lnSpc>
            </a:pP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Jill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Diesman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4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Operations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Group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Michael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Frazier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Marketing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Communications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14" dirty="0">
                <a:solidFill>
                  <a:srgbClr val="231F20"/>
                </a:solidFill>
                <a:latin typeface="Trebuchet MS"/>
                <a:cs typeface="Trebuchet MS"/>
              </a:rPr>
              <a:t>Kenneth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Goins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Building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1st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Shift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10" dirty="0">
                <a:solidFill>
                  <a:srgbClr val="231F20"/>
                </a:solidFill>
                <a:latin typeface="Trebuchet MS"/>
                <a:cs typeface="Trebuchet MS"/>
              </a:rPr>
              <a:t>Lori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Smith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Educational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Leadership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Adv.Studies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05" dirty="0">
                <a:solidFill>
                  <a:srgbClr val="231F20"/>
                </a:solidFill>
                <a:latin typeface="Trebuchet MS"/>
                <a:cs typeface="Trebuchet MS"/>
              </a:rPr>
              <a:t>Nathan</a:t>
            </a: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Webster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25" dirty="0">
                <a:solidFill>
                  <a:srgbClr val="231F20"/>
                </a:solidFill>
                <a:latin typeface="Trebuchet MS"/>
                <a:cs typeface="Trebuchet MS"/>
              </a:rPr>
              <a:t>Power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Plant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8832" y="1356159"/>
            <a:ext cx="1464310" cy="32010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300" b="1" dirty="0">
                <a:solidFill>
                  <a:srgbClr val="FFC425"/>
                </a:solidFill>
                <a:latin typeface="Calibri"/>
                <a:cs typeface="Calibri"/>
              </a:rPr>
              <a:t>15</a:t>
            </a:r>
            <a:r>
              <a:rPr sz="1300" b="1" spc="-55" dirty="0">
                <a:solidFill>
                  <a:srgbClr val="FFC425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FFC425"/>
                </a:solidFill>
                <a:latin typeface="Calibri"/>
                <a:cs typeface="Calibri"/>
              </a:rPr>
              <a:t>YEARS</a:t>
            </a:r>
            <a:r>
              <a:rPr sz="1300" b="1" spc="-15" dirty="0">
                <a:solidFill>
                  <a:srgbClr val="FFC425"/>
                </a:solidFill>
                <a:latin typeface="Calibri"/>
                <a:cs typeface="Calibri"/>
              </a:rPr>
              <a:t> </a:t>
            </a:r>
            <a:r>
              <a:rPr sz="1300" b="1" spc="-65" dirty="0">
                <a:solidFill>
                  <a:srgbClr val="FFC425"/>
                </a:solidFill>
                <a:latin typeface="Calibri"/>
                <a:cs typeface="Calibri"/>
              </a:rPr>
              <a:t>OF</a:t>
            </a:r>
            <a:r>
              <a:rPr sz="1300" b="1" spc="-10" dirty="0">
                <a:solidFill>
                  <a:srgbClr val="FFC425"/>
                </a:solidFill>
                <a:latin typeface="Calibri"/>
                <a:cs typeface="Calibri"/>
              </a:rPr>
              <a:t> SERVICE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b="1" spc="-135" dirty="0">
                <a:solidFill>
                  <a:srgbClr val="231F20"/>
                </a:solidFill>
                <a:latin typeface="Trebuchet MS"/>
                <a:cs typeface="Trebuchet MS"/>
              </a:rPr>
              <a:t>Rebecca</a:t>
            </a:r>
            <a:r>
              <a:rPr sz="10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Bishop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Comptroller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General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Accounting</a:t>
            </a:r>
            <a:endParaRPr sz="900">
              <a:latin typeface="Trebuchet MS"/>
              <a:cs typeface="Trebuchet MS"/>
            </a:endParaRPr>
          </a:p>
          <a:p>
            <a:pPr marL="12700" marR="351155">
              <a:lnSpc>
                <a:spcPct val="105600"/>
              </a:lnSpc>
              <a:spcBef>
                <a:spcPts val="55"/>
              </a:spcBef>
            </a:pPr>
            <a:r>
              <a:rPr sz="1000" b="1" spc="-125" dirty="0">
                <a:solidFill>
                  <a:srgbClr val="231F20"/>
                </a:solidFill>
                <a:latin typeface="Trebuchet MS"/>
                <a:cs typeface="Trebuchet MS"/>
              </a:rPr>
              <a:t>Tiffany</a:t>
            </a:r>
            <a:r>
              <a:rPr sz="10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Budd 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Sustainability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Utilities </a:t>
            </a: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Dorian</a:t>
            </a:r>
            <a:r>
              <a:rPr sz="10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Chapman 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Building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1st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Shift </a:t>
            </a:r>
            <a:r>
              <a:rPr sz="1000" b="1" spc="-130" dirty="0">
                <a:solidFill>
                  <a:srgbClr val="231F20"/>
                </a:solidFill>
                <a:latin typeface="Trebuchet MS"/>
                <a:cs typeface="Trebuchet MS"/>
              </a:rPr>
              <a:t>Amy</a:t>
            </a: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Danzo</a:t>
            </a:r>
            <a:endParaRPr sz="1000">
              <a:latin typeface="Trebuchet MS"/>
              <a:cs typeface="Trebuchet MS"/>
            </a:endParaRPr>
          </a:p>
          <a:p>
            <a:pPr marL="66675">
              <a:lnSpc>
                <a:spcPct val="100000"/>
              </a:lnSpc>
            </a:pP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Testing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Brigitte</a:t>
            </a:r>
            <a:r>
              <a:rPr sz="10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Evans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4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Information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Technology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Central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30" dirty="0">
                <a:solidFill>
                  <a:srgbClr val="231F20"/>
                </a:solidFill>
                <a:latin typeface="Trebuchet MS"/>
                <a:cs typeface="Trebuchet MS"/>
              </a:rPr>
              <a:t>Jeffrey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Foster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University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Police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05" dirty="0">
                <a:solidFill>
                  <a:srgbClr val="231F20"/>
                </a:solidFill>
                <a:latin typeface="Trebuchet MS"/>
                <a:cs typeface="Trebuchet MS"/>
              </a:rPr>
              <a:t>Christopher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Hafling</a:t>
            </a:r>
            <a:endParaRPr sz="1000">
              <a:latin typeface="Trebuchet MS"/>
              <a:cs typeface="Trebuchet MS"/>
            </a:endParaRPr>
          </a:p>
          <a:p>
            <a:pPr marL="67310">
              <a:lnSpc>
                <a:spcPct val="100000"/>
              </a:lnSpc>
            </a:pP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Athletics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Facilities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20" dirty="0">
                <a:solidFill>
                  <a:srgbClr val="231F20"/>
                </a:solidFill>
                <a:latin typeface="Trebuchet MS"/>
                <a:cs typeface="Trebuchet MS"/>
              </a:rPr>
              <a:t>Janet</a:t>
            </a:r>
            <a:r>
              <a:rPr sz="1000" b="1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Harrah</a:t>
            </a:r>
            <a:endParaRPr sz="1000">
              <a:latin typeface="Trebuchet MS"/>
              <a:cs typeface="Trebuchet MS"/>
            </a:endParaRPr>
          </a:p>
          <a:p>
            <a:pPr marL="69215" marR="243204">
              <a:lnSpc>
                <a:spcPts val="1100"/>
              </a:lnSpc>
              <a:spcBef>
                <a:spcPts val="20"/>
              </a:spcBef>
            </a:pP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Center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Economic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Analysis</a:t>
            </a:r>
            <a:r>
              <a:rPr sz="9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Development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Melanie</a:t>
            </a:r>
            <a:r>
              <a:rPr sz="10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Hartzel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Community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Connections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09294" y="247650"/>
            <a:ext cx="0" cy="4533900"/>
          </a:xfrm>
          <a:custGeom>
            <a:avLst/>
            <a:gdLst/>
            <a:ahLst/>
            <a:cxnLst/>
            <a:rect l="l" t="t" r="r" b="b"/>
            <a:pathLst>
              <a:path h="4533900">
                <a:moveTo>
                  <a:pt x="0" y="0"/>
                </a:moveTo>
                <a:lnTo>
                  <a:pt x="0" y="4533900"/>
                </a:lnTo>
              </a:path>
            </a:pathLst>
          </a:custGeom>
          <a:ln w="9525">
            <a:solidFill>
              <a:srgbClr val="FFC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43587" y="247650"/>
            <a:ext cx="0" cy="4533900"/>
          </a:xfrm>
          <a:custGeom>
            <a:avLst/>
            <a:gdLst/>
            <a:ahLst/>
            <a:cxnLst/>
            <a:rect l="l" t="t" r="r" b="b"/>
            <a:pathLst>
              <a:path h="4533900">
                <a:moveTo>
                  <a:pt x="0" y="0"/>
                </a:moveTo>
                <a:lnTo>
                  <a:pt x="0" y="4533900"/>
                </a:lnTo>
              </a:path>
            </a:pathLst>
          </a:custGeom>
          <a:ln w="9525">
            <a:solidFill>
              <a:srgbClr val="FFC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53443" y="298450"/>
            <a:ext cx="0" cy="4533900"/>
          </a:xfrm>
          <a:custGeom>
            <a:avLst/>
            <a:gdLst/>
            <a:ahLst/>
            <a:cxnLst/>
            <a:rect l="l" t="t" r="r" b="b"/>
            <a:pathLst>
              <a:path h="4533900">
                <a:moveTo>
                  <a:pt x="0" y="0"/>
                </a:moveTo>
                <a:lnTo>
                  <a:pt x="0" y="4533900"/>
                </a:lnTo>
              </a:path>
            </a:pathLst>
          </a:custGeom>
          <a:ln w="9525">
            <a:solidFill>
              <a:srgbClr val="FFC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24050" cy="50292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2733" y="757046"/>
            <a:ext cx="15144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16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individuals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listed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0" dirty="0">
                <a:solidFill>
                  <a:srgbClr val="231F20"/>
                </a:solidFill>
                <a:latin typeface="Trebuchet MS"/>
                <a:cs typeface="Trebuchet MS"/>
              </a:rPr>
              <a:t>on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following</a:t>
            </a:r>
            <a:r>
              <a:rPr sz="10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85" dirty="0">
                <a:solidFill>
                  <a:srgbClr val="231F20"/>
                </a:solidFill>
                <a:latin typeface="Trebuchet MS"/>
                <a:cs typeface="Trebuchet MS"/>
              </a:rPr>
              <a:t>pages</a:t>
            </a:r>
            <a:r>
              <a:rPr sz="10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30" dirty="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sz="10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5" dirty="0">
                <a:solidFill>
                  <a:srgbClr val="231F20"/>
                </a:solidFill>
                <a:latin typeface="Trebuchet MS"/>
                <a:cs typeface="Trebuchet MS"/>
              </a:rPr>
              <a:t>recognized</a:t>
            </a:r>
            <a:r>
              <a:rPr sz="1000" b="1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14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0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5" dirty="0">
                <a:solidFill>
                  <a:srgbClr val="231F20"/>
                </a:solidFill>
                <a:latin typeface="Trebuchet MS"/>
                <a:cs typeface="Trebuchet MS"/>
              </a:rPr>
              <a:t>celebrating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continuous, </a:t>
            </a:r>
            <a:r>
              <a:rPr sz="1000" b="1" spc="-110" dirty="0">
                <a:solidFill>
                  <a:srgbClr val="231F20"/>
                </a:solidFill>
                <a:latin typeface="Trebuchet MS"/>
                <a:cs typeface="Trebuchet MS"/>
              </a:rPr>
              <a:t>uninterrupted</a:t>
            </a:r>
            <a:r>
              <a:rPr sz="10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14" dirty="0">
                <a:solidFill>
                  <a:srgbClr val="231F20"/>
                </a:solidFill>
                <a:latin typeface="Trebuchet MS"/>
                <a:cs typeface="Trebuchet MS"/>
              </a:rPr>
              <a:t>years</a:t>
            </a:r>
            <a:r>
              <a:rPr sz="10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1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0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40" dirty="0">
                <a:solidFill>
                  <a:srgbClr val="231F20"/>
                </a:solidFill>
                <a:latin typeface="Trebuchet MS"/>
                <a:cs typeface="Trebuchet MS"/>
              </a:rPr>
              <a:t>service 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during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14" dirty="0">
                <a:solidFill>
                  <a:srgbClr val="231F20"/>
                </a:solidFill>
                <a:latin typeface="Trebuchet MS"/>
                <a:cs typeface="Trebuchet MS"/>
              </a:rPr>
              <a:t>calendar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25" dirty="0">
                <a:solidFill>
                  <a:srgbClr val="231F20"/>
                </a:solidFill>
                <a:latin typeface="Trebuchet MS"/>
                <a:cs typeface="Trebuchet MS"/>
              </a:rPr>
              <a:t>year</a:t>
            </a:r>
            <a:r>
              <a:rPr sz="10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2023.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8600" y="1799970"/>
            <a:ext cx="1477645" cy="1454150"/>
            <a:chOff x="228600" y="1799970"/>
            <a:chExt cx="1477645" cy="1454150"/>
          </a:xfrm>
        </p:grpSpPr>
        <p:sp>
          <p:nvSpPr>
            <p:cNvPr id="13" name="object 13"/>
            <p:cNvSpPr/>
            <p:nvPr/>
          </p:nvSpPr>
          <p:spPr>
            <a:xfrm>
              <a:off x="302514" y="3241420"/>
              <a:ext cx="1403350" cy="0"/>
            </a:xfrm>
            <a:custGeom>
              <a:avLst/>
              <a:gdLst/>
              <a:ahLst/>
              <a:cxnLst/>
              <a:rect l="l" t="t" r="r" b="b"/>
              <a:pathLst>
                <a:path w="1403350">
                  <a:moveTo>
                    <a:pt x="0" y="0"/>
                  </a:moveTo>
                  <a:lnTo>
                    <a:pt x="140335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8600" y="1812670"/>
              <a:ext cx="1403350" cy="0"/>
            </a:xfrm>
            <a:custGeom>
              <a:avLst/>
              <a:gdLst/>
              <a:ahLst/>
              <a:cxnLst/>
              <a:rect l="l" t="t" r="r" b="b"/>
              <a:pathLst>
                <a:path w="1403350">
                  <a:moveTo>
                    <a:pt x="0" y="0"/>
                  </a:moveTo>
                  <a:lnTo>
                    <a:pt x="140335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3943" y="1902122"/>
            <a:ext cx="1229360" cy="67754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b="1" spc="-30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1400" b="1" spc="-4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Calibri"/>
                <a:cs typeface="Calibri"/>
              </a:rPr>
              <a:t>MEMORIAM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310"/>
              </a:lnSpc>
              <a:spcBef>
                <a:spcPts val="420"/>
              </a:spcBef>
            </a:pPr>
            <a:r>
              <a:rPr sz="1100" b="1" spc="-145" dirty="0">
                <a:solidFill>
                  <a:srgbClr val="231F20"/>
                </a:solidFill>
                <a:latin typeface="Trebuchet MS"/>
                <a:cs typeface="Trebuchet MS"/>
              </a:rPr>
              <a:t>Patrick</a:t>
            </a:r>
            <a:r>
              <a:rPr sz="1100" b="1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Trebuchet MS"/>
                <a:cs typeface="Trebuchet MS"/>
              </a:rPr>
              <a:t>Harting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190"/>
              </a:lnSpc>
            </a:pPr>
            <a:r>
              <a:rPr sz="1000" spc="-150" dirty="0">
                <a:solidFill>
                  <a:srgbClr val="231F20"/>
                </a:solidFill>
                <a:latin typeface="Trebuchet MS"/>
                <a:cs typeface="Trebuchet MS"/>
              </a:rPr>
              <a:t>HVAC/General</a:t>
            </a:r>
            <a:r>
              <a:rPr sz="10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Maintenance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3943" y="2693909"/>
            <a:ext cx="1020444" cy="34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145" dirty="0">
                <a:solidFill>
                  <a:srgbClr val="231F20"/>
                </a:solidFill>
                <a:latin typeface="Trebuchet MS"/>
                <a:cs typeface="Trebuchet MS"/>
              </a:rPr>
              <a:t>Courtney</a:t>
            </a:r>
            <a:r>
              <a:rPr sz="1100" b="1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100" b="1" spc="-80" dirty="0">
                <a:solidFill>
                  <a:srgbClr val="231F20"/>
                </a:solidFill>
                <a:latin typeface="Trebuchet MS"/>
                <a:cs typeface="Trebuchet MS"/>
              </a:rPr>
              <a:t>McManus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190"/>
              </a:lnSpc>
            </a:pPr>
            <a:r>
              <a:rPr sz="1000" spc="-145" dirty="0">
                <a:solidFill>
                  <a:srgbClr val="231F20"/>
                </a:solidFill>
                <a:latin typeface="Trebuchet MS"/>
                <a:cs typeface="Trebuchet MS"/>
              </a:rPr>
              <a:t>Art</a:t>
            </a:r>
            <a:r>
              <a:rPr sz="10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9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10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Design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8832" y="261987"/>
            <a:ext cx="1562100" cy="950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14" dirty="0">
                <a:solidFill>
                  <a:srgbClr val="231F20"/>
                </a:solidFill>
                <a:latin typeface="Trebuchet MS"/>
                <a:cs typeface="Trebuchet MS"/>
              </a:rPr>
              <a:t>Amanda</a:t>
            </a:r>
            <a:r>
              <a:rPr sz="10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Steinbrunner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College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Health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Human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05" dirty="0">
                <a:solidFill>
                  <a:srgbClr val="231F20"/>
                </a:solidFill>
                <a:latin typeface="Trebuchet MS"/>
                <a:cs typeface="Trebuchet MS"/>
              </a:rPr>
              <a:t>Joseph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Wendeln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4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Operations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Group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Jill</a:t>
            </a: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Wood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Campus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Recreation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62650" y="262001"/>
            <a:ext cx="1376680" cy="412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0" dirty="0">
                <a:solidFill>
                  <a:srgbClr val="231F20"/>
                </a:solidFill>
                <a:latin typeface="Trebuchet MS"/>
                <a:cs typeface="Trebuchet MS"/>
              </a:rPr>
              <a:t>Paul</a:t>
            </a: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Hundemer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Building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Trades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50" dirty="0">
                <a:solidFill>
                  <a:srgbClr val="231F20"/>
                </a:solidFill>
                <a:latin typeface="Trebuchet MS"/>
                <a:cs typeface="Trebuchet MS"/>
              </a:rPr>
              <a:t>Tammy</a:t>
            </a:r>
            <a:r>
              <a:rPr sz="1000" b="1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Knochelmann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President’s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Office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Cindy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Knox</a:t>
            </a:r>
            <a:endParaRPr sz="1000">
              <a:latin typeface="Trebuchet MS"/>
              <a:cs typeface="Trebuchet MS"/>
            </a:endParaRPr>
          </a:p>
          <a:p>
            <a:pPr marL="67310">
              <a:lnSpc>
                <a:spcPct val="100000"/>
              </a:lnSpc>
            </a:pP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Accessibility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20" dirty="0">
                <a:solidFill>
                  <a:srgbClr val="231F20"/>
                </a:solidFill>
                <a:latin typeface="Trebuchet MS"/>
                <a:cs typeface="Trebuchet MS"/>
              </a:rPr>
              <a:t>Jackie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Marsala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Nursing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Undergraduate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Studies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10" dirty="0">
                <a:solidFill>
                  <a:srgbClr val="231F20"/>
                </a:solidFill>
                <a:latin typeface="Trebuchet MS"/>
                <a:cs typeface="Trebuchet MS"/>
              </a:rPr>
              <a:t>Kyle</a:t>
            </a:r>
            <a:r>
              <a:rPr sz="1000" b="1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Martin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55" dirty="0">
                <a:solidFill>
                  <a:srgbClr val="231F20"/>
                </a:solidFill>
                <a:latin typeface="Trebuchet MS"/>
                <a:cs typeface="Trebuchet MS"/>
              </a:rPr>
              <a:t>IT-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SLCM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Business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Support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Group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05" dirty="0">
                <a:solidFill>
                  <a:srgbClr val="231F20"/>
                </a:solidFill>
                <a:latin typeface="Trebuchet MS"/>
                <a:cs typeface="Trebuchet MS"/>
              </a:rPr>
              <a:t>Lisa</a:t>
            </a:r>
            <a:r>
              <a:rPr sz="10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McElfresh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Career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20" dirty="0">
                <a:solidFill>
                  <a:srgbClr val="231F20"/>
                </a:solidFill>
                <a:latin typeface="Trebuchet MS"/>
                <a:cs typeface="Trebuchet MS"/>
              </a:rPr>
              <a:t>Thomas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Nusekabel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Housing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Facilities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25" dirty="0">
                <a:solidFill>
                  <a:srgbClr val="231F20"/>
                </a:solidFill>
                <a:latin typeface="Trebuchet MS"/>
                <a:cs typeface="Trebuchet MS"/>
              </a:rPr>
              <a:t>Timothy</a:t>
            </a:r>
            <a:r>
              <a:rPr sz="10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Pickens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Electric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Shop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20" dirty="0">
                <a:solidFill>
                  <a:srgbClr val="231F20"/>
                </a:solidFill>
                <a:latin typeface="Trebuchet MS"/>
                <a:cs typeface="Trebuchet MS"/>
              </a:rPr>
              <a:t>Thomas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Trebuchet MS"/>
                <a:cs typeface="Trebuchet MS"/>
              </a:rPr>
              <a:t>Ramstetter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Marketing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Communications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Michelle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Rittinger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Building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2nd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Shift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20" dirty="0">
                <a:solidFill>
                  <a:srgbClr val="231F20"/>
                </a:solidFill>
                <a:latin typeface="Trebuchet MS"/>
                <a:cs typeface="Trebuchet MS"/>
              </a:rPr>
              <a:t>Steve</a:t>
            </a:r>
            <a:r>
              <a:rPr sz="10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Scott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Plumbing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Sheet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Metal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00" dirty="0">
                <a:solidFill>
                  <a:srgbClr val="231F20"/>
                </a:solidFill>
                <a:latin typeface="Trebuchet MS"/>
                <a:cs typeface="Trebuchet MS"/>
              </a:rPr>
              <a:t>Charles</a:t>
            </a: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Tabor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25" dirty="0">
                <a:solidFill>
                  <a:srgbClr val="231F20"/>
                </a:solidFill>
                <a:latin typeface="Trebuchet MS"/>
                <a:cs typeface="Trebuchet MS"/>
              </a:rPr>
              <a:t>HVAC/General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Maintenance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05" dirty="0">
                <a:solidFill>
                  <a:srgbClr val="231F20"/>
                </a:solidFill>
                <a:latin typeface="Trebuchet MS"/>
                <a:cs typeface="Trebuchet MS"/>
              </a:rPr>
              <a:t>Christopher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Tambling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Union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4800" y="1075046"/>
            <a:ext cx="1562100" cy="344741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300" b="1" dirty="0">
                <a:solidFill>
                  <a:srgbClr val="FFC425"/>
                </a:solidFill>
                <a:latin typeface="Calibri"/>
                <a:cs typeface="Calibri"/>
              </a:rPr>
              <a:t>5</a:t>
            </a:r>
            <a:r>
              <a:rPr sz="1300" b="1" spc="-60" dirty="0">
                <a:solidFill>
                  <a:srgbClr val="FFC425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FFC425"/>
                </a:solidFill>
                <a:latin typeface="Calibri"/>
                <a:cs typeface="Calibri"/>
              </a:rPr>
              <a:t>YEARS</a:t>
            </a:r>
            <a:r>
              <a:rPr sz="1300" b="1" spc="-20" dirty="0">
                <a:solidFill>
                  <a:srgbClr val="FFC425"/>
                </a:solidFill>
                <a:latin typeface="Calibri"/>
                <a:cs typeface="Calibri"/>
              </a:rPr>
              <a:t> </a:t>
            </a:r>
            <a:r>
              <a:rPr sz="1300" b="1" spc="-65" dirty="0">
                <a:solidFill>
                  <a:srgbClr val="FFC425"/>
                </a:solidFill>
                <a:latin typeface="Calibri"/>
                <a:cs typeface="Calibri"/>
              </a:rPr>
              <a:t>OF</a:t>
            </a:r>
            <a:r>
              <a:rPr sz="1300" b="1" spc="-20" dirty="0">
                <a:solidFill>
                  <a:srgbClr val="FFC425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C425"/>
                </a:solidFill>
                <a:latin typeface="Calibri"/>
                <a:cs typeface="Calibri"/>
              </a:rPr>
              <a:t>SERVICE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000" b="1" spc="-114" dirty="0">
                <a:solidFill>
                  <a:srgbClr val="231F20"/>
                </a:solidFill>
                <a:latin typeface="Trebuchet MS"/>
                <a:cs typeface="Trebuchet MS"/>
              </a:rPr>
              <a:t>Rachel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Atchley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Kentucky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Center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Mathematics</a:t>
            </a:r>
            <a:endParaRPr sz="900">
              <a:latin typeface="Trebuchet MS"/>
              <a:cs typeface="Trebuchet MS"/>
            </a:endParaRPr>
          </a:p>
          <a:p>
            <a:pPr marL="12700" marR="707390">
              <a:lnSpc>
                <a:spcPct val="105600"/>
              </a:lnSpc>
              <a:spcBef>
                <a:spcPts val="50"/>
              </a:spcBef>
            </a:pP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David</a:t>
            </a:r>
            <a:r>
              <a:rPr sz="10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Bond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University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Registrar </a:t>
            </a:r>
            <a:r>
              <a:rPr sz="1000" b="1" spc="-114" dirty="0">
                <a:solidFill>
                  <a:srgbClr val="231F20"/>
                </a:solidFill>
                <a:latin typeface="Trebuchet MS"/>
                <a:cs typeface="Trebuchet MS"/>
              </a:rPr>
              <a:t>Beverly</a:t>
            </a:r>
            <a:r>
              <a:rPr sz="100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Breeze</a:t>
            </a:r>
            <a:endParaRPr sz="1000">
              <a:latin typeface="Trebuchet MS"/>
              <a:cs typeface="Trebuchet MS"/>
            </a:endParaRPr>
          </a:p>
          <a:p>
            <a:pPr marL="67310">
              <a:lnSpc>
                <a:spcPct val="100000"/>
              </a:lnSpc>
            </a:pP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Academic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Affairs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100" dirty="0">
                <a:solidFill>
                  <a:srgbClr val="231F20"/>
                </a:solidFill>
                <a:latin typeface="Trebuchet MS"/>
                <a:cs typeface="Trebuchet MS"/>
              </a:rPr>
              <a:t>Sharon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Criss</a:t>
            </a:r>
            <a:endParaRPr sz="1000">
              <a:latin typeface="Trebuchet MS"/>
              <a:cs typeface="Trebuchet MS"/>
            </a:endParaRPr>
          </a:p>
          <a:p>
            <a:pPr marL="67310">
              <a:lnSpc>
                <a:spcPct val="100000"/>
              </a:lnSpc>
            </a:pP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Athletics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Internal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Operations</a:t>
            </a:r>
            <a:endParaRPr sz="900">
              <a:latin typeface="Trebuchet MS"/>
              <a:cs typeface="Trebuchet MS"/>
            </a:endParaRPr>
          </a:p>
          <a:p>
            <a:pPr marL="12700" marR="375285">
              <a:lnSpc>
                <a:spcPct val="105600"/>
              </a:lnSpc>
              <a:spcBef>
                <a:spcPts val="55"/>
              </a:spcBef>
            </a:pP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Caitlin</a:t>
            </a:r>
            <a:r>
              <a:rPr sz="100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Drouillard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University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Connect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Persist </a:t>
            </a:r>
            <a:r>
              <a:rPr sz="1000" b="1" spc="-120" dirty="0">
                <a:solidFill>
                  <a:srgbClr val="231F20"/>
                </a:solidFill>
                <a:latin typeface="Trebuchet MS"/>
                <a:cs typeface="Trebuchet MS"/>
              </a:rPr>
              <a:t>Nanette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45" dirty="0">
                <a:solidFill>
                  <a:srgbClr val="231F20"/>
                </a:solidFill>
                <a:latin typeface="Trebuchet MS"/>
                <a:cs typeface="Trebuchet MS"/>
              </a:rPr>
              <a:t>Freadreacea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College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Health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Human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Holly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Funk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Chemistry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Biochemistry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Damian</a:t>
            </a:r>
            <a:r>
              <a:rPr sz="10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Geiger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4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Operations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Group</a:t>
            </a:r>
            <a:endParaRPr sz="900">
              <a:latin typeface="Trebuchet MS"/>
              <a:cs typeface="Trebuchet MS"/>
            </a:endParaRPr>
          </a:p>
          <a:p>
            <a:pPr marL="12700" marR="373380">
              <a:lnSpc>
                <a:spcPct val="105600"/>
              </a:lnSpc>
              <a:spcBef>
                <a:spcPts val="50"/>
              </a:spcBef>
            </a:pPr>
            <a:r>
              <a:rPr sz="1000" b="1" spc="-105" dirty="0">
                <a:solidFill>
                  <a:srgbClr val="231F20"/>
                </a:solidFill>
                <a:latin typeface="Trebuchet MS"/>
                <a:cs typeface="Trebuchet MS"/>
              </a:rPr>
              <a:t>Christopher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Hahn </a:t>
            </a:r>
            <a:r>
              <a:rPr sz="900" spc="-125" dirty="0">
                <a:solidFill>
                  <a:srgbClr val="231F20"/>
                </a:solidFill>
                <a:latin typeface="Trebuchet MS"/>
                <a:cs typeface="Trebuchet MS"/>
              </a:rPr>
              <a:t>HVAC/General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Maintenance </a:t>
            </a:r>
            <a:r>
              <a:rPr sz="1000" b="1" spc="-114" dirty="0">
                <a:solidFill>
                  <a:srgbClr val="231F20"/>
                </a:solidFill>
                <a:latin typeface="Trebuchet MS"/>
                <a:cs typeface="Trebuchet MS"/>
              </a:rPr>
              <a:t>Valerie</a:t>
            </a:r>
            <a:r>
              <a:rPr sz="100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Hardcastle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Institute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Health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Innovations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337" y="1090627"/>
            <a:ext cx="1634489" cy="343725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300" b="1" dirty="0">
                <a:solidFill>
                  <a:srgbClr val="FFC425"/>
                </a:solidFill>
                <a:latin typeface="Calibri"/>
                <a:cs typeface="Calibri"/>
              </a:rPr>
              <a:t>10</a:t>
            </a:r>
            <a:r>
              <a:rPr sz="1300" b="1" spc="-55" dirty="0">
                <a:solidFill>
                  <a:srgbClr val="FFC425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FFC425"/>
                </a:solidFill>
                <a:latin typeface="Calibri"/>
                <a:cs typeface="Calibri"/>
              </a:rPr>
              <a:t>YEARS</a:t>
            </a:r>
            <a:r>
              <a:rPr sz="1300" b="1" spc="-15" dirty="0">
                <a:solidFill>
                  <a:srgbClr val="FFC425"/>
                </a:solidFill>
                <a:latin typeface="Calibri"/>
                <a:cs typeface="Calibri"/>
              </a:rPr>
              <a:t> </a:t>
            </a:r>
            <a:r>
              <a:rPr sz="1300" b="1" spc="-65" dirty="0">
                <a:solidFill>
                  <a:srgbClr val="FFC425"/>
                </a:solidFill>
                <a:latin typeface="Calibri"/>
                <a:cs typeface="Calibri"/>
              </a:rPr>
              <a:t>OF</a:t>
            </a:r>
            <a:r>
              <a:rPr sz="1300" b="1" spc="-10" dirty="0">
                <a:solidFill>
                  <a:srgbClr val="FFC425"/>
                </a:solidFill>
                <a:latin typeface="Calibri"/>
                <a:cs typeface="Calibri"/>
              </a:rPr>
              <a:t> SERVICE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000" b="1" spc="-135" dirty="0">
                <a:solidFill>
                  <a:srgbClr val="231F20"/>
                </a:solidFill>
                <a:latin typeface="Trebuchet MS"/>
                <a:cs typeface="Trebuchet MS"/>
              </a:rPr>
              <a:t>Lora</a:t>
            </a: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Anneken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35" dirty="0">
                <a:solidFill>
                  <a:srgbClr val="231F20"/>
                </a:solidFill>
                <a:latin typeface="Trebuchet MS"/>
                <a:cs typeface="Trebuchet MS"/>
              </a:rPr>
              <a:t>IT-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Enterprise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Systems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Group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114" dirty="0">
                <a:solidFill>
                  <a:srgbClr val="231F20"/>
                </a:solidFill>
                <a:latin typeface="Trebuchet MS"/>
                <a:cs typeface="Trebuchet MS"/>
              </a:rPr>
              <a:t>Joan</a:t>
            </a:r>
            <a:r>
              <a:rPr sz="10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Brummer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Music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20" dirty="0">
                <a:solidFill>
                  <a:srgbClr val="231F20"/>
                </a:solidFill>
                <a:latin typeface="Trebuchet MS"/>
                <a:cs typeface="Trebuchet MS"/>
              </a:rPr>
              <a:t>Rhett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Clark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4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Operations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Group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00" dirty="0">
                <a:solidFill>
                  <a:srgbClr val="231F20"/>
                </a:solidFill>
                <a:latin typeface="Trebuchet MS"/>
                <a:cs typeface="Trebuchet MS"/>
              </a:rPr>
              <a:t>Duane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Cottle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4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Operations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Group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Randall</a:t>
            </a:r>
            <a:r>
              <a:rPr sz="10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Cutler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Counseling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Beris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Dizdar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Biological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Sciences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20" dirty="0">
                <a:solidFill>
                  <a:srgbClr val="231F20"/>
                </a:solidFill>
                <a:latin typeface="Trebuchet MS"/>
                <a:cs typeface="Trebuchet MS"/>
              </a:rPr>
              <a:t>Thomas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Trebuchet MS"/>
                <a:cs typeface="Trebuchet MS"/>
              </a:rPr>
              <a:t>Fix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Ctr.</a:t>
            </a:r>
            <a:r>
              <a:rPr sz="9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Excellence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Teaching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Innovation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25" dirty="0">
                <a:solidFill>
                  <a:srgbClr val="231F20"/>
                </a:solidFill>
                <a:latin typeface="Trebuchet MS"/>
                <a:cs typeface="Trebuchet MS"/>
              </a:rPr>
              <a:t>Eric</a:t>
            </a:r>
            <a:r>
              <a:rPr sz="1000" b="1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Gentry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University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Advancement</a:t>
            </a:r>
            <a:endParaRPr sz="900">
              <a:latin typeface="Trebuchet MS"/>
              <a:cs typeface="Trebuchet MS"/>
            </a:endParaRPr>
          </a:p>
          <a:p>
            <a:pPr marL="12700" marR="713105">
              <a:lnSpc>
                <a:spcPct val="105600"/>
              </a:lnSpc>
              <a:spcBef>
                <a:spcPts val="150"/>
              </a:spcBef>
            </a:pP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Blaine</a:t>
            </a:r>
            <a:r>
              <a:rPr sz="10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Gilmore 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Procurement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Services </a:t>
            </a: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Melanie</a:t>
            </a:r>
            <a:r>
              <a:rPr sz="10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Hall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School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Social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Work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4800" y="261111"/>
            <a:ext cx="123317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45" dirty="0">
                <a:solidFill>
                  <a:srgbClr val="231F20"/>
                </a:solidFill>
                <a:latin typeface="Trebuchet MS"/>
                <a:cs typeface="Trebuchet MS"/>
              </a:rPr>
              <a:t>Teresa</a:t>
            </a:r>
            <a:r>
              <a:rPr sz="10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Walker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O&amp;M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Administrative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75" dirty="0">
                <a:solidFill>
                  <a:srgbClr val="231F20"/>
                </a:solidFill>
                <a:latin typeface="Trebuchet MS"/>
                <a:cs typeface="Trebuchet MS"/>
              </a:rPr>
              <a:t>Marilisa</a:t>
            </a:r>
            <a:r>
              <a:rPr sz="10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0" dirty="0">
                <a:solidFill>
                  <a:srgbClr val="231F20"/>
                </a:solidFill>
                <a:latin typeface="Trebuchet MS"/>
                <a:cs typeface="Trebuchet MS"/>
              </a:rPr>
              <a:t>(Lisa)</a:t>
            </a:r>
            <a:r>
              <a:rPr sz="10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Wolf</a:t>
            </a:r>
            <a:endParaRPr sz="1000">
              <a:latin typeface="Trebuchet MS"/>
              <a:cs typeface="Trebuchet MS"/>
            </a:endParaRPr>
          </a:p>
          <a:p>
            <a:pPr marL="67310">
              <a:lnSpc>
                <a:spcPct val="100000"/>
              </a:lnSpc>
            </a:pP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Accounts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Payable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1712" y="261111"/>
            <a:ext cx="1464310" cy="407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5" dirty="0">
                <a:solidFill>
                  <a:srgbClr val="231F20"/>
                </a:solidFill>
                <a:latin typeface="Trebuchet MS"/>
                <a:cs typeface="Trebuchet MS"/>
              </a:rPr>
              <a:t>Stephanie</a:t>
            </a:r>
            <a:r>
              <a:rPr sz="1000" b="1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Huber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HR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Benefits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14" dirty="0">
                <a:solidFill>
                  <a:srgbClr val="231F20"/>
                </a:solidFill>
                <a:latin typeface="Trebuchet MS"/>
                <a:cs typeface="Trebuchet MS"/>
              </a:rPr>
              <a:t>Jeanie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Kirby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Building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1st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Shift</a:t>
            </a:r>
            <a:endParaRPr sz="900">
              <a:latin typeface="Trebuchet MS"/>
              <a:cs typeface="Trebuchet MS"/>
            </a:endParaRPr>
          </a:p>
          <a:p>
            <a:pPr marL="12700" marR="241935" algn="just">
              <a:lnSpc>
                <a:spcPct val="105600"/>
              </a:lnSpc>
              <a:spcBef>
                <a:spcPts val="50"/>
              </a:spcBef>
            </a:pPr>
            <a:r>
              <a:rPr sz="1000" b="1" spc="-130" dirty="0">
                <a:solidFill>
                  <a:srgbClr val="231F20"/>
                </a:solidFill>
                <a:latin typeface="Trebuchet MS"/>
                <a:cs typeface="Trebuchet MS"/>
              </a:rPr>
              <a:t>Gregory</a:t>
            </a:r>
            <a:r>
              <a:rPr sz="1000" b="1" spc="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40" dirty="0">
                <a:solidFill>
                  <a:srgbClr val="231F20"/>
                </a:solidFill>
                <a:latin typeface="Trebuchet MS"/>
                <a:cs typeface="Trebuchet MS"/>
              </a:rPr>
              <a:t>(Alex)</a:t>
            </a:r>
            <a:r>
              <a:rPr sz="1000" b="1" spc="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Koeninger </a:t>
            </a:r>
            <a:r>
              <a:rPr sz="900" spc="-135" dirty="0">
                <a:solidFill>
                  <a:srgbClr val="231F20"/>
                </a:solidFill>
                <a:latin typeface="Trebuchet MS"/>
                <a:cs typeface="Trebuchet MS"/>
              </a:rPr>
              <a:t>IT-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Enterprise</a:t>
            </a:r>
            <a:r>
              <a:rPr sz="900" spc="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Systems</a:t>
            </a:r>
            <a:r>
              <a:rPr sz="900" spc="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Group </a:t>
            </a:r>
            <a:r>
              <a:rPr sz="1000" b="1" spc="-125" dirty="0">
                <a:solidFill>
                  <a:srgbClr val="231F20"/>
                </a:solidFill>
                <a:latin typeface="Trebuchet MS"/>
                <a:cs typeface="Trebuchet MS"/>
              </a:rPr>
              <a:t>Bruce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Kohsin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Parking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Rosal</a:t>
            </a:r>
            <a:r>
              <a:rPr sz="1000" b="1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Kreyling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Building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2nd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Shift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Joni</a:t>
            </a: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Landwehr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Mathematics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Statistics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05" dirty="0">
                <a:solidFill>
                  <a:srgbClr val="231F20"/>
                </a:solidFill>
                <a:latin typeface="Trebuchet MS"/>
                <a:cs typeface="Trebuchet MS"/>
              </a:rPr>
              <a:t>Stephanie</a:t>
            </a:r>
            <a:r>
              <a:rPr sz="1000" b="1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Menchen</a:t>
            </a:r>
            <a:endParaRPr sz="1000">
              <a:latin typeface="Trebuchet MS"/>
              <a:cs typeface="Trebuchet MS"/>
            </a:endParaRPr>
          </a:p>
          <a:p>
            <a:pPr marL="66675">
              <a:lnSpc>
                <a:spcPct val="100000"/>
              </a:lnSpc>
            </a:pP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Testing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05" dirty="0">
                <a:solidFill>
                  <a:srgbClr val="231F20"/>
                </a:solidFill>
                <a:latin typeface="Trebuchet MS"/>
                <a:cs typeface="Trebuchet MS"/>
              </a:rPr>
              <a:t>Johnathan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Murray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University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Police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Field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Operations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30" dirty="0">
                <a:solidFill>
                  <a:srgbClr val="231F20"/>
                </a:solidFill>
                <a:latin typeface="Trebuchet MS"/>
                <a:cs typeface="Trebuchet MS"/>
              </a:rPr>
              <a:t>Amy</a:t>
            </a: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Pieper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First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Trebuchet MS"/>
                <a:cs typeface="Trebuchet MS"/>
              </a:rPr>
              <a:t>Year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Success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Hub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25" dirty="0">
                <a:solidFill>
                  <a:srgbClr val="231F20"/>
                </a:solidFill>
                <a:latin typeface="Trebuchet MS"/>
                <a:cs typeface="Trebuchet MS"/>
              </a:rPr>
              <a:t>Timothy</a:t>
            </a:r>
            <a:r>
              <a:rPr sz="10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Rieskamp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4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Information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Technology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Central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Dale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Schwarber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25" dirty="0">
                <a:solidFill>
                  <a:srgbClr val="231F20"/>
                </a:solidFill>
                <a:latin typeface="Trebuchet MS"/>
                <a:cs typeface="Trebuchet MS"/>
              </a:rPr>
              <a:t>HVAC/General</a:t>
            </a:r>
            <a:r>
              <a:rPr sz="9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Maintenance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Dionna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Sholler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Human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Resources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-130" dirty="0">
                <a:solidFill>
                  <a:srgbClr val="231F20"/>
                </a:solidFill>
                <a:latin typeface="Trebuchet MS"/>
                <a:cs typeface="Trebuchet MS"/>
              </a:rPr>
              <a:t>Amy</a:t>
            </a: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Sterrett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MS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Cardio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Perfusion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252729"/>
            <a:ext cx="0" cy="4523740"/>
          </a:xfrm>
          <a:custGeom>
            <a:avLst/>
            <a:gdLst/>
            <a:ahLst/>
            <a:cxnLst/>
            <a:rect l="l" t="t" r="r" b="b"/>
            <a:pathLst>
              <a:path h="4523740">
                <a:moveTo>
                  <a:pt x="0" y="0"/>
                </a:moveTo>
                <a:lnTo>
                  <a:pt x="0" y="4523740"/>
                </a:lnTo>
              </a:path>
            </a:pathLst>
          </a:custGeom>
          <a:ln w="9525">
            <a:solidFill>
              <a:srgbClr val="FFC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2650" y="247650"/>
            <a:ext cx="0" cy="4533900"/>
          </a:xfrm>
          <a:custGeom>
            <a:avLst/>
            <a:gdLst/>
            <a:ahLst/>
            <a:cxnLst/>
            <a:rect l="l" t="t" r="r" b="b"/>
            <a:pathLst>
              <a:path h="4533900">
                <a:moveTo>
                  <a:pt x="0" y="0"/>
                </a:moveTo>
                <a:lnTo>
                  <a:pt x="0" y="4533900"/>
                </a:lnTo>
              </a:path>
            </a:pathLst>
          </a:custGeom>
          <a:ln w="9525">
            <a:solidFill>
              <a:srgbClr val="FFC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95737" y="190500"/>
            <a:ext cx="0" cy="4585970"/>
          </a:xfrm>
          <a:custGeom>
            <a:avLst/>
            <a:gdLst/>
            <a:ahLst/>
            <a:cxnLst/>
            <a:rect l="l" t="t" r="r" b="b"/>
            <a:pathLst>
              <a:path h="4585970">
                <a:moveTo>
                  <a:pt x="0" y="0"/>
                </a:moveTo>
                <a:lnTo>
                  <a:pt x="0" y="4585970"/>
                </a:lnTo>
              </a:path>
            </a:pathLst>
          </a:custGeom>
          <a:ln w="9525">
            <a:solidFill>
              <a:srgbClr val="FFC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3587" y="247650"/>
            <a:ext cx="0" cy="4533900"/>
          </a:xfrm>
          <a:custGeom>
            <a:avLst/>
            <a:gdLst/>
            <a:ahLst/>
            <a:cxnLst/>
            <a:rect l="l" t="t" r="r" b="b"/>
            <a:pathLst>
              <a:path h="4533900">
                <a:moveTo>
                  <a:pt x="0" y="0"/>
                </a:moveTo>
                <a:lnTo>
                  <a:pt x="0" y="4533900"/>
                </a:lnTo>
              </a:path>
            </a:pathLst>
          </a:custGeom>
          <a:ln w="9525">
            <a:solidFill>
              <a:srgbClr val="FFC4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2650" y="261111"/>
            <a:ext cx="1576705" cy="397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20" dirty="0">
                <a:solidFill>
                  <a:srgbClr val="231F20"/>
                </a:solidFill>
                <a:latin typeface="Trebuchet MS"/>
                <a:cs typeface="Trebuchet MS"/>
              </a:rPr>
              <a:t>Thomas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Hervey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4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Operations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Group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Mary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Howell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Building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1st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Shift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Denise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Martin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Building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1st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Shift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110" dirty="0">
                <a:solidFill>
                  <a:srgbClr val="231F20"/>
                </a:solidFill>
                <a:latin typeface="Trebuchet MS"/>
                <a:cs typeface="Trebuchet MS"/>
              </a:rPr>
              <a:t>Hunter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Miggelbrink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4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Infrastructure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Operations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Group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114" dirty="0">
                <a:solidFill>
                  <a:srgbClr val="231F20"/>
                </a:solidFill>
                <a:latin typeface="Trebuchet MS"/>
                <a:cs typeface="Trebuchet MS"/>
              </a:rPr>
              <a:t>Guy</a:t>
            </a: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Neace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Building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Services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1st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Shift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110" dirty="0">
                <a:solidFill>
                  <a:srgbClr val="231F20"/>
                </a:solidFill>
                <a:latin typeface="Trebuchet MS"/>
                <a:cs typeface="Trebuchet MS"/>
              </a:rPr>
              <a:t>Carolyn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Trebuchet MS"/>
                <a:cs typeface="Trebuchet MS"/>
              </a:rPr>
              <a:t>Noe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Institute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Health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Innovations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125" dirty="0">
                <a:solidFill>
                  <a:srgbClr val="231F20"/>
                </a:solidFill>
                <a:latin typeface="Trebuchet MS"/>
                <a:cs typeface="Trebuchet MS"/>
              </a:rPr>
              <a:t>Warren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O’Connell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Housing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Facilities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Management</a:t>
            </a:r>
            <a:endParaRPr sz="900">
              <a:latin typeface="Trebuchet MS"/>
              <a:cs typeface="Trebuchet MS"/>
            </a:endParaRPr>
          </a:p>
          <a:p>
            <a:pPr marL="12700" marR="788670" algn="just">
              <a:lnSpc>
                <a:spcPct val="105600"/>
              </a:lnSpc>
              <a:spcBef>
                <a:spcPts val="50"/>
              </a:spcBef>
            </a:pPr>
            <a:r>
              <a:rPr sz="1000" b="1" spc="-110" dirty="0">
                <a:solidFill>
                  <a:srgbClr val="231F20"/>
                </a:solidFill>
                <a:latin typeface="Trebuchet MS"/>
                <a:cs typeface="Trebuchet MS"/>
              </a:rPr>
              <a:t>Michael</a:t>
            </a:r>
            <a:r>
              <a:rPr sz="1000" b="1" spc="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20" dirty="0">
                <a:solidFill>
                  <a:srgbClr val="231F20"/>
                </a:solidFill>
                <a:latin typeface="Trebuchet MS"/>
                <a:cs typeface="Trebuchet MS"/>
              </a:rPr>
              <a:t>Paynter</a:t>
            </a:r>
            <a:r>
              <a:rPr sz="1000" b="1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Building</a:t>
            </a:r>
            <a:r>
              <a:rPr sz="900" spc="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Trebuchet MS"/>
                <a:cs typeface="Trebuchet MS"/>
              </a:rPr>
              <a:t>Services </a:t>
            </a:r>
            <a:r>
              <a:rPr sz="1000" b="1" spc="-100" dirty="0">
                <a:solidFill>
                  <a:srgbClr val="231F20"/>
                </a:solidFill>
                <a:latin typeface="Trebuchet MS"/>
                <a:cs typeface="Trebuchet MS"/>
              </a:rPr>
              <a:t>LaNighta</a:t>
            </a:r>
            <a:r>
              <a:rPr sz="10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Reid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Student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Financial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Assistance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85" dirty="0">
                <a:solidFill>
                  <a:srgbClr val="231F20"/>
                </a:solidFill>
                <a:latin typeface="Trebuchet MS"/>
                <a:cs typeface="Trebuchet MS"/>
              </a:rPr>
              <a:t>Kelli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Rieskamp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35" dirty="0">
                <a:solidFill>
                  <a:srgbClr val="231F20"/>
                </a:solidFill>
                <a:latin typeface="Trebuchet MS"/>
                <a:cs typeface="Trebuchet MS"/>
              </a:rPr>
              <a:t>Ctr.</a:t>
            </a: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Integrative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Nat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Science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Math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110" dirty="0">
                <a:solidFill>
                  <a:srgbClr val="231F20"/>
                </a:solidFill>
                <a:latin typeface="Trebuchet MS"/>
                <a:cs typeface="Trebuchet MS"/>
              </a:rPr>
              <a:t>Jeannie</a:t>
            </a:r>
            <a:r>
              <a:rPr sz="10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Ritter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10" dirty="0">
                <a:solidFill>
                  <a:srgbClr val="231F20"/>
                </a:solidFill>
                <a:latin typeface="Trebuchet MS"/>
                <a:cs typeface="Trebuchet MS"/>
              </a:rPr>
              <a:t>Parents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Attending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College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95" dirty="0">
                <a:solidFill>
                  <a:srgbClr val="231F20"/>
                </a:solidFill>
                <a:latin typeface="Trebuchet MS"/>
                <a:cs typeface="Trebuchet MS"/>
              </a:rPr>
              <a:t>Christina</a:t>
            </a:r>
            <a:r>
              <a:rPr sz="100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Ryle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Planning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Institutional</a:t>
            </a:r>
            <a:r>
              <a:rPr sz="90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Research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-105" dirty="0">
                <a:solidFill>
                  <a:srgbClr val="231F20"/>
                </a:solidFill>
                <a:latin typeface="Trebuchet MS"/>
                <a:cs typeface="Trebuchet MS"/>
              </a:rPr>
              <a:t>Leslie</a:t>
            </a:r>
            <a:r>
              <a:rPr sz="10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Schultz</a:t>
            </a:r>
            <a:endParaRPr sz="1000">
              <a:latin typeface="Trebuchet MS"/>
              <a:cs typeface="Trebuchet MS"/>
            </a:endParaRPr>
          </a:p>
          <a:p>
            <a:pPr marL="67310">
              <a:lnSpc>
                <a:spcPct val="100000"/>
              </a:lnSpc>
            </a:pP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Alumni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Engagement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Annual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Giving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4337" y="261111"/>
            <a:ext cx="1112520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30" dirty="0">
                <a:solidFill>
                  <a:srgbClr val="231F20"/>
                </a:solidFill>
                <a:latin typeface="Trebuchet MS"/>
                <a:cs typeface="Trebuchet MS"/>
              </a:rPr>
              <a:t>Jeremy</a:t>
            </a:r>
            <a:r>
              <a:rPr sz="10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Wilson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Office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9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Account</a:t>
            </a:r>
            <a:r>
              <a:rPr sz="900" spc="-70" dirty="0">
                <a:solidFill>
                  <a:srgbClr val="231F20"/>
                </a:solidFill>
                <a:latin typeface="Trebuchet MS"/>
                <a:cs typeface="Trebuchet MS"/>
              </a:rPr>
              <a:t> Services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Krista</a:t>
            </a:r>
            <a:r>
              <a:rPr sz="100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0" dirty="0">
                <a:solidFill>
                  <a:srgbClr val="231F20"/>
                </a:solidFill>
                <a:latin typeface="Trebuchet MS"/>
                <a:cs typeface="Trebuchet MS"/>
              </a:rPr>
              <a:t>Wiseman-</a:t>
            </a: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Moore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Special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Events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9592" y="0"/>
            <a:ext cx="5702808" cy="5029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0037" y="252729"/>
            <a:ext cx="9525" cy="4552315"/>
            <a:chOff x="300037" y="252729"/>
            <a:chExt cx="9525" cy="4552315"/>
          </a:xfrm>
        </p:grpSpPr>
        <p:sp>
          <p:nvSpPr>
            <p:cNvPr id="4" name="object 4"/>
            <p:cNvSpPr/>
            <p:nvPr/>
          </p:nvSpPr>
          <p:spPr>
            <a:xfrm>
              <a:off x="304800" y="252729"/>
              <a:ext cx="0" cy="4523740"/>
            </a:xfrm>
            <a:custGeom>
              <a:avLst/>
              <a:gdLst/>
              <a:ahLst/>
              <a:cxnLst/>
              <a:rect l="l" t="t" r="r" b="b"/>
              <a:pathLst>
                <a:path h="4523740">
                  <a:moveTo>
                    <a:pt x="0" y="0"/>
                  </a:moveTo>
                  <a:lnTo>
                    <a:pt x="0" y="4523740"/>
                  </a:lnTo>
                </a:path>
              </a:pathLst>
            </a:custGeom>
            <a:ln w="9525">
              <a:solidFill>
                <a:srgbClr val="FFC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271144"/>
              <a:ext cx="0" cy="4533900"/>
            </a:xfrm>
            <a:custGeom>
              <a:avLst/>
              <a:gdLst/>
              <a:ahLst/>
              <a:cxnLst/>
              <a:rect l="l" t="t" r="r" b="b"/>
              <a:pathLst>
                <a:path h="4533900">
                  <a:moveTo>
                    <a:pt x="0" y="0"/>
                  </a:moveTo>
                  <a:lnTo>
                    <a:pt x="0" y="4533900"/>
                  </a:lnTo>
                </a:path>
              </a:pathLst>
            </a:custGeom>
            <a:ln w="9525">
              <a:solidFill>
                <a:srgbClr val="FFC4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9100" y="251814"/>
            <a:ext cx="13252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/>
              <a:t>5</a:t>
            </a:r>
            <a:r>
              <a:rPr sz="1300" spc="-60" dirty="0"/>
              <a:t> </a:t>
            </a:r>
            <a:r>
              <a:rPr sz="1300" spc="-50" dirty="0"/>
              <a:t>YEARS</a:t>
            </a:r>
            <a:r>
              <a:rPr sz="1300" spc="-20" dirty="0"/>
              <a:t> </a:t>
            </a:r>
            <a:r>
              <a:rPr sz="1300" spc="-65" dirty="0"/>
              <a:t>OF</a:t>
            </a:r>
            <a:r>
              <a:rPr sz="1300" spc="-20" dirty="0"/>
              <a:t> </a:t>
            </a:r>
            <a:r>
              <a:rPr sz="1300" spc="-30" dirty="0"/>
              <a:t>SERVICE</a:t>
            </a:r>
            <a:endParaRPr sz="1300"/>
          </a:p>
        </p:txBody>
      </p:sp>
      <p:sp>
        <p:nvSpPr>
          <p:cNvPr id="7" name="object 7"/>
          <p:cNvSpPr txBox="1"/>
          <p:nvPr/>
        </p:nvSpPr>
        <p:spPr>
          <a:xfrm>
            <a:off x="419100" y="512571"/>
            <a:ext cx="1583055" cy="1267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25" dirty="0">
                <a:solidFill>
                  <a:srgbClr val="231F20"/>
                </a:solidFill>
                <a:latin typeface="Trebuchet MS"/>
                <a:cs typeface="Trebuchet MS"/>
              </a:rPr>
              <a:t>Javance</a:t>
            </a:r>
            <a:r>
              <a:rPr sz="10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Sinclair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05" dirty="0">
                <a:solidFill>
                  <a:srgbClr val="231F20"/>
                </a:solidFill>
                <a:latin typeface="Trebuchet MS"/>
                <a:cs typeface="Trebuchet MS"/>
              </a:rPr>
              <a:t>Community</a:t>
            </a:r>
            <a:r>
              <a:rPr sz="9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Standards</a:t>
            </a:r>
            <a:r>
              <a:rPr sz="9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Trebuchet MS"/>
                <a:cs typeface="Trebuchet MS"/>
              </a:rPr>
              <a:t>Care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20" dirty="0">
                <a:solidFill>
                  <a:srgbClr val="231F20"/>
                </a:solidFill>
                <a:latin typeface="Trebuchet MS"/>
                <a:cs typeface="Trebuchet MS"/>
              </a:rPr>
              <a:t>Scott</a:t>
            </a:r>
            <a:r>
              <a:rPr sz="1000" b="1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Williams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14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Trebuchet MS"/>
                <a:cs typeface="Trebuchet MS"/>
              </a:rPr>
              <a:t>-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Information</a:t>
            </a: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Trebuchet MS"/>
                <a:cs typeface="Trebuchet MS"/>
              </a:rPr>
              <a:t>Technology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Trebuchet MS"/>
                <a:cs typeface="Trebuchet MS"/>
              </a:rPr>
              <a:t>Central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14" dirty="0">
                <a:solidFill>
                  <a:srgbClr val="231F20"/>
                </a:solidFill>
                <a:latin typeface="Trebuchet MS"/>
                <a:cs typeface="Trebuchet MS"/>
              </a:rPr>
              <a:t>Kenneth</a:t>
            </a:r>
            <a:r>
              <a:rPr sz="10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Wolterman</a:t>
            </a:r>
            <a:endParaRPr sz="100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</a:pP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Budget,</a:t>
            </a:r>
            <a:r>
              <a:rPr sz="900" spc="-100" dirty="0">
                <a:solidFill>
                  <a:srgbClr val="231F20"/>
                </a:solidFill>
                <a:latin typeface="Trebuchet MS"/>
                <a:cs typeface="Trebuchet MS"/>
              </a:rPr>
              <a:t> Financial</a:t>
            </a:r>
            <a:r>
              <a:rPr sz="90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Trebuchet MS"/>
                <a:cs typeface="Trebuchet MS"/>
              </a:rPr>
              <a:t>Planning</a:t>
            </a:r>
            <a:r>
              <a:rPr sz="9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80" dirty="0">
                <a:solidFill>
                  <a:srgbClr val="231F20"/>
                </a:solidFill>
                <a:latin typeface="Trebuchet MS"/>
                <a:cs typeface="Trebuchet MS"/>
              </a:rPr>
              <a:t>&amp;</a:t>
            </a:r>
            <a:r>
              <a:rPr sz="9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Analysis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000" b="1" spc="-100" dirty="0">
                <a:solidFill>
                  <a:srgbClr val="231F20"/>
                </a:solidFill>
                <a:latin typeface="Trebuchet MS"/>
                <a:cs typeface="Trebuchet MS"/>
              </a:rPr>
              <a:t>Christine</a:t>
            </a:r>
            <a:r>
              <a:rPr sz="1000" b="1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Yankovsky</a:t>
            </a:r>
            <a:endParaRPr sz="1000">
              <a:latin typeface="Trebuchet MS"/>
              <a:cs typeface="Trebuchet MS"/>
            </a:endParaRPr>
          </a:p>
          <a:p>
            <a:pPr marL="67310">
              <a:lnSpc>
                <a:spcPct val="100000"/>
              </a:lnSpc>
            </a:pPr>
            <a:r>
              <a:rPr sz="900" spc="-90" dirty="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sz="9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Trebuchet MS"/>
                <a:cs typeface="Trebuchet MS"/>
              </a:rPr>
              <a:t>Card</a:t>
            </a:r>
            <a:r>
              <a:rPr sz="9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Trebuchet MS"/>
                <a:cs typeface="Trebuchet MS"/>
              </a:rPr>
              <a:t>Administration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8179" y="260352"/>
            <a:ext cx="924560" cy="448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00"/>
              </a:spcBef>
            </a:pP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1990</a:t>
            </a:r>
            <a:endParaRPr sz="1000">
              <a:latin typeface="Century Gothic"/>
              <a:cs typeface="Century Gothic"/>
            </a:endParaRPr>
          </a:p>
          <a:p>
            <a:pPr marL="12700" marR="189230">
              <a:lnSpc>
                <a:spcPts val="1130"/>
              </a:lnSpc>
              <a:spcBef>
                <a:spcPts val="60"/>
              </a:spcBef>
            </a:pP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Dolores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Thelen </a:t>
            </a:r>
            <a:r>
              <a:rPr sz="1000" spc="-135" dirty="0">
                <a:solidFill>
                  <a:srgbClr val="231F20"/>
                </a:solidFill>
                <a:latin typeface="Trebuchet MS"/>
                <a:cs typeface="Trebuchet MS"/>
              </a:rPr>
              <a:t>Jack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Menninger </a:t>
            </a: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Shirley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Raleigh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1991</a:t>
            </a:r>
            <a:endParaRPr sz="1000">
              <a:latin typeface="Century Gothic"/>
              <a:cs typeface="Century Gothic"/>
            </a:endParaRPr>
          </a:p>
          <a:p>
            <a:pPr marL="12700" marR="236854" algn="just">
              <a:lnSpc>
                <a:spcPts val="1130"/>
              </a:lnSpc>
            </a:pPr>
            <a:r>
              <a:rPr sz="1000" spc="-145" dirty="0">
                <a:solidFill>
                  <a:srgbClr val="231F20"/>
                </a:solidFill>
                <a:latin typeface="Trebuchet MS"/>
                <a:cs typeface="Trebuchet MS"/>
              </a:rPr>
              <a:t>Barbara</a:t>
            </a:r>
            <a:r>
              <a:rPr sz="1000" spc="1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Herald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Jeannine</a:t>
            </a:r>
            <a:r>
              <a:rPr sz="1000" spc="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Holtz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1992</a:t>
            </a:r>
            <a:endParaRPr sz="1000">
              <a:latin typeface="Century Gothic"/>
              <a:cs typeface="Century Gothic"/>
            </a:endParaRPr>
          </a:p>
          <a:p>
            <a:pPr marL="12700" marR="147320">
              <a:lnSpc>
                <a:spcPts val="1130"/>
              </a:lnSpc>
            </a:pPr>
            <a:r>
              <a:rPr sz="1000" spc="-145" dirty="0">
                <a:solidFill>
                  <a:srgbClr val="231F20"/>
                </a:solidFill>
                <a:latin typeface="Trebuchet MS"/>
                <a:cs typeface="Trebuchet MS"/>
              </a:rPr>
              <a:t>A.</a:t>
            </a:r>
            <a:r>
              <a:rPr sz="1000" spc="-1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Dale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Adams </a:t>
            </a: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Donna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Redmond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William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Schack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1993</a:t>
            </a:r>
            <a:endParaRPr sz="1000">
              <a:latin typeface="Century Gothic"/>
              <a:cs typeface="Century Gothic"/>
            </a:endParaRPr>
          </a:p>
          <a:p>
            <a:pPr marL="12700" marR="243840" algn="just">
              <a:lnSpc>
                <a:spcPts val="1130"/>
              </a:lnSpc>
            </a:pPr>
            <a:r>
              <a:rPr sz="1000" spc="-170" dirty="0">
                <a:solidFill>
                  <a:srgbClr val="231F20"/>
                </a:solidFill>
                <a:latin typeface="Trebuchet MS"/>
                <a:cs typeface="Trebuchet MS"/>
              </a:rPr>
              <a:t>Rebecca</a:t>
            </a:r>
            <a:r>
              <a:rPr sz="1000" spc="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Myers 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Janis</a:t>
            </a:r>
            <a:r>
              <a:rPr sz="1000" spc="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Reynolds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1994</a:t>
            </a:r>
            <a:endParaRPr sz="1000">
              <a:latin typeface="Century Gothic"/>
              <a:cs typeface="Century Gothic"/>
            </a:endParaRPr>
          </a:p>
          <a:p>
            <a:pPr marL="12700" marR="321945">
              <a:lnSpc>
                <a:spcPts val="1130"/>
              </a:lnSpc>
            </a:pP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Connie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Hurst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Roger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Black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Dan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Spence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070"/>
              </a:lnSpc>
            </a:pP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Vanessa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Johnson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130"/>
              </a:lnSpc>
            </a:pP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1995</a:t>
            </a:r>
            <a:endParaRPr sz="1000">
              <a:latin typeface="Century Gothic"/>
              <a:cs typeface="Century Gothic"/>
            </a:endParaRPr>
          </a:p>
          <a:p>
            <a:pPr marL="12700" marR="152400">
              <a:lnSpc>
                <a:spcPts val="1130"/>
              </a:lnSpc>
              <a:spcBef>
                <a:spcPts val="60"/>
              </a:spcBef>
            </a:pP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Donald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Grothaus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Trebuchet MS"/>
                <a:cs typeface="Trebuchet MS"/>
              </a:rPr>
              <a:t>Leva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Kidd 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Kathleen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Trebuchet MS"/>
                <a:cs typeface="Trebuchet MS"/>
              </a:rPr>
              <a:t>Stewart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1996</a:t>
            </a:r>
            <a:endParaRPr sz="1000">
              <a:latin typeface="Century Gothic"/>
              <a:cs typeface="Century Gothic"/>
            </a:endParaRPr>
          </a:p>
          <a:p>
            <a:pPr marL="12700" marR="180340">
              <a:lnSpc>
                <a:spcPts val="1130"/>
              </a:lnSpc>
            </a:pP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Edith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Hill 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Jacquelyn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Baker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John</a:t>
            </a: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Stevens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1997</a:t>
            </a:r>
            <a:endParaRPr sz="1000">
              <a:latin typeface="Century Gothic"/>
              <a:cs typeface="Century Gothic"/>
            </a:endParaRPr>
          </a:p>
          <a:p>
            <a:pPr marL="12700" marR="5080" algn="just">
              <a:lnSpc>
                <a:spcPts val="1130"/>
              </a:lnSpc>
            </a:pPr>
            <a:r>
              <a:rPr sz="1000" spc="-170" dirty="0">
                <a:solidFill>
                  <a:srgbClr val="231F20"/>
                </a:solidFill>
                <a:latin typeface="Trebuchet MS"/>
                <a:cs typeface="Trebuchet MS"/>
              </a:rPr>
              <a:t>Jane</a:t>
            </a:r>
            <a:r>
              <a:rPr sz="1000" spc="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Schwierjohann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Trebuchet MS"/>
                <a:cs typeface="Trebuchet MS"/>
              </a:rPr>
              <a:t>Charlene</a:t>
            </a:r>
            <a:r>
              <a:rPr sz="1000" spc="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Schweitzer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Janet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Neltner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6459" y="261114"/>
            <a:ext cx="802640" cy="462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00"/>
              </a:spcBef>
            </a:pP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1998</a:t>
            </a:r>
            <a:endParaRPr sz="1000">
              <a:latin typeface="Century Gothic"/>
              <a:cs typeface="Century Gothic"/>
            </a:endParaRPr>
          </a:p>
          <a:p>
            <a:pPr marL="12700" marR="155575">
              <a:lnSpc>
                <a:spcPts val="1130"/>
              </a:lnSpc>
              <a:spcBef>
                <a:spcPts val="60"/>
              </a:spcBef>
            </a:pPr>
            <a:r>
              <a:rPr sz="1000" spc="-130" dirty="0">
                <a:solidFill>
                  <a:srgbClr val="231F20"/>
                </a:solidFill>
                <a:latin typeface="Trebuchet MS"/>
                <a:cs typeface="Trebuchet MS"/>
              </a:rPr>
              <a:t>Joyce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Moore 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Beth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Sweeney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Margie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Trebuchet MS"/>
                <a:cs typeface="Trebuchet MS"/>
              </a:rPr>
              <a:t>Black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1999</a:t>
            </a:r>
            <a:endParaRPr sz="1000">
              <a:latin typeface="Century Gothic"/>
              <a:cs typeface="Century Gothic"/>
            </a:endParaRPr>
          </a:p>
          <a:p>
            <a:pPr marL="12700" marR="53340">
              <a:lnSpc>
                <a:spcPts val="1130"/>
              </a:lnSpc>
            </a:pP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Michael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Nutini 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Diana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Schneider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35" dirty="0">
                <a:solidFill>
                  <a:srgbClr val="231F20"/>
                </a:solidFill>
                <a:latin typeface="Trebuchet MS"/>
                <a:cs typeface="Trebuchet MS"/>
              </a:rPr>
              <a:t>Betty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Mulkey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2000</a:t>
            </a:r>
            <a:endParaRPr sz="1000">
              <a:latin typeface="Century Gothic"/>
              <a:cs typeface="Century Gothic"/>
            </a:endParaRPr>
          </a:p>
          <a:p>
            <a:pPr marL="12700" marR="83820">
              <a:lnSpc>
                <a:spcPts val="1130"/>
              </a:lnSpc>
            </a:pP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Debbie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Billiter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William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Davis 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Royleen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Seibert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2001</a:t>
            </a:r>
            <a:endParaRPr sz="1000">
              <a:latin typeface="Century Gothic"/>
              <a:cs typeface="Century Gothic"/>
            </a:endParaRPr>
          </a:p>
          <a:p>
            <a:pPr marL="12700" marR="78105">
              <a:lnSpc>
                <a:spcPts val="1130"/>
              </a:lnSpc>
            </a:pP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Mimi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 Assanuvat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Ferial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Ware </a:t>
            </a:r>
            <a:r>
              <a:rPr sz="1000" spc="-140" dirty="0">
                <a:solidFill>
                  <a:srgbClr val="231F20"/>
                </a:solidFill>
                <a:latin typeface="Trebuchet MS"/>
                <a:cs typeface="Trebuchet MS"/>
              </a:rPr>
              <a:t>Thelma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Gross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2002</a:t>
            </a:r>
            <a:endParaRPr sz="1000">
              <a:latin typeface="Century Gothic"/>
              <a:cs typeface="Century Gothic"/>
            </a:endParaRPr>
          </a:p>
          <a:p>
            <a:pPr marL="12700" marR="128270">
              <a:lnSpc>
                <a:spcPts val="1130"/>
              </a:lnSpc>
            </a:pPr>
            <a:r>
              <a:rPr sz="1000" spc="-135" dirty="0">
                <a:solidFill>
                  <a:srgbClr val="231F20"/>
                </a:solidFill>
                <a:latin typeface="Trebuchet MS"/>
                <a:cs typeface="Trebuchet MS"/>
              </a:rPr>
              <a:t>Jeff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Baker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Judith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Strange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55" dirty="0">
                <a:solidFill>
                  <a:srgbClr val="231F20"/>
                </a:solidFill>
                <a:latin typeface="Trebuchet MS"/>
                <a:cs typeface="Trebuchet MS"/>
              </a:rPr>
              <a:t>Terry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Linkugel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2003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ts val="1130"/>
              </a:lnSpc>
            </a:pP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Janice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Rachford 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James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Benson </a:t>
            </a:r>
            <a:r>
              <a:rPr sz="1000" spc="-130" dirty="0">
                <a:solidFill>
                  <a:srgbClr val="231F20"/>
                </a:solidFill>
                <a:latin typeface="Trebuchet MS"/>
                <a:cs typeface="Trebuchet MS"/>
              </a:rPr>
              <a:t>Lenore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Chambers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2004</a:t>
            </a:r>
            <a:endParaRPr sz="1000">
              <a:latin typeface="Century Gothic"/>
              <a:cs typeface="Century Gothic"/>
            </a:endParaRPr>
          </a:p>
          <a:p>
            <a:pPr marL="12700" marR="175895" algn="just">
              <a:lnSpc>
                <a:spcPts val="1130"/>
              </a:lnSpc>
            </a:pPr>
            <a:r>
              <a:rPr sz="1000" spc="-140" dirty="0">
                <a:solidFill>
                  <a:srgbClr val="231F20"/>
                </a:solidFill>
                <a:latin typeface="Trebuchet MS"/>
                <a:cs typeface="Trebuchet MS"/>
              </a:rPr>
              <a:t>Diane</a:t>
            </a:r>
            <a:r>
              <a:rPr sz="1000" spc="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Hunley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45" dirty="0">
                <a:solidFill>
                  <a:srgbClr val="231F20"/>
                </a:solidFill>
                <a:latin typeface="Trebuchet MS"/>
                <a:cs typeface="Trebuchet MS"/>
              </a:rPr>
              <a:t>Kevin</a:t>
            </a:r>
            <a:r>
              <a:rPr sz="1000" spc="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Rossell </a:t>
            </a:r>
            <a:r>
              <a:rPr sz="1000" spc="-150" dirty="0">
                <a:solidFill>
                  <a:srgbClr val="231F20"/>
                </a:solidFill>
                <a:latin typeface="Trebuchet MS"/>
                <a:cs typeface="Trebuchet MS"/>
              </a:rPr>
              <a:t>Randy</a:t>
            </a:r>
            <a:r>
              <a:rPr sz="1000" spc="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Kelley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2005</a:t>
            </a:r>
            <a:endParaRPr sz="1000">
              <a:latin typeface="Century Gothic"/>
              <a:cs typeface="Century Gothic"/>
            </a:endParaRPr>
          </a:p>
          <a:p>
            <a:pPr marL="12700" marR="36195">
              <a:lnSpc>
                <a:spcPts val="1130"/>
              </a:lnSpc>
            </a:pP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Sue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Meagher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Angela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Schaffer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Jonathon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Mason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4740" y="260352"/>
            <a:ext cx="924560" cy="462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00"/>
              </a:spcBef>
            </a:pP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2006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ts val="1130"/>
              </a:lnSpc>
              <a:spcBef>
                <a:spcPts val="60"/>
              </a:spcBef>
            </a:pP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Melissa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Gorbandt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Angela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Gabbard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Anthony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Raniero,</a:t>
            </a: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Sr.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Gina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Bray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070"/>
              </a:lnSpc>
            </a:pP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2007</a:t>
            </a:r>
            <a:endParaRPr sz="1000">
              <a:latin typeface="Century Gothic"/>
              <a:cs typeface="Century Gothic"/>
            </a:endParaRPr>
          </a:p>
          <a:p>
            <a:pPr marL="12700" marR="40640">
              <a:lnSpc>
                <a:spcPts val="1130"/>
              </a:lnSpc>
              <a:spcBef>
                <a:spcPts val="60"/>
              </a:spcBef>
            </a:pP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Brenda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(Kay)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Reedy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Jeanne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Papania 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Steve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Povkov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2008</a:t>
            </a:r>
            <a:endParaRPr sz="1000">
              <a:latin typeface="Century Gothic"/>
              <a:cs typeface="Century Gothic"/>
            </a:endParaRPr>
          </a:p>
          <a:p>
            <a:pPr marL="12700" marR="276860">
              <a:lnSpc>
                <a:spcPts val="1130"/>
              </a:lnSpc>
            </a:pP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Melinda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Berry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Paul</a:t>
            </a: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Melville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2009</a:t>
            </a:r>
            <a:endParaRPr sz="1000">
              <a:latin typeface="Century Gothic"/>
              <a:cs typeface="Century Gothic"/>
            </a:endParaRPr>
          </a:p>
          <a:p>
            <a:pPr marL="12700" marR="201295">
              <a:lnSpc>
                <a:spcPts val="1130"/>
              </a:lnSpc>
            </a:pP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Doug</a:t>
            </a: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Wells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Diane</a:t>
            </a: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Temming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Mark</a:t>
            </a:r>
            <a:r>
              <a:rPr sz="1000" spc="-1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Owen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2010</a:t>
            </a:r>
            <a:endParaRPr sz="1000">
              <a:latin typeface="Century Gothic"/>
              <a:cs typeface="Century Gothic"/>
            </a:endParaRPr>
          </a:p>
          <a:p>
            <a:pPr marL="12700" marR="94615">
              <a:lnSpc>
                <a:spcPts val="1130"/>
              </a:lnSpc>
            </a:pP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Charles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60" dirty="0">
                <a:solidFill>
                  <a:srgbClr val="231F20"/>
                </a:solidFill>
                <a:latin typeface="Trebuchet MS"/>
                <a:cs typeface="Trebuchet MS"/>
              </a:rPr>
              <a:t>L.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Pettit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Lisa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Schultz 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Kathleen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McBryan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2011</a:t>
            </a:r>
            <a:endParaRPr sz="1000">
              <a:latin typeface="Century Gothic"/>
              <a:cs typeface="Century Gothic"/>
            </a:endParaRPr>
          </a:p>
          <a:p>
            <a:pPr marL="12700" marR="150495">
              <a:lnSpc>
                <a:spcPts val="1130"/>
              </a:lnSpc>
            </a:pP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Connie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Trebuchet MS"/>
                <a:cs typeface="Trebuchet MS"/>
              </a:rPr>
              <a:t>Lawrence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Michelle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Jones 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Carole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Ziegler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2013</a:t>
            </a:r>
            <a:endParaRPr sz="1000">
              <a:latin typeface="Century Gothic"/>
              <a:cs typeface="Century Gothic"/>
            </a:endParaRPr>
          </a:p>
          <a:p>
            <a:pPr marL="12700" marR="204470">
              <a:lnSpc>
                <a:spcPts val="1130"/>
              </a:lnSpc>
            </a:pP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Vivian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Colemire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Kimberly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Vance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Robert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Fox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2014</a:t>
            </a:r>
            <a:endParaRPr sz="1000">
              <a:latin typeface="Century Gothic"/>
              <a:cs typeface="Century Gothic"/>
            </a:endParaRPr>
          </a:p>
          <a:p>
            <a:pPr marL="12700" marR="158750">
              <a:lnSpc>
                <a:spcPts val="1130"/>
              </a:lnSpc>
            </a:pPr>
            <a:r>
              <a:rPr sz="1000" spc="-135" dirty="0">
                <a:solidFill>
                  <a:srgbClr val="231F20"/>
                </a:solidFill>
                <a:latin typeface="Trebuchet MS"/>
                <a:cs typeface="Trebuchet MS"/>
              </a:rPr>
              <a:t>Tina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Altenhoffen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Jackie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Marsala 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Millie 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McLemore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3020" y="261114"/>
            <a:ext cx="915669" cy="462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00"/>
              </a:spcBef>
            </a:pP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2015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ts val="1130"/>
              </a:lnSpc>
              <a:spcBef>
                <a:spcPts val="60"/>
              </a:spcBef>
            </a:pP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Charles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Bowen 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Elizabeth</a:t>
            </a:r>
            <a:r>
              <a:rPr sz="100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McCubbin 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Frank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Wilfong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2016</a:t>
            </a:r>
            <a:endParaRPr sz="1000">
              <a:latin typeface="Century Gothic"/>
              <a:cs typeface="Century Gothic"/>
            </a:endParaRPr>
          </a:p>
          <a:p>
            <a:pPr marL="12700" marR="222885">
              <a:lnSpc>
                <a:spcPts val="1130"/>
              </a:lnSpc>
            </a:pP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Barbara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Barnes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25" dirty="0">
                <a:solidFill>
                  <a:srgbClr val="231F20"/>
                </a:solidFill>
                <a:latin typeface="Trebuchet MS"/>
                <a:cs typeface="Trebuchet MS"/>
              </a:rPr>
              <a:t>Katie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Lovold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Ophelia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Trebuchet MS"/>
                <a:cs typeface="Trebuchet MS"/>
              </a:rPr>
              <a:t>Marks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2017</a:t>
            </a:r>
            <a:endParaRPr sz="1000">
              <a:latin typeface="Century Gothic"/>
              <a:cs typeface="Century Gothic"/>
            </a:endParaRPr>
          </a:p>
          <a:p>
            <a:pPr marL="12700" marR="77470">
              <a:lnSpc>
                <a:spcPts val="1130"/>
              </a:lnSpc>
            </a:pP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Mark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Niekirk 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Cheryl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Volpenhein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Erin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Smith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070"/>
              </a:lnSpc>
            </a:pP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2018</a:t>
            </a:r>
            <a:endParaRPr sz="1000">
              <a:latin typeface="Century Gothic"/>
              <a:cs typeface="Century Gothic"/>
            </a:endParaRPr>
          </a:p>
          <a:p>
            <a:pPr marL="12700" marR="7620">
              <a:lnSpc>
                <a:spcPts val="1130"/>
              </a:lnSpc>
              <a:spcBef>
                <a:spcPts val="60"/>
              </a:spcBef>
            </a:pP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Constance</a:t>
            </a:r>
            <a:r>
              <a:rPr sz="10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Kiskaden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Sheila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Rubin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070"/>
              </a:lnSpc>
            </a:pPr>
            <a:r>
              <a:rPr sz="1000" spc="-130" dirty="0">
                <a:solidFill>
                  <a:srgbClr val="231F20"/>
                </a:solidFill>
                <a:latin typeface="Trebuchet MS"/>
                <a:cs typeface="Trebuchet MS"/>
              </a:rPr>
              <a:t>Pam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Wagar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130"/>
              </a:lnSpc>
            </a:pP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2019</a:t>
            </a:r>
            <a:endParaRPr sz="1000">
              <a:latin typeface="Century Gothic"/>
              <a:cs typeface="Century Gothic"/>
            </a:endParaRPr>
          </a:p>
          <a:p>
            <a:pPr marL="12700" marR="164465">
              <a:lnSpc>
                <a:spcPts val="1130"/>
              </a:lnSpc>
              <a:spcBef>
                <a:spcPts val="60"/>
              </a:spcBef>
            </a:pP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Kimberly</a:t>
            </a:r>
            <a:r>
              <a:rPr sz="10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Wiley 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Amanda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Meeker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5" dirty="0">
                <a:solidFill>
                  <a:srgbClr val="231F20"/>
                </a:solidFill>
                <a:latin typeface="Trebuchet MS"/>
                <a:cs typeface="Trebuchet MS"/>
              </a:rPr>
              <a:t>Ann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Harding </a:t>
            </a: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2020</a:t>
            </a:r>
            <a:endParaRPr sz="1000">
              <a:latin typeface="Century Gothic"/>
              <a:cs typeface="Century Gothic"/>
            </a:endParaRPr>
          </a:p>
          <a:p>
            <a:pPr marL="12700" marR="132715">
              <a:lnSpc>
                <a:spcPts val="1130"/>
              </a:lnSpc>
            </a:pP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Michele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Trebuchet MS"/>
                <a:cs typeface="Trebuchet MS"/>
              </a:rPr>
              <a:t>Kay </a:t>
            </a: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David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Trebuchet MS"/>
                <a:cs typeface="Trebuchet MS"/>
              </a:rPr>
              <a:t>MacKnight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Lisa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Trebuchet MS"/>
                <a:cs typeface="Trebuchet MS"/>
              </a:rPr>
              <a:t>McElfresh </a:t>
            </a:r>
            <a:r>
              <a:rPr sz="1000" b="1" spc="-10" dirty="0">
                <a:solidFill>
                  <a:srgbClr val="FFC425"/>
                </a:solidFill>
                <a:latin typeface="Century Gothic"/>
                <a:cs typeface="Century Gothic"/>
              </a:rPr>
              <a:t>2021/2022</a:t>
            </a:r>
            <a:endParaRPr sz="1000">
              <a:latin typeface="Century Gothic"/>
              <a:cs typeface="Century Gothic"/>
            </a:endParaRPr>
          </a:p>
          <a:p>
            <a:pPr marL="12700" marR="233679">
              <a:lnSpc>
                <a:spcPts val="1130"/>
              </a:lnSpc>
            </a:pP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Chris</a:t>
            </a: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Tambling</a:t>
            </a:r>
            <a:r>
              <a:rPr sz="1000" spc="5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Krista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Trebuchet MS"/>
                <a:cs typeface="Trebuchet MS"/>
              </a:rPr>
              <a:t>Rayford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070"/>
              </a:lnSpc>
            </a:pP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Kari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110" dirty="0">
                <a:solidFill>
                  <a:srgbClr val="231F20"/>
                </a:solidFill>
                <a:latin typeface="Trebuchet MS"/>
                <a:cs typeface="Trebuchet MS"/>
              </a:rPr>
              <a:t>Wright</a:t>
            </a:r>
            <a:r>
              <a:rPr sz="10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Trebuchet MS"/>
                <a:cs typeface="Trebuchet MS"/>
              </a:rPr>
              <a:t>Perkins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130"/>
              </a:lnSpc>
            </a:pPr>
            <a:r>
              <a:rPr sz="1000" b="1" spc="-20" dirty="0">
                <a:solidFill>
                  <a:srgbClr val="FFC425"/>
                </a:solidFill>
                <a:latin typeface="Century Gothic"/>
                <a:cs typeface="Century Gothic"/>
              </a:rPr>
              <a:t>2023</a:t>
            </a:r>
            <a:endParaRPr sz="1000">
              <a:latin typeface="Century Gothic"/>
              <a:cs typeface="Century Gothic"/>
            </a:endParaRPr>
          </a:p>
          <a:p>
            <a:pPr marL="12700" marR="102870">
              <a:lnSpc>
                <a:spcPts val="1130"/>
              </a:lnSpc>
              <a:spcBef>
                <a:spcPts val="60"/>
              </a:spcBef>
            </a:pPr>
            <a:r>
              <a:rPr sz="1000" spc="-140" dirty="0">
                <a:solidFill>
                  <a:srgbClr val="231F20"/>
                </a:solidFill>
                <a:latin typeface="Trebuchet MS"/>
                <a:cs typeface="Trebuchet MS"/>
              </a:rPr>
              <a:t>Tiffany</a:t>
            </a:r>
            <a:r>
              <a:rPr sz="10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Trebuchet MS"/>
                <a:cs typeface="Trebuchet MS"/>
              </a:rPr>
              <a:t>Budd 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Mary </a:t>
            </a:r>
            <a:r>
              <a:rPr sz="1000" spc="-120" dirty="0">
                <a:solidFill>
                  <a:srgbClr val="231F20"/>
                </a:solidFill>
                <a:latin typeface="Trebuchet MS"/>
                <a:cs typeface="Trebuchet MS"/>
              </a:rPr>
              <a:t>Paula</a:t>
            </a:r>
            <a:r>
              <a:rPr sz="10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Trebuchet MS"/>
                <a:cs typeface="Trebuchet MS"/>
              </a:rPr>
              <a:t>Schuh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ts val="1105"/>
              </a:lnSpc>
            </a:pPr>
            <a:r>
              <a:rPr sz="1000" spc="-114" dirty="0">
                <a:solidFill>
                  <a:srgbClr val="231F20"/>
                </a:solidFill>
                <a:latin typeface="Trebuchet MS"/>
                <a:cs typeface="Trebuchet MS"/>
              </a:rPr>
              <a:t>Jennifer</a:t>
            </a:r>
            <a:r>
              <a:rPr sz="10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Trebuchet MS"/>
                <a:cs typeface="Trebuchet MS"/>
              </a:rPr>
              <a:t>Richmond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83080" cy="50292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2100" y="490320"/>
            <a:ext cx="1255395" cy="32759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81915">
              <a:lnSpc>
                <a:spcPts val="1900"/>
              </a:lnSpc>
              <a:spcBef>
                <a:spcPts val="380"/>
              </a:spcBef>
            </a:pPr>
            <a:r>
              <a:rPr sz="1800" b="1" spc="-110" dirty="0">
                <a:solidFill>
                  <a:srgbClr val="231F20"/>
                </a:solidFill>
                <a:latin typeface="Calibri"/>
                <a:cs typeface="Calibri"/>
              </a:rPr>
              <a:t>PAST</a:t>
            </a:r>
            <a:r>
              <a:rPr sz="1800" b="1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spc="-125" dirty="0">
                <a:solidFill>
                  <a:srgbClr val="231F20"/>
                </a:solidFill>
                <a:latin typeface="Calibri"/>
                <a:cs typeface="Calibri"/>
              </a:rPr>
              <a:t>AWARD </a:t>
            </a:r>
            <a:r>
              <a:rPr sz="1800" b="1" spc="-10" dirty="0">
                <a:solidFill>
                  <a:srgbClr val="231F20"/>
                </a:solidFill>
                <a:latin typeface="Calibri"/>
                <a:cs typeface="Calibri"/>
              </a:rPr>
              <a:t>RECIPIENTS</a:t>
            </a:r>
            <a:endParaRPr sz="1800">
              <a:latin typeface="Calibri"/>
              <a:cs typeface="Calibri"/>
            </a:endParaRPr>
          </a:p>
          <a:p>
            <a:pPr marL="12700" marR="26670">
              <a:lnSpc>
                <a:spcPct val="101800"/>
              </a:lnSpc>
              <a:spcBef>
                <a:spcPts val="615"/>
              </a:spcBef>
            </a:pPr>
            <a:r>
              <a:rPr sz="900" b="1" i="1" spc="-125" dirty="0">
                <a:solidFill>
                  <a:srgbClr val="231F20"/>
                </a:solidFill>
                <a:latin typeface="Gill Sans MT"/>
                <a:cs typeface="Gill Sans MT"/>
              </a:rPr>
              <a:t>The</a:t>
            </a:r>
            <a:r>
              <a:rPr sz="900" b="1" i="1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90" dirty="0">
                <a:solidFill>
                  <a:srgbClr val="231F20"/>
                </a:solidFill>
                <a:latin typeface="Gill Sans MT"/>
                <a:cs typeface="Gill Sans MT"/>
              </a:rPr>
              <a:t>Northern</a:t>
            </a:r>
            <a:r>
              <a:rPr sz="900" b="1" i="1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10" dirty="0">
                <a:solidFill>
                  <a:srgbClr val="231F20"/>
                </a:solidFill>
                <a:latin typeface="Gill Sans MT"/>
                <a:cs typeface="Gill Sans MT"/>
              </a:rPr>
              <a:t>Kentucky </a:t>
            </a:r>
            <a:r>
              <a:rPr sz="900" b="1" i="1" spc="-65" dirty="0">
                <a:solidFill>
                  <a:srgbClr val="231F20"/>
                </a:solidFill>
                <a:latin typeface="Gill Sans MT"/>
                <a:cs typeface="Gill Sans MT"/>
              </a:rPr>
              <a:t>University</a:t>
            </a:r>
            <a:r>
              <a:rPr sz="900" b="1" i="1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10" dirty="0">
                <a:solidFill>
                  <a:srgbClr val="231F20"/>
                </a:solidFill>
                <a:latin typeface="Gill Sans MT"/>
                <a:cs typeface="Gill Sans MT"/>
              </a:rPr>
              <a:t>Regents </a:t>
            </a:r>
            <a:r>
              <a:rPr sz="900" b="1" i="1" spc="-55" dirty="0">
                <a:solidFill>
                  <a:srgbClr val="231F20"/>
                </a:solidFill>
                <a:latin typeface="Gill Sans MT"/>
                <a:cs typeface="Gill Sans MT"/>
              </a:rPr>
              <a:t>Distinguished</a:t>
            </a:r>
            <a:r>
              <a:rPr sz="900" b="1" i="1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70" dirty="0">
                <a:solidFill>
                  <a:srgbClr val="231F20"/>
                </a:solidFill>
                <a:latin typeface="Gill Sans MT"/>
                <a:cs typeface="Gill Sans MT"/>
              </a:rPr>
              <a:t>Service</a:t>
            </a:r>
            <a:r>
              <a:rPr sz="900" b="1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80" dirty="0">
                <a:solidFill>
                  <a:srgbClr val="231F20"/>
                </a:solidFill>
                <a:latin typeface="Gill Sans MT"/>
                <a:cs typeface="Gill Sans MT"/>
              </a:rPr>
              <a:t>Award</a:t>
            </a:r>
            <a:r>
              <a:rPr sz="900" b="1" i="1" spc="-20" dirty="0">
                <a:solidFill>
                  <a:srgbClr val="231F20"/>
                </a:solidFill>
                <a:latin typeface="Gill Sans MT"/>
                <a:cs typeface="Gill Sans MT"/>
              </a:rPr>
              <a:t> is</a:t>
            </a:r>
            <a:r>
              <a:rPr sz="900" b="1" i="1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70" dirty="0">
                <a:solidFill>
                  <a:srgbClr val="231F20"/>
                </a:solidFill>
                <a:latin typeface="Gill Sans MT"/>
                <a:cs typeface="Gill Sans MT"/>
              </a:rPr>
              <a:t>bestowed</a:t>
            </a:r>
            <a:r>
              <a:rPr sz="900" b="1" i="1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80" dirty="0">
                <a:solidFill>
                  <a:srgbClr val="231F20"/>
                </a:solidFill>
                <a:latin typeface="Gill Sans MT"/>
                <a:cs typeface="Gill Sans MT"/>
              </a:rPr>
              <a:t>upon</a:t>
            </a:r>
            <a:r>
              <a:rPr sz="900" b="1" i="1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10" dirty="0">
                <a:solidFill>
                  <a:srgbClr val="231F20"/>
                </a:solidFill>
                <a:latin typeface="Gill Sans MT"/>
                <a:cs typeface="Gill Sans MT"/>
              </a:rPr>
              <a:t>staff </a:t>
            </a:r>
            <a:r>
              <a:rPr sz="900" b="1" i="1" spc="-70" dirty="0">
                <a:solidFill>
                  <a:srgbClr val="231F20"/>
                </a:solidFill>
                <a:latin typeface="Gill Sans MT"/>
                <a:cs typeface="Gill Sans MT"/>
              </a:rPr>
              <a:t>employees</a:t>
            </a:r>
            <a:r>
              <a:rPr sz="900" b="1" i="1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85" dirty="0">
                <a:solidFill>
                  <a:srgbClr val="231F20"/>
                </a:solidFill>
                <a:latin typeface="Gill Sans MT"/>
                <a:cs typeface="Gill Sans MT"/>
              </a:rPr>
              <a:t>who</a:t>
            </a:r>
            <a:r>
              <a:rPr sz="900" b="1" i="1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80" dirty="0">
                <a:solidFill>
                  <a:srgbClr val="231F20"/>
                </a:solidFill>
                <a:latin typeface="Gill Sans MT"/>
                <a:cs typeface="Gill Sans MT"/>
              </a:rPr>
              <a:t>have</a:t>
            </a:r>
            <a:r>
              <a:rPr sz="900" b="1" i="1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20" dirty="0">
                <a:solidFill>
                  <a:srgbClr val="231F20"/>
                </a:solidFill>
                <a:latin typeface="Gill Sans MT"/>
                <a:cs typeface="Gill Sans MT"/>
              </a:rPr>
              <a:t>made </a:t>
            </a:r>
            <a:r>
              <a:rPr sz="900" b="1" i="1" spc="-85" dirty="0">
                <a:solidFill>
                  <a:srgbClr val="231F20"/>
                </a:solidFill>
                <a:latin typeface="Gill Sans MT"/>
                <a:cs typeface="Gill Sans MT"/>
              </a:rPr>
              <a:t>exemplary</a:t>
            </a:r>
            <a:r>
              <a:rPr sz="900" b="1" i="1" spc="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10" dirty="0">
                <a:solidFill>
                  <a:srgbClr val="231F20"/>
                </a:solidFill>
                <a:latin typeface="Gill Sans MT"/>
                <a:cs typeface="Gill Sans MT"/>
              </a:rPr>
              <a:t>contributions</a:t>
            </a:r>
            <a:endParaRPr sz="900">
              <a:latin typeface="Gill Sans MT"/>
              <a:cs typeface="Gill Sans MT"/>
            </a:endParaRPr>
          </a:p>
          <a:p>
            <a:pPr marL="12700" marR="5080">
              <a:lnSpc>
                <a:spcPct val="101800"/>
              </a:lnSpc>
            </a:pPr>
            <a:r>
              <a:rPr sz="900" b="1" i="1" spc="-95" dirty="0">
                <a:solidFill>
                  <a:srgbClr val="231F20"/>
                </a:solidFill>
                <a:latin typeface="Gill Sans MT"/>
                <a:cs typeface="Gill Sans MT"/>
              </a:rPr>
              <a:t>to</a:t>
            </a:r>
            <a:r>
              <a:rPr sz="900" b="1" i="1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70" dirty="0">
                <a:solidFill>
                  <a:srgbClr val="231F20"/>
                </a:solidFill>
                <a:latin typeface="Gill Sans MT"/>
                <a:cs typeface="Gill Sans MT"/>
              </a:rPr>
              <a:t>the</a:t>
            </a:r>
            <a:r>
              <a:rPr sz="900" b="1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65" dirty="0">
                <a:solidFill>
                  <a:srgbClr val="231F20"/>
                </a:solidFill>
                <a:latin typeface="Gill Sans MT"/>
                <a:cs typeface="Gill Sans MT"/>
              </a:rPr>
              <a:t>growth,</a:t>
            </a:r>
            <a:r>
              <a:rPr sz="900" b="1" i="1" spc="-8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60" dirty="0">
                <a:solidFill>
                  <a:srgbClr val="231F20"/>
                </a:solidFill>
                <a:latin typeface="Gill Sans MT"/>
                <a:cs typeface="Gill Sans MT"/>
              </a:rPr>
              <a:t>image</a:t>
            </a:r>
            <a:r>
              <a:rPr sz="900" b="1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25" dirty="0">
                <a:solidFill>
                  <a:srgbClr val="231F20"/>
                </a:solidFill>
                <a:latin typeface="Gill Sans MT"/>
                <a:cs typeface="Gill Sans MT"/>
              </a:rPr>
              <a:t>or </a:t>
            </a:r>
            <a:r>
              <a:rPr sz="900" b="1" i="1" spc="-70" dirty="0">
                <a:solidFill>
                  <a:srgbClr val="231F20"/>
                </a:solidFill>
                <a:latin typeface="Gill Sans MT"/>
                <a:cs typeface="Gill Sans MT"/>
              </a:rPr>
              <a:t>efficient</a:t>
            </a:r>
            <a:r>
              <a:rPr sz="900" b="1" i="1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70" dirty="0">
                <a:solidFill>
                  <a:srgbClr val="231F20"/>
                </a:solidFill>
                <a:latin typeface="Gill Sans MT"/>
                <a:cs typeface="Gill Sans MT"/>
              </a:rPr>
              <a:t>operations</a:t>
            </a:r>
            <a:r>
              <a:rPr sz="900" b="1" i="1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80" dirty="0">
                <a:solidFill>
                  <a:srgbClr val="231F20"/>
                </a:solidFill>
                <a:latin typeface="Gill Sans MT"/>
                <a:cs typeface="Gill Sans MT"/>
              </a:rPr>
              <a:t>of</a:t>
            </a:r>
            <a:r>
              <a:rPr sz="900" b="1" i="1" spc="-25" dirty="0">
                <a:solidFill>
                  <a:srgbClr val="231F20"/>
                </a:solidFill>
                <a:latin typeface="Gill Sans MT"/>
                <a:cs typeface="Gill Sans MT"/>
              </a:rPr>
              <a:t> the </a:t>
            </a:r>
            <a:r>
              <a:rPr sz="900" b="1" i="1" spc="-55" dirty="0">
                <a:solidFill>
                  <a:srgbClr val="231F20"/>
                </a:solidFill>
                <a:latin typeface="Gill Sans MT"/>
                <a:cs typeface="Gill Sans MT"/>
              </a:rPr>
              <a:t>university.</a:t>
            </a:r>
            <a:r>
              <a:rPr sz="900" b="1" i="1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80" dirty="0">
                <a:solidFill>
                  <a:srgbClr val="231F20"/>
                </a:solidFill>
                <a:latin typeface="Gill Sans MT"/>
                <a:cs typeface="Gill Sans MT"/>
              </a:rPr>
              <a:t>Nominations</a:t>
            </a:r>
            <a:r>
              <a:rPr sz="900" b="1" i="1" spc="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25" dirty="0">
                <a:solidFill>
                  <a:srgbClr val="231F20"/>
                </a:solidFill>
                <a:latin typeface="Gill Sans MT"/>
                <a:cs typeface="Gill Sans MT"/>
              </a:rPr>
              <a:t>for </a:t>
            </a:r>
            <a:r>
              <a:rPr sz="900" b="1" i="1" spc="-70" dirty="0">
                <a:solidFill>
                  <a:srgbClr val="231F20"/>
                </a:solidFill>
                <a:latin typeface="Gill Sans MT"/>
                <a:cs typeface="Gill Sans MT"/>
              </a:rPr>
              <a:t>the</a:t>
            </a:r>
            <a:r>
              <a:rPr sz="900" b="1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100" dirty="0">
                <a:solidFill>
                  <a:srgbClr val="231F20"/>
                </a:solidFill>
                <a:latin typeface="Gill Sans MT"/>
                <a:cs typeface="Gill Sans MT"/>
              </a:rPr>
              <a:t>award</a:t>
            </a:r>
            <a:r>
              <a:rPr sz="900" b="1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95" dirty="0">
                <a:solidFill>
                  <a:srgbClr val="231F20"/>
                </a:solidFill>
                <a:latin typeface="Gill Sans MT"/>
                <a:cs typeface="Gill Sans MT"/>
              </a:rPr>
              <a:t>are</a:t>
            </a:r>
            <a:r>
              <a:rPr sz="900" b="1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65" dirty="0">
                <a:solidFill>
                  <a:srgbClr val="231F20"/>
                </a:solidFill>
                <a:latin typeface="Gill Sans MT"/>
                <a:cs typeface="Gill Sans MT"/>
              </a:rPr>
              <a:t>reviewed</a:t>
            </a:r>
            <a:r>
              <a:rPr sz="900" b="1" i="1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65" dirty="0">
                <a:solidFill>
                  <a:srgbClr val="231F20"/>
                </a:solidFill>
                <a:latin typeface="Gill Sans MT"/>
                <a:cs typeface="Gill Sans MT"/>
              </a:rPr>
              <a:t>by</a:t>
            </a:r>
            <a:r>
              <a:rPr sz="900" b="1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50" dirty="0">
                <a:solidFill>
                  <a:srgbClr val="231F20"/>
                </a:solidFill>
                <a:latin typeface="Gill Sans MT"/>
                <a:cs typeface="Gill Sans MT"/>
              </a:rPr>
              <a:t>a</a:t>
            </a:r>
            <a:r>
              <a:rPr sz="900" b="1" i="1" spc="50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75" dirty="0">
                <a:solidFill>
                  <a:srgbClr val="231F20"/>
                </a:solidFill>
                <a:latin typeface="Gill Sans MT"/>
                <a:cs typeface="Gill Sans MT"/>
              </a:rPr>
              <a:t>panel</a:t>
            </a:r>
            <a:r>
              <a:rPr sz="900" b="1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80" dirty="0">
                <a:solidFill>
                  <a:srgbClr val="231F20"/>
                </a:solidFill>
                <a:latin typeface="Gill Sans MT"/>
                <a:cs typeface="Gill Sans MT"/>
              </a:rPr>
              <a:t>of</a:t>
            </a:r>
            <a:r>
              <a:rPr sz="900" b="1" i="1" spc="-2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75" dirty="0">
                <a:solidFill>
                  <a:srgbClr val="231F20"/>
                </a:solidFill>
                <a:latin typeface="Gill Sans MT"/>
                <a:cs typeface="Gill Sans MT"/>
              </a:rPr>
              <a:t>staff</a:t>
            </a:r>
            <a:r>
              <a:rPr sz="900" b="1" i="1" spc="-1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60" dirty="0">
                <a:solidFill>
                  <a:srgbClr val="231F20"/>
                </a:solidFill>
                <a:latin typeface="Gill Sans MT"/>
                <a:cs typeface="Gill Sans MT"/>
              </a:rPr>
              <a:t>members</a:t>
            </a:r>
            <a:r>
              <a:rPr sz="900" b="1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25" dirty="0">
                <a:solidFill>
                  <a:srgbClr val="231F20"/>
                </a:solidFill>
                <a:latin typeface="Gill Sans MT"/>
                <a:cs typeface="Gill Sans MT"/>
              </a:rPr>
              <a:t>and </a:t>
            </a:r>
            <a:r>
              <a:rPr sz="900" b="1" i="1" spc="-95" dirty="0">
                <a:solidFill>
                  <a:srgbClr val="231F20"/>
                </a:solidFill>
                <a:latin typeface="Gill Sans MT"/>
                <a:cs typeface="Gill Sans MT"/>
              </a:rPr>
              <a:t>are</a:t>
            </a:r>
            <a:r>
              <a:rPr sz="900" b="1" i="1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45" dirty="0">
                <a:solidFill>
                  <a:srgbClr val="231F20"/>
                </a:solidFill>
                <a:latin typeface="Gill Sans MT"/>
                <a:cs typeface="Gill Sans MT"/>
              </a:rPr>
              <a:t>judged </a:t>
            </a:r>
            <a:r>
              <a:rPr sz="900" b="1" i="1" spc="-85" dirty="0">
                <a:solidFill>
                  <a:srgbClr val="231F20"/>
                </a:solidFill>
                <a:latin typeface="Gill Sans MT"/>
                <a:cs typeface="Gill Sans MT"/>
              </a:rPr>
              <a:t>on</a:t>
            </a:r>
            <a:r>
              <a:rPr sz="900" b="1" i="1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70" dirty="0">
                <a:solidFill>
                  <a:srgbClr val="231F20"/>
                </a:solidFill>
                <a:latin typeface="Gill Sans MT"/>
                <a:cs typeface="Gill Sans MT"/>
              </a:rPr>
              <a:t>the</a:t>
            </a:r>
            <a:r>
              <a:rPr sz="900" b="1" i="1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50" dirty="0">
                <a:solidFill>
                  <a:srgbClr val="231F20"/>
                </a:solidFill>
                <a:latin typeface="Gill Sans MT"/>
                <a:cs typeface="Gill Sans MT"/>
              </a:rPr>
              <a:t>basis </a:t>
            </a:r>
            <a:r>
              <a:rPr sz="900" b="1" i="1" spc="-25" dirty="0">
                <a:solidFill>
                  <a:srgbClr val="231F20"/>
                </a:solidFill>
                <a:latin typeface="Gill Sans MT"/>
                <a:cs typeface="Gill Sans MT"/>
              </a:rPr>
              <a:t>of </a:t>
            </a:r>
            <a:r>
              <a:rPr sz="900" b="1" i="1" spc="-75" dirty="0">
                <a:solidFill>
                  <a:srgbClr val="231F20"/>
                </a:solidFill>
                <a:latin typeface="Gill Sans MT"/>
                <a:cs typeface="Gill Sans MT"/>
              </a:rPr>
              <a:t>criteria</a:t>
            </a:r>
            <a:r>
              <a:rPr sz="900" b="1" i="1" spc="-45" dirty="0">
                <a:solidFill>
                  <a:srgbClr val="231F20"/>
                </a:solidFill>
                <a:latin typeface="Gill Sans MT"/>
                <a:cs typeface="Gill Sans MT"/>
              </a:rPr>
              <a:t> in</a:t>
            </a:r>
            <a:r>
              <a:rPr sz="900" b="1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70" dirty="0">
                <a:solidFill>
                  <a:srgbClr val="231F20"/>
                </a:solidFill>
                <a:latin typeface="Gill Sans MT"/>
                <a:cs typeface="Gill Sans MT"/>
              </a:rPr>
              <a:t>which</a:t>
            </a:r>
            <a:r>
              <a:rPr sz="900" b="1" i="1" spc="-4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10" dirty="0">
                <a:solidFill>
                  <a:srgbClr val="231F20"/>
                </a:solidFill>
                <a:latin typeface="Gill Sans MT"/>
                <a:cs typeface="Gill Sans MT"/>
              </a:rPr>
              <a:t>individuals </a:t>
            </a:r>
            <a:r>
              <a:rPr sz="900" b="1" i="1" spc="-75" dirty="0">
                <a:solidFill>
                  <a:srgbClr val="231F20"/>
                </a:solidFill>
                <a:latin typeface="Gill Sans MT"/>
                <a:cs typeface="Gill Sans MT"/>
              </a:rPr>
              <a:t>demonstrate</a:t>
            </a:r>
            <a:r>
              <a:rPr sz="900" b="1" i="1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65" dirty="0">
                <a:solidFill>
                  <a:srgbClr val="231F20"/>
                </a:solidFill>
                <a:latin typeface="Gill Sans MT"/>
                <a:cs typeface="Gill Sans MT"/>
              </a:rPr>
              <a:t>such</a:t>
            </a:r>
            <a:r>
              <a:rPr sz="900" b="1" i="1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75" dirty="0">
                <a:solidFill>
                  <a:srgbClr val="231F20"/>
                </a:solidFill>
                <a:latin typeface="Gill Sans MT"/>
                <a:cs typeface="Gill Sans MT"/>
              </a:rPr>
              <a:t>exemplary</a:t>
            </a:r>
            <a:r>
              <a:rPr sz="900" b="1" i="1" spc="50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65" dirty="0">
                <a:solidFill>
                  <a:srgbClr val="231F20"/>
                </a:solidFill>
                <a:latin typeface="Gill Sans MT"/>
                <a:cs typeface="Gill Sans MT"/>
              </a:rPr>
              <a:t>contributions.</a:t>
            </a:r>
            <a:r>
              <a:rPr sz="900" b="1" i="1" spc="-8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90" dirty="0">
                <a:solidFill>
                  <a:srgbClr val="231F20"/>
                </a:solidFill>
                <a:latin typeface="Gill Sans MT"/>
                <a:cs typeface="Gill Sans MT"/>
              </a:rPr>
              <a:t>This</a:t>
            </a:r>
            <a:r>
              <a:rPr sz="900" b="1" i="1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100" dirty="0">
                <a:solidFill>
                  <a:srgbClr val="231F20"/>
                </a:solidFill>
                <a:latin typeface="Gill Sans MT"/>
                <a:cs typeface="Gill Sans MT"/>
              </a:rPr>
              <a:t>award</a:t>
            </a:r>
            <a:r>
              <a:rPr sz="900" b="1" i="1" spc="-1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50" dirty="0">
                <a:solidFill>
                  <a:srgbClr val="231F20"/>
                </a:solidFill>
                <a:latin typeface="Gill Sans MT"/>
                <a:cs typeface="Gill Sans MT"/>
              </a:rPr>
              <a:t>has</a:t>
            </a:r>
            <a:r>
              <a:rPr sz="900" b="1" i="1" spc="50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65" dirty="0">
                <a:solidFill>
                  <a:srgbClr val="231F20"/>
                </a:solidFill>
                <a:latin typeface="Gill Sans MT"/>
                <a:cs typeface="Gill Sans MT"/>
              </a:rPr>
              <a:t>been</a:t>
            </a:r>
            <a:r>
              <a:rPr sz="900" b="1" i="1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60" dirty="0">
                <a:solidFill>
                  <a:srgbClr val="231F20"/>
                </a:solidFill>
                <a:latin typeface="Gill Sans MT"/>
                <a:cs typeface="Gill Sans MT"/>
              </a:rPr>
              <a:t>funded</a:t>
            </a:r>
            <a:r>
              <a:rPr sz="900" b="1" i="1" spc="-55" dirty="0">
                <a:solidFill>
                  <a:srgbClr val="231F20"/>
                </a:solidFill>
                <a:latin typeface="Gill Sans MT"/>
                <a:cs typeface="Gill Sans MT"/>
              </a:rPr>
              <a:t> since</a:t>
            </a:r>
            <a:r>
              <a:rPr sz="900" b="1" i="1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40" dirty="0">
                <a:solidFill>
                  <a:srgbClr val="231F20"/>
                </a:solidFill>
                <a:latin typeface="Gill Sans MT"/>
                <a:cs typeface="Gill Sans MT"/>
              </a:rPr>
              <a:t>1990</a:t>
            </a:r>
            <a:r>
              <a:rPr sz="900" b="1" i="1" spc="-5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25" dirty="0">
                <a:solidFill>
                  <a:srgbClr val="231F20"/>
                </a:solidFill>
                <a:latin typeface="Gill Sans MT"/>
                <a:cs typeface="Gill Sans MT"/>
              </a:rPr>
              <a:t>by </a:t>
            </a:r>
            <a:r>
              <a:rPr sz="900" b="1" i="1" spc="-70" dirty="0">
                <a:solidFill>
                  <a:srgbClr val="231F20"/>
                </a:solidFill>
                <a:latin typeface="Gill Sans MT"/>
                <a:cs typeface="Gill Sans MT"/>
              </a:rPr>
              <a:t>the</a:t>
            </a:r>
            <a:r>
              <a:rPr sz="900" b="1" i="1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60" dirty="0">
                <a:solidFill>
                  <a:srgbClr val="231F20"/>
                </a:solidFill>
                <a:latin typeface="Gill Sans MT"/>
                <a:cs typeface="Gill Sans MT"/>
              </a:rPr>
              <a:t>generous</a:t>
            </a:r>
            <a:r>
              <a:rPr sz="900" b="1" i="1" spc="-3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20" dirty="0">
                <a:solidFill>
                  <a:srgbClr val="231F20"/>
                </a:solidFill>
                <a:latin typeface="Gill Sans MT"/>
                <a:cs typeface="Gill Sans MT"/>
              </a:rPr>
              <a:t>contributions </a:t>
            </a:r>
            <a:r>
              <a:rPr sz="900" b="1" i="1" spc="-80" dirty="0">
                <a:solidFill>
                  <a:srgbClr val="231F20"/>
                </a:solidFill>
                <a:latin typeface="Gill Sans MT"/>
                <a:cs typeface="Gill Sans MT"/>
              </a:rPr>
              <a:t>of</a:t>
            </a:r>
            <a:r>
              <a:rPr sz="900" b="1" i="1" spc="-2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70" dirty="0">
                <a:solidFill>
                  <a:srgbClr val="231F20"/>
                </a:solidFill>
                <a:latin typeface="Gill Sans MT"/>
                <a:cs typeface="Gill Sans MT"/>
              </a:rPr>
              <a:t>the</a:t>
            </a:r>
            <a:r>
              <a:rPr sz="900" b="1" i="1" spc="-5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90" dirty="0">
                <a:solidFill>
                  <a:srgbClr val="231F20"/>
                </a:solidFill>
                <a:latin typeface="Gill Sans MT"/>
                <a:cs typeface="Gill Sans MT"/>
              </a:rPr>
              <a:t>Northern</a:t>
            </a:r>
            <a:r>
              <a:rPr sz="900" b="1" i="1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10" dirty="0">
                <a:solidFill>
                  <a:srgbClr val="231F20"/>
                </a:solidFill>
                <a:latin typeface="Gill Sans MT"/>
                <a:cs typeface="Gill Sans MT"/>
              </a:rPr>
              <a:t>Kentucky </a:t>
            </a:r>
            <a:r>
              <a:rPr sz="900" b="1" i="1" spc="-65" dirty="0">
                <a:solidFill>
                  <a:srgbClr val="231F20"/>
                </a:solidFill>
                <a:latin typeface="Gill Sans MT"/>
                <a:cs typeface="Gill Sans MT"/>
              </a:rPr>
              <a:t>University</a:t>
            </a:r>
            <a:r>
              <a:rPr sz="900" b="1" i="1" spc="-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75" dirty="0">
                <a:solidFill>
                  <a:srgbClr val="231F20"/>
                </a:solidFill>
                <a:latin typeface="Gill Sans MT"/>
                <a:cs typeface="Gill Sans MT"/>
              </a:rPr>
              <a:t>Foundation,</a:t>
            </a:r>
            <a:r>
              <a:rPr sz="900" b="1" i="1" spc="-45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900" b="1" i="1" spc="-20" dirty="0">
                <a:solidFill>
                  <a:srgbClr val="231F20"/>
                </a:solidFill>
                <a:latin typeface="Gill Sans MT"/>
                <a:cs typeface="Gill Sans MT"/>
              </a:rPr>
              <a:t>Inc.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3C053-BD7F-4BB9-BDB8-FE32D803F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828"/>
            <a:ext cx="6248400" cy="3817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3C1C68-B1E5-4A6A-89B9-03C50D66F96E}"/>
              </a:ext>
            </a:extLst>
          </p:cNvPr>
          <p:cNvSpPr txBox="1"/>
          <p:nvPr/>
        </p:nvSpPr>
        <p:spPr>
          <a:xfrm>
            <a:off x="609600" y="4267200"/>
            <a:ext cx="6553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2024 Regents Distinguished Service Recipients: Kellie Rieskamp-CINSAM, Lisa Moore-Chase Career Services, Paul Hundemer-Building Trades. Presenters: Regent Richard </a:t>
            </a:r>
            <a:r>
              <a:rPr lang="en-US" sz="1100" dirty="0" err="1"/>
              <a:t>Boehne</a:t>
            </a:r>
            <a:r>
              <a:rPr lang="en-US" sz="1100" dirty="0"/>
              <a:t> and President Cady Short-Thompson.</a:t>
            </a:r>
          </a:p>
        </p:txBody>
      </p:sp>
    </p:spTree>
    <p:extLst>
      <p:ext uri="{BB962C8B-B14F-4D97-AF65-F5344CB8AC3E}">
        <p14:creationId xmlns:p14="http://schemas.microsoft.com/office/powerpoint/2010/main" val="241196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3632" y="1991464"/>
            <a:ext cx="845185" cy="1359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700"/>
              </a:lnSpc>
              <a:spcBef>
                <a:spcPts val="100"/>
              </a:spcBef>
            </a:pPr>
            <a:r>
              <a:rPr sz="1100" b="1" spc="-125" dirty="0">
                <a:solidFill>
                  <a:srgbClr val="FFFFFF"/>
                </a:solidFill>
                <a:latin typeface="Trebuchet MS"/>
                <a:cs typeface="Trebuchet MS"/>
              </a:rPr>
              <a:t>Cori</a:t>
            </a:r>
            <a:r>
              <a:rPr sz="1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114" dirty="0">
                <a:solidFill>
                  <a:srgbClr val="FFFFFF"/>
                </a:solidFill>
                <a:latin typeface="Trebuchet MS"/>
                <a:cs typeface="Trebuchet MS"/>
              </a:rPr>
              <a:t>Henderson Ashley</a:t>
            </a:r>
            <a:r>
              <a:rPr sz="11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210" dirty="0">
                <a:solidFill>
                  <a:srgbClr val="FFFFFF"/>
                </a:solidFill>
                <a:latin typeface="Trebuchet MS"/>
                <a:cs typeface="Trebuchet MS"/>
              </a:rPr>
              <a:t>F.</a:t>
            </a:r>
            <a:r>
              <a:rPr sz="11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105" dirty="0">
                <a:solidFill>
                  <a:srgbClr val="FFFFFF"/>
                </a:solidFill>
                <a:latin typeface="Trebuchet MS"/>
                <a:cs typeface="Trebuchet MS"/>
              </a:rPr>
              <a:t>Himes </a:t>
            </a:r>
            <a:r>
              <a:rPr sz="1100" b="1" spc="-130" dirty="0">
                <a:solidFill>
                  <a:srgbClr val="FFFFFF"/>
                </a:solidFill>
                <a:latin typeface="Trebuchet MS"/>
                <a:cs typeface="Trebuchet MS"/>
              </a:rPr>
              <a:t>Ken</a:t>
            </a:r>
            <a:r>
              <a:rPr sz="11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Perry </a:t>
            </a:r>
            <a:r>
              <a:rPr sz="1100" b="1" spc="-85" dirty="0">
                <a:solidFill>
                  <a:srgbClr val="FFFFFF"/>
                </a:solidFill>
                <a:latin typeface="Trebuchet MS"/>
                <a:cs typeface="Trebuchet MS"/>
              </a:rPr>
              <a:t>Isaiah</a:t>
            </a:r>
            <a:r>
              <a:rPr sz="1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Phillips </a:t>
            </a:r>
            <a:r>
              <a:rPr sz="1100" b="1" spc="-114" dirty="0">
                <a:solidFill>
                  <a:srgbClr val="FFFFFF"/>
                </a:solidFill>
                <a:latin typeface="Trebuchet MS"/>
                <a:cs typeface="Trebuchet MS"/>
              </a:rPr>
              <a:t>Sandra</a:t>
            </a:r>
            <a:r>
              <a:rPr sz="11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90" dirty="0">
                <a:solidFill>
                  <a:srgbClr val="FFFFFF"/>
                </a:solidFill>
                <a:latin typeface="Trebuchet MS"/>
                <a:cs typeface="Trebuchet MS"/>
              </a:rPr>
              <a:t>Spataro </a:t>
            </a:r>
            <a:r>
              <a:rPr sz="1100" b="1" spc="-125" dirty="0">
                <a:solidFill>
                  <a:srgbClr val="FFFFFF"/>
                </a:solidFill>
                <a:latin typeface="Trebuchet MS"/>
                <a:cs typeface="Trebuchet MS"/>
              </a:rPr>
              <a:t>Andrá</a:t>
            </a:r>
            <a:r>
              <a:rPr sz="11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130" dirty="0">
                <a:solidFill>
                  <a:srgbClr val="FFFFFF"/>
                </a:solidFill>
                <a:latin typeface="Trebuchet MS"/>
                <a:cs typeface="Trebuchet MS"/>
              </a:rPr>
              <a:t>R.</a:t>
            </a:r>
            <a:r>
              <a:rPr sz="1100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Trebuchet MS"/>
                <a:cs typeface="Trebuchet MS"/>
              </a:rPr>
              <a:t>Ward </a:t>
            </a:r>
            <a:r>
              <a:rPr sz="1100" b="1" spc="-120" dirty="0">
                <a:solidFill>
                  <a:srgbClr val="FFFFFF"/>
                </a:solidFill>
                <a:latin typeface="Trebuchet MS"/>
                <a:cs typeface="Trebuchet MS"/>
              </a:rPr>
              <a:t>Brad</a:t>
            </a:r>
            <a:r>
              <a:rPr sz="11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Trebuchet MS"/>
                <a:cs typeface="Trebuchet MS"/>
              </a:rPr>
              <a:t>Zapp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pc="-114" dirty="0"/>
              <a:t>BOARD</a:t>
            </a:r>
            <a:r>
              <a:rPr spc="-35" dirty="0"/>
              <a:t> </a:t>
            </a:r>
            <a:r>
              <a:rPr spc="-130" dirty="0"/>
              <a:t>OF</a:t>
            </a:r>
            <a:r>
              <a:rPr spc="-35" dirty="0"/>
              <a:t> </a:t>
            </a:r>
            <a:r>
              <a:rPr spc="-105" dirty="0"/>
              <a:t>REGENTS</a:t>
            </a:r>
          </a:p>
          <a:p>
            <a:pPr marL="538480" marR="530860" indent="6985" algn="just">
              <a:lnSpc>
                <a:spcPct val="113700"/>
              </a:lnSpc>
              <a:spcBef>
                <a:spcPts val="489"/>
              </a:spcBef>
            </a:pPr>
            <a:r>
              <a:rPr sz="1100" spc="-145" dirty="0">
                <a:solidFill>
                  <a:srgbClr val="FFFFFF"/>
                </a:solidFill>
                <a:latin typeface="Trebuchet MS"/>
                <a:cs typeface="Trebuchet MS"/>
              </a:rPr>
              <a:t>Richard</a:t>
            </a:r>
            <a:r>
              <a:rPr sz="11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345" dirty="0">
                <a:solidFill>
                  <a:srgbClr val="FFFFFF"/>
                </a:solidFill>
                <a:latin typeface="Trebuchet MS"/>
                <a:cs typeface="Trebuchet MS"/>
              </a:rPr>
              <a:t>A.</a:t>
            </a:r>
            <a:r>
              <a:rPr sz="1100" spc="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45" dirty="0">
                <a:solidFill>
                  <a:srgbClr val="FFFFFF"/>
                </a:solidFill>
                <a:latin typeface="Trebuchet MS"/>
                <a:cs typeface="Trebuchet MS"/>
              </a:rPr>
              <a:t>Boehne,</a:t>
            </a:r>
            <a:r>
              <a:rPr sz="110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Trebuchet MS"/>
                <a:cs typeface="Trebuchet MS"/>
              </a:rPr>
              <a:t>Chair </a:t>
            </a:r>
            <a:r>
              <a:rPr sz="1100" spc="-140" dirty="0">
                <a:solidFill>
                  <a:srgbClr val="FFFFFF"/>
                </a:solidFill>
                <a:latin typeface="Trebuchet MS"/>
                <a:cs typeface="Trebuchet MS"/>
              </a:rPr>
              <a:t>Nathan</a:t>
            </a:r>
            <a:r>
              <a:rPr sz="11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30" dirty="0">
                <a:solidFill>
                  <a:srgbClr val="FFFFFF"/>
                </a:solidFill>
                <a:latin typeface="Trebuchet MS"/>
                <a:cs typeface="Trebuchet MS"/>
              </a:rPr>
              <a:t>Smith,</a:t>
            </a:r>
            <a:r>
              <a:rPr sz="11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85" dirty="0">
                <a:solidFill>
                  <a:srgbClr val="FFFFFF"/>
                </a:solidFill>
                <a:latin typeface="Trebuchet MS"/>
                <a:cs typeface="Trebuchet MS"/>
              </a:rPr>
              <a:t>Vice</a:t>
            </a:r>
            <a:r>
              <a:rPr sz="11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Trebuchet MS"/>
                <a:cs typeface="Trebuchet MS"/>
              </a:rPr>
              <a:t>Chair </a:t>
            </a:r>
            <a:r>
              <a:rPr sz="1100" spc="-130" dirty="0">
                <a:solidFill>
                  <a:srgbClr val="FFFFFF"/>
                </a:solidFill>
                <a:latin typeface="Trebuchet MS"/>
                <a:cs typeface="Trebuchet MS"/>
              </a:rPr>
              <a:t>Kara</a:t>
            </a:r>
            <a:r>
              <a:rPr sz="1100" spc="-95" dirty="0">
                <a:solidFill>
                  <a:srgbClr val="FFFFFF"/>
                </a:solidFill>
                <a:latin typeface="Trebuchet MS"/>
                <a:cs typeface="Trebuchet MS"/>
              </a:rPr>
              <a:t> Williams,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Trebuchet MS"/>
                <a:cs typeface="Trebuchet MS"/>
              </a:rPr>
              <a:t>Secretary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1233</Words>
  <Application>Microsoft Office PowerPoint</Application>
  <PresentationFormat>Custom</PresentationFormat>
  <Paragraphs>239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Century Gothic</vt:lpstr>
      <vt:lpstr>Gill Sans MT</vt:lpstr>
      <vt:lpstr>Rockwell Condensed</vt:lpstr>
      <vt:lpstr>Trebuchet MS</vt:lpstr>
      <vt:lpstr>Office Theme</vt:lpstr>
      <vt:lpstr>PowerPoint Presentation</vt:lpstr>
      <vt:lpstr>PowerPoint Presentation</vt:lpstr>
      <vt:lpstr>30 YEARS OF SERVICE</vt:lpstr>
      <vt:lpstr>PowerPoint Presentation</vt:lpstr>
      <vt:lpstr>5 YEARS OF SERVICE</vt:lpstr>
      <vt:lpstr>PowerPoint Presentation</vt:lpstr>
      <vt:lpstr>PowerPoint Presentation</vt:lpstr>
      <vt:lpstr>BOARD OF REGENTS Richard A. Boehne, Chair Nathan Smith, Vice Chair Kara Williams, Secretary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Ophelia Marks</dc:creator>
  <cp:lastModifiedBy>Ophelia Marks</cp:lastModifiedBy>
  <cp:revision>3</cp:revision>
  <dcterms:created xsi:type="dcterms:W3CDTF">2024-04-11T19:13:01Z</dcterms:created>
  <dcterms:modified xsi:type="dcterms:W3CDTF">2024-04-11T20:15:02Z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2024-03-29T00:00:00Z</vt:filetime>
  </property>
  <property fmtid="{D5CDD505-2E9C-101B-9397-08002B2CF9AE}" pid="3" name="Creator">
    <vt:lpwstr>Adobe InDesign 19.3 (Macintosh)</vt:lpwstr>
  </property>
  <property fmtid="{D5CDD505-2E9C-101B-9397-08002B2CF9AE}" pid="4" name="LastSaved">
    <vt:filetime>2024-04-11T00:00:00Z</vt:filetime>
  </property>
  <property fmtid="{D5CDD505-2E9C-101B-9397-08002B2CF9AE}" pid="5" name="Producer">
    <vt:lpwstr>Adobe PDF Library 17.0</vt:lpwstr>
  </property>
</Properties>
</file>