
<file path=[Content_Types].xml><?xml version="1.0" encoding="utf-8"?>
<Types xmlns="http://schemas.openxmlformats.org/package/2006/content-types">
  <Default Extension="jpeg" ContentType="image/jpeg"/>
  <Default Extension="jpg" ContentType="image/jpeg"/>
  <Default Extension="mp3" ContentType="audio/m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4" r:id="rId9"/>
    <p:sldId id="265" r:id="rId10"/>
    <p:sldId id="267" r:id="rId11"/>
    <p:sldId id="268" r:id="rId12"/>
    <p:sldId id="269" r:id="rId13"/>
    <p:sldId id="271" r:id="rId14"/>
    <p:sldId id="272" r:id="rId15"/>
    <p:sldId id="273" r:id="rId16"/>
    <p:sldId id="275" r:id="rId17"/>
    <p:sldId id="276" r:id="rId18"/>
    <p:sldId id="277" r:id="rId19"/>
    <p:sldId id="278" r:id="rId20"/>
    <p:sldId id="279" r:id="rId21"/>
    <p:sldId id="280" r:id="rId22"/>
    <p:sldId id="281" r:id="rId23"/>
    <p:sldId id="282" r:id="rId24"/>
    <p:sldId id="283" r:id="rId25"/>
    <p:sldId id="293" r:id="rId26"/>
    <p:sldId id="284" r:id="rId27"/>
    <p:sldId id="285" r:id="rId28"/>
    <p:sldId id="286" r:id="rId29"/>
    <p:sldId id="294" r:id="rId30"/>
    <p:sldId id="287" r:id="rId31"/>
    <p:sldId id="288" r:id="rId32"/>
    <p:sldId id="289" r:id="rId33"/>
    <p:sldId id="295" r:id="rId34"/>
    <p:sldId id="296" r:id="rId35"/>
    <p:sldId id="297" r:id="rId36"/>
    <p:sldId id="290" r:id="rId37"/>
    <p:sldId id="291" r:id="rId38"/>
    <p:sldId id="292" r:id="rId39"/>
    <p:sldId id="298" r:id="rId40"/>
    <p:sldId id="299" r:id="rId41"/>
    <p:sldId id="300" r:id="rId42"/>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nna Schmitt" initials="HS" lastIdx="1" clrIdx="0">
    <p:extLst>
      <p:ext uri="{19B8F6BF-5375-455C-9EA6-DF929625EA0E}">
        <p15:presenceInfo xmlns:p15="http://schemas.microsoft.com/office/powerpoint/2012/main" userId="S-1-5-21-945558151-541155741-1648912389-31314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92" autoAdjust="0"/>
    <p:restoredTop sz="94660"/>
  </p:normalViewPr>
  <p:slideViewPr>
    <p:cSldViewPr snapToGrid="0">
      <p:cViewPr varScale="1">
        <p:scale>
          <a:sx n="80" d="100"/>
          <a:sy n="80" d="100"/>
        </p:scale>
        <p:origin x="773" y="58"/>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3A521C5-518E-4FB0-9737-7E1BA534A270}" type="datetimeFigureOut">
              <a:rPr lang="en-US" smtClean="0"/>
              <a:t>11/14/2025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4BB061-AC89-4FDE-A3A1-664D8744B42B}" type="slidenum">
              <a:rPr lang="en-US" smtClean="0"/>
              <a:t>‹#›</a:t>
            </a:fld>
            <a:endParaRPr lang="en-US"/>
          </a:p>
        </p:txBody>
      </p:sp>
    </p:spTree>
    <p:extLst>
      <p:ext uri="{BB962C8B-B14F-4D97-AF65-F5344CB8AC3E}">
        <p14:creationId xmlns:p14="http://schemas.microsoft.com/office/powerpoint/2010/main" val="34142313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3A521C5-518E-4FB0-9737-7E1BA534A270}" type="datetimeFigureOut">
              <a:rPr lang="en-US" smtClean="0"/>
              <a:t>11/14/2025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4BB061-AC89-4FDE-A3A1-664D8744B42B}" type="slidenum">
              <a:rPr lang="en-US" smtClean="0"/>
              <a:t>‹#›</a:t>
            </a:fld>
            <a:endParaRPr lang="en-US"/>
          </a:p>
        </p:txBody>
      </p:sp>
    </p:spTree>
    <p:extLst>
      <p:ext uri="{BB962C8B-B14F-4D97-AF65-F5344CB8AC3E}">
        <p14:creationId xmlns:p14="http://schemas.microsoft.com/office/powerpoint/2010/main" val="32990305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3A521C5-518E-4FB0-9737-7E1BA534A270}" type="datetimeFigureOut">
              <a:rPr lang="en-US" smtClean="0"/>
              <a:t>11/14/2025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4BB061-AC89-4FDE-A3A1-664D8744B42B}" type="slidenum">
              <a:rPr lang="en-US" smtClean="0"/>
              <a:t>‹#›</a:t>
            </a:fld>
            <a:endParaRPr lang="en-US"/>
          </a:p>
        </p:txBody>
      </p:sp>
    </p:spTree>
    <p:extLst>
      <p:ext uri="{BB962C8B-B14F-4D97-AF65-F5344CB8AC3E}">
        <p14:creationId xmlns:p14="http://schemas.microsoft.com/office/powerpoint/2010/main" val="768016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3A521C5-518E-4FB0-9737-7E1BA534A270}" type="datetimeFigureOut">
              <a:rPr lang="en-US" smtClean="0"/>
              <a:t>11/14/2025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4BB061-AC89-4FDE-A3A1-664D8744B42B}" type="slidenum">
              <a:rPr lang="en-US" smtClean="0"/>
              <a:t>‹#›</a:t>
            </a:fld>
            <a:endParaRPr lang="en-US"/>
          </a:p>
        </p:txBody>
      </p:sp>
    </p:spTree>
    <p:extLst>
      <p:ext uri="{BB962C8B-B14F-4D97-AF65-F5344CB8AC3E}">
        <p14:creationId xmlns:p14="http://schemas.microsoft.com/office/powerpoint/2010/main" val="3310159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3A521C5-518E-4FB0-9737-7E1BA534A270}" type="datetimeFigureOut">
              <a:rPr lang="en-US" smtClean="0"/>
              <a:t>11/14/2025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4BB061-AC89-4FDE-A3A1-664D8744B42B}" type="slidenum">
              <a:rPr lang="en-US" smtClean="0"/>
              <a:t>‹#›</a:t>
            </a:fld>
            <a:endParaRPr lang="en-US"/>
          </a:p>
        </p:txBody>
      </p:sp>
    </p:spTree>
    <p:extLst>
      <p:ext uri="{BB962C8B-B14F-4D97-AF65-F5344CB8AC3E}">
        <p14:creationId xmlns:p14="http://schemas.microsoft.com/office/powerpoint/2010/main" val="38759574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3A521C5-518E-4FB0-9737-7E1BA534A270}" type="datetimeFigureOut">
              <a:rPr lang="en-US" smtClean="0"/>
              <a:t>11/14/2025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4BB061-AC89-4FDE-A3A1-664D8744B42B}" type="slidenum">
              <a:rPr lang="en-US" smtClean="0"/>
              <a:t>‹#›</a:t>
            </a:fld>
            <a:endParaRPr lang="en-US"/>
          </a:p>
        </p:txBody>
      </p:sp>
    </p:spTree>
    <p:extLst>
      <p:ext uri="{BB962C8B-B14F-4D97-AF65-F5344CB8AC3E}">
        <p14:creationId xmlns:p14="http://schemas.microsoft.com/office/powerpoint/2010/main" val="777206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3A521C5-518E-4FB0-9737-7E1BA534A270}" type="datetimeFigureOut">
              <a:rPr lang="en-US" smtClean="0"/>
              <a:t>11/14/2025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C4BB061-AC89-4FDE-A3A1-664D8744B42B}" type="slidenum">
              <a:rPr lang="en-US" smtClean="0"/>
              <a:t>‹#›</a:t>
            </a:fld>
            <a:endParaRPr lang="en-US"/>
          </a:p>
        </p:txBody>
      </p:sp>
    </p:spTree>
    <p:extLst>
      <p:ext uri="{BB962C8B-B14F-4D97-AF65-F5344CB8AC3E}">
        <p14:creationId xmlns:p14="http://schemas.microsoft.com/office/powerpoint/2010/main" val="2911956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3A521C5-518E-4FB0-9737-7E1BA534A270}" type="datetimeFigureOut">
              <a:rPr lang="en-US" smtClean="0"/>
              <a:t>11/14/2025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4BB061-AC89-4FDE-A3A1-664D8744B42B}" type="slidenum">
              <a:rPr lang="en-US" smtClean="0"/>
              <a:t>‹#›</a:t>
            </a:fld>
            <a:endParaRPr lang="en-US"/>
          </a:p>
        </p:txBody>
      </p:sp>
    </p:spTree>
    <p:extLst>
      <p:ext uri="{BB962C8B-B14F-4D97-AF65-F5344CB8AC3E}">
        <p14:creationId xmlns:p14="http://schemas.microsoft.com/office/powerpoint/2010/main" val="2909542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A521C5-518E-4FB0-9737-7E1BA534A270}" type="datetimeFigureOut">
              <a:rPr lang="en-US" smtClean="0"/>
              <a:t>11/14/2025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4BB061-AC89-4FDE-A3A1-664D8744B42B}" type="slidenum">
              <a:rPr lang="en-US" smtClean="0"/>
              <a:t>‹#›</a:t>
            </a:fld>
            <a:endParaRPr lang="en-US"/>
          </a:p>
        </p:txBody>
      </p:sp>
    </p:spTree>
    <p:extLst>
      <p:ext uri="{BB962C8B-B14F-4D97-AF65-F5344CB8AC3E}">
        <p14:creationId xmlns:p14="http://schemas.microsoft.com/office/powerpoint/2010/main" val="6078735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A521C5-518E-4FB0-9737-7E1BA534A270}" type="datetimeFigureOut">
              <a:rPr lang="en-US" smtClean="0"/>
              <a:t>11/14/2025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4BB061-AC89-4FDE-A3A1-664D8744B42B}" type="slidenum">
              <a:rPr lang="en-US" smtClean="0"/>
              <a:t>‹#›</a:t>
            </a:fld>
            <a:endParaRPr lang="en-US"/>
          </a:p>
        </p:txBody>
      </p:sp>
    </p:spTree>
    <p:extLst>
      <p:ext uri="{BB962C8B-B14F-4D97-AF65-F5344CB8AC3E}">
        <p14:creationId xmlns:p14="http://schemas.microsoft.com/office/powerpoint/2010/main" val="5172277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A521C5-518E-4FB0-9737-7E1BA534A270}" type="datetimeFigureOut">
              <a:rPr lang="en-US" smtClean="0"/>
              <a:t>11/14/2025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4BB061-AC89-4FDE-A3A1-664D8744B42B}" type="slidenum">
              <a:rPr lang="en-US" smtClean="0"/>
              <a:t>‹#›</a:t>
            </a:fld>
            <a:endParaRPr lang="en-US"/>
          </a:p>
        </p:txBody>
      </p:sp>
    </p:spTree>
    <p:extLst>
      <p:ext uri="{BB962C8B-B14F-4D97-AF65-F5344CB8AC3E}">
        <p14:creationId xmlns:p14="http://schemas.microsoft.com/office/powerpoint/2010/main" val="33653766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A521C5-518E-4FB0-9737-7E1BA534A270}" type="datetimeFigureOut">
              <a:rPr lang="en-US" smtClean="0"/>
              <a:t>11/14/2025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4BB061-AC89-4FDE-A3A1-664D8744B42B}" type="slidenum">
              <a:rPr lang="en-US" smtClean="0"/>
              <a:t>‹#›</a:t>
            </a:fld>
            <a:endParaRPr lang="en-US"/>
          </a:p>
        </p:txBody>
      </p:sp>
    </p:spTree>
    <p:extLst>
      <p:ext uri="{BB962C8B-B14F-4D97-AF65-F5344CB8AC3E}">
        <p14:creationId xmlns:p14="http://schemas.microsoft.com/office/powerpoint/2010/main" val="10351746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mp3"/><Relationship Id="rId1" Type="http://schemas.microsoft.com/office/2007/relationships/media" Target="../media/media1.mp3"/><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mp3"/><Relationship Id="rId1" Type="http://schemas.microsoft.com/office/2007/relationships/media" Target="../media/media1.mp3"/><Relationship Id="rId6" Type="http://schemas.openxmlformats.org/officeDocument/2006/relationships/image" Target="../media/image3.png"/><Relationship Id="rId5" Type="http://schemas.openxmlformats.org/officeDocument/2006/relationships/image" Target="../media/image20.pn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mp3"/><Relationship Id="rId1" Type="http://schemas.microsoft.com/office/2007/relationships/media" Target="../media/media1.mp3"/><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mp3"/><Relationship Id="rId1" Type="http://schemas.microsoft.com/office/2007/relationships/media" Target="../media/media1.mp3"/><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mp3"/><Relationship Id="rId1" Type="http://schemas.microsoft.com/office/2007/relationships/media" Target="../media/media1.mp3"/><Relationship Id="rId5" Type="http://schemas.openxmlformats.org/officeDocument/2006/relationships/image" Target="../media/image4.png"/><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mp3"/><Relationship Id="rId1" Type="http://schemas.microsoft.com/office/2007/relationships/media" Target="../media/media1.mp3"/><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mp3"/><Relationship Id="rId1" Type="http://schemas.microsoft.com/office/2007/relationships/media" Target="../media/media1.mp3"/><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mp3"/><Relationship Id="rId1" Type="http://schemas.microsoft.com/office/2007/relationships/media" Target="../media/media1.mp3"/><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mp3"/><Relationship Id="rId1" Type="http://schemas.microsoft.com/office/2007/relationships/media" Target="../media/media1.mp3"/><Relationship Id="rId4" Type="http://schemas.openxmlformats.org/officeDocument/2006/relationships/image" Target="../media/image2.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mp3"/><Relationship Id="rId1" Type="http://schemas.microsoft.com/office/2007/relationships/media" Target="../media/media1.mp3"/><Relationship Id="rId4" Type="http://schemas.openxmlformats.org/officeDocument/2006/relationships/image" Target="../media/image2.pn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mp3"/><Relationship Id="rId1" Type="http://schemas.microsoft.com/office/2007/relationships/media" Target="../media/media1.mp3"/><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mp3"/><Relationship Id="rId1" Type="http://schemas.microsoft.com/office/2007/relationships/media" Target="../media/media1.mp3"/><Relationship Id="rId4" Type="http://schemas.openxmlformats.org/officeDocument/2006/relationships/image" Target="../media/image2.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mp3"/><Relationship Id="rId1" Type="http://schemas.microsoft.com/office/2007/relationships/media" Target="../media/media1.mp3"/><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33</a:t>
            </a:r>
            <a:r>
              <a:rPr lang="en-US" baseline="30000" dirty="0"/>
              <a:t>rd</a:t>
            </a:r>
            <a:r>
              <a:rPr lang="en-US" dirty="0"/>
              <a:t> Annual</a:t>
            </a:r>
            <a:br>
              <a:rPr lang="en-US" dirty="0"/>
            </a:br>
            <a:r>
              <a:rPr lang="en-US" dirty="0"/>
              <a:t>John O’Bryan </a:t>
            </a:r>
            <a:br>
              <a:rPr lang="en-US" dirty="0"/>
            </a:br>
            <a:r>
              <a:rPr lang="en-US" dirty="0"/>
              <a:t>Mathematics Contest</a:t>
            </a:r>
            <a:br>
              <a:rPr lang="en-US" dirty="0"/>
            </a:br>
            <a:endParaRPr lang="en-US" dirty="0"/>
          </a:p>
        </p:txBody>
      </p:sp>
      <p:sp>
        <p:nvSpPr>
          <p:cNvPr id="4" name="Subtitle 3"/>
          <p:cNvSpPr>
            <a:spLocks noGrp="1"/>
          </p:cNvSpPr>
          <p:nvPr>
            <p:ph type="subTitle" idx="1"/>
          </p:nvPr>
        </p:nvSpPr>
        <p:spPr/>
        <p:txBody>
          <a:bodyPr/>
          <a:lstStyle/>
          <a:p>
            <a:r>
              <a:rPr lang="en-US" dirty="0"/>
              <a:t>Two-Person Speed Competition</a:t>
            </a:r>
          </a:p>
        </p:txBody>
      </p:sp>
      <p:pic>
        <p:nvPicPr>
          <p:cNvPr id="5" name="Picture 4">
            <a:extLst>
              <a:ext uri="{FF2B5EF4-FFF2-40B4-BE49-F238E27FC236}">
                <a16:creationId xmlns:a16="http://schemas.microsoft.com/office/drawing/2014/main" id="{B2BD0931-1977-4041-97ED-0570CFECA646}"/>
              </a:ext>
            </a:extLst>
          </p:cNvPr>
          <p:cNvPicPr/>
          <p:nvPr/>
        </p:nvPicPr>
        <p:blipFill>
          <a:blip r:embed="rId2">
            <a:extLst>
              <a:ext uri="{28A0092B-C50C-407E-A947-70E740481C1C}">
                <a14:useLocalDpi xmlns:a14="http://schemas.microsoft.com/office/drawing/2010/main" val="0"/>
              </a:ext>
            </a:extLst>
          </a:blip>
          <a:stretch>
            <a:fillRect/>
          </a:stretch>
        </p:blipFill>
        <p:spPr>
          <a:xfrm>
            <a:off x="4329429" y="4236085"/>
            <a:ext cx="3509645" cy="2307590"/>
          </a:xfrm>
          <a:prstGeom prst="rect">
            <a:avLst/>
          </a:prstGeom>
        </p:spPr>
      </p:pic>
    </p:spTree>
    <p:extLst>
      <p:ext uri="{BB962C8B-B14F-4D97-AF65-F5344CB8AC3E}">
        <p14:creationId xmlns:p14="http://schemas.microsoft.com/office/powerpoint/2010/main" val="1245078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3999" y="0"/>
            <a:ext cx="9139989" cy="1325563"/>
          </a:xfrm>
        </p:spPr>
        <p:txBody>
          <a:bodyPr>
            <a:normAutofit/>
          </a:bodyPr>
          <a:lstStyle/>
          <a:p>
            <a:r>
              <a:rPr lang="en-US" sz="5400" b="1" dirty="0"/>
              <a:t>Question 3    (NO CALCULATORS)</a:t>
            </a:r>
          </a:p>
        </p:txBody>
      </p:sp>
      <p:sp>
        <p:nvSpPr>
          <p:cNvPr id="4" name="Rectangle 3"/>
          <p:cNvSpPr>
            <a:spLocks noChangeArrowheads="1"/>
          </p:cNvSpPr>
          <p:nvPr/>
        </p:nvSpPr>
        <p:spPr bwMode="auto">
          <a:xfrm>
            <a:off x="1232651" y="5828172"/>
            <a:ext cx="9643895" cy="572628"/>
          </a:xfrm>
          <a:prstGeom prst="rect">
            <a:avLst/>
          </a:prstGeom>
          <a:gradFill rotWithShape="1">
            <a:gsLst>
              <a:gs pos="62000">
                <a:schemeClr val="accent6">
                  <a:lumMod val="60000"/>
                  <a:lumOff val="40000"/>
                </a:schemeClr>
              </a:gs>
              <a:gs pos="0">
                <a:schemeClr val="accent6">
                  <a:lumMod val="40000"/>
                  <a:lumOff val="60000"/>
                </a:schemeClr>
              </a:gs>
              <a:gs pos="66000">
                <a:schemeClr val="accent4">
                  <a:lumMod val="60000"/>
                  <a:lumOff val="40000"/>
                </a:schemeClr>
              </a:gs>
              <a:gs pos="100000">
                <a:srgbClr val="FF3300"/>
              </a:gs>
            </a:gsLst>
            <a:lin ang="0" scaled="1"/>
          </a:gradFill>
          <a:ln w="28575">
            <a:noFill/>
            <a:miter lim="800000"/>
            <a:headEnd/>
            <a:tailEnd/>
          </a:ln>
          <a:effectLst/>
        </p:spPr>
        <p:txBody>
          <a:bodyPr wrap="none" anchor="ctr"/>
          <a:lstStyle/>
          <a:p>
            <a:endParaRPr lang="en-GB"/>
          </a:p>
        </p:txBody>
      </p:sp>
      <p:pic>
        <p:nvPicPr>
          <p:cNvPr id="6" name="10306_1369836277">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1157678" y="5828172"/>
            <a:ext cx="609600" cy="609600"/>
          </a:xfrm>
          <a:prstGeom prst="rect">
            <a:avLst/>
          </a:prstGeom>
        </p:spPr>
      </p:pic>
      <p:sp>
        <p:nvSpPr>
          <p:cNvPr id="5" name="Rectangle 4">
            <a:extLst>
              <a:ext uri="{FF2B5EF4-FFF2-40B4-BE49-F238E27FC236}">
                <a16:creationId xmlns:a16="http://schemas.microsoft.com/office/drawing/2014/main" id="{969C2F15-8EB3-449F-ADE2-59B78ADA9AD9}"/>
              </a:ext>
            </a:extLst>
          </p:cNvPr>
          <p:cNvSpPr/>
          <p:nvPr/>
        </p:nvSpPr>
        <p:spPr>
          <a:xfrm>
            <a:off x="1091953" y="1720840"/>
            <a:ext cx="9784593" cy="3416320"/>
          </a:xfrm>
          <a:prstGeom prst="rect">
            <a:avLst/>
          </a:prstGeom>
        </p:spPr>
        <p:txBody>
          <a:bodyPr wrap="square">
            <a:spAutoFit/>
          </a:bodyPr>
          <a:lstStyle/>
          <a:p>
            <a:pPr marR="0" lvl="0">
              <a:spcBef>
                <a:spcPts val="0"/>
              </a:spcBef>
              <a:spcAft>
                <a:spcPts val="0"/>
              </a:spcAft>
            </a:pPr>
            <a:r>
              <a:rPr lang="en-US" sz="3600" dirty="0">
                <a:effectLst/>
                <a:ea typeface="Times New Roman" panose="02020603050405020304" pitchFamily="18" charset="0"/>
              </a:rPr>
              <a:t>Let </a:t>
            </a:r>
            <a:r>
              <a:rPr lang="en-US" sz="3600" i="1" dirty="0">
                <a:effectLst/>
                <a:ea typeface="Times New Roman" panose="02020603050405020304" pitchFamily="18" charset="0"/>
              </a:rPr>
              <a:t>k </a:t>
            </a:r>
            <a:r>
              <a:rPr lang="en-US" sz="3600" dirty="0">
                <a:effectLst/>
                <a:ea typeface="Times New Roman" panose="02020603050405020304" pitchFamily="18" charset="0"/>
              </a:rPr>
              <a:t>be the number of distinct ways to arrange 3 pairs of books on a shelf if each of the books in a pair are completely identical.  Let </a:t>
            </a:r>
            <a:r>
              <a:rPr lang="en-US" sz="3600" i="1" dirty="0">
                <a:effectLst/>
                <a:ea typeface="Times New Roman" panose="02020603050405020304" pitchFamily="18" charset="0"/>
              </a:rPr>
              <a:t>w </a:t>
            </a:r>
            <a:r>
              <a:rPr lang="en-US" sz="3600" dirty="0">
                <a:effectLst/>
                <a:ea typeface="Times New Roman" panose="02020603050405020304" pitchFamily="18" charset="0"/>
              </a:rPr>
              <a:t>be five more than the sum of the first twelve natural numbers.  </a:t>
            </a:r>
          </a:p>
          <a:p>
            <a:pPr marR="0" lvl="0">
              <a:spcBef>
                <a:spcPts val="0"/>
              </a:spcBef>
              <a:spcAft>
                <a:spcPts val="0"/>
              </a:spcAft>
            </a:pPr>
            <a:endParaRPr lang="en-US" sz="3600" dirty="0">
              <a:ea typeface="Times New Roman" panose="02020603050405020304" pitchFamily="18" charset="0"/>
            </a:endParaRPr>
          </a:p>
          <a:p>
            <a:pPr marR="0" lvl="0">
              <a:spcBef>
                <a:spcPts val="0"/>
              </a:spcBef>
              <a:spcAft>
                <a:spcPts val="0"/>
              </a:spcAft>
            </a:pPr>
            <a:r>
              <a:rPr lang="en-US" sz="3600" dirty="0">
                <a:effectLst/>
                <a:ea typeface="Times New Roman" panose="02020603050405020304" pitchFamily="18" charset="0"/>
              </a:rPr>
              <a:t>Find the value of </a:t>
            </a:r>
            <a:r>
              <a:rPr lang="en-US" sz="3600" i="1" dirty="0">
                <a:effectLst/>
                <a:ea typeface="Times New Roman" panose="02020603050405020304" pitchFamily="18" charset="0"/>
              </a:rPr>
              <a:t>k </a:t>
            </a:r>
            <a:r>
              <a:rPr lang="en-US" sz="3600" dirty="0">
                <a:effectLst/>
                <a:ea typeface="Times New Roman" panose="02020603050405020304" pitchFamily="18" charset="0"/>
              </a:rPr>
              <a:t>– </a:t>
            </a:r>
            <a:r>
              <a:rPr lang="en-US" sz="3600" i="1" dirty="0">
                <a:effectLst/>
                <a:ea typeface="Times New Roman" panose="02020603050405020304" pitchFamily="18" charset="0"/>
              </a:rPr>
              <a:t>w</a:t>
            </a:r>
            <a:r>
              <a:rPr lang="en-US" sz="3600" dirty="0">
                <a:effectLst/>
                <a:ea typeface="Times New Roman" panose="02020603050405020304" pitchFamily="18" charset="0"/>
              </a:rPr>
              <a:t>.  	</a:t>
            </a:r>
            <a:endParaRPr lang="en-US" sz="5400" dirty="0"/>
          </a:p>
        </p:txBody>
      </p:sp>
    </p:spTree>
    <p:extLst>
      <p:ext uri="{BB962C8B-B14F-4D97-AF65-F5344CB8AC3E}">
        <p14:creationId xmlns:p14="http://schemas.microsoft.com/office/powerpoint/2010/main" val="2989262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180000"/>
                                        <p:tgtEl>
                                          <p:spTgt spid="4"/>
                                        </p:tgtEl>
                                      </p:cBhvr>
                                    </p:animEffect>
                                  </p:childTnLst>
                                </p:cTn>
                              </p:par>
                            </p:childTnLst>
                          </p:cTn>
                        </p:par>
                        <p:par>
                          <p:cTn id="8" fill="hold">
                            <p:stCondLst>
                              <p:cond delay="180000"/>
                            </p:stCondLst>
                            <p:childTnLst>
                              <p:par>
                                <p:cTn id="9" presetID="1" presetClass="mediacall" presetSubtype="0" fill="hold" nodeType="afterEffect">
                                  <p:stCondLst>
                                    <p:cond delay="0"/>
                                  </p:stCondLst>
                                  <p:childTnLst>
                                    <p:cmd type="call" cmd="playFrom(0.0)">
                                      <p:cBhvr>
                                        <p:cTn id="10" dur="3564"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1" fill="hold" display="0">
                  <p:stCondLst>
                    <p:cond delay="indefinite"/>
                  </p:stCondLst>
                  <p:endCondLst>
                    <p:cond evt="onStopAudio" delay="0">
                      <p:tgtEl>
                        <p:sldTgt/>
                      </p:tgtEl>
                    </p:cond>
                  </p:endCondLst>
                </p:cTn>
                <p:tgtEl>
                  <p:spTgt spid="6"/>
                </p:tgtEl>
              </p:cMediaNode>
            </p:audio>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26552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3 (Answer)</a:t>
            </a:r>
          </a:p>
        </p:txBody>
      </p:sp>
      <p:sp>
        <p:nvSpPr>
          <p:cNvPr id="3" name="Content Placeholder 2"/>
          <p:cNvSpPr>
            <a:spLocks noGrp="1"/>
          </p:cNvSpPr>
          <p:nvPr>
            <p:ph idx="1"/>
          </p:nvPr>
        </p:nvSpPr>
        <p:spPr/>
        <p:txBody>
          <a:bodyPr>
            <a:normAutofit/>
          </a:bodyPr>
          <a:lstStyle/>
          <a:p>
            <a:pPr marL="0" indent="0">
              <a:buNone/>
            </a:pPr>
            <a:r>
              <a:rPr lang="en-US" sz="7200" dirty="0"/>
              <a:t>7</a:t>
            </a:r>
          </a:p>
        </p:txBody>
      </p:sp>
    </p:spTree>
    <p:extLst>
      <p:ext uri="{BB962C8B-B14F-4D97-AF65-F5344CB8AC3E}">
        <p14:creationId xmlns:p14="http://schemas.microsoft.com/office/powerpoint/2010/main" val="26228518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3999" y="0"/>
            <a:ext cx="9139989" cy="1325563"/>
          </a:xfrm>
        </p:spPr>
        <p:txBody>
          <a:bodyPr>
            <a:normAutofit/>
          </a:bodyPr>
          <a:lstStyle/>
          <a:p>
            <a:r>
              <a:rPr lang="en-US" sz="5400" b="1" dirty="0"/>
              <a:t>Question 4    (NO CALCULATORS)</a:t>
            </a:r>
          </a:p>
        </p:txBody>
      </p:sp>
      <p:sp>
        <p:nvSpPr>
          <p:cNvPr id="4" name="Rectangle 3"/>
          <p:cNvSpPr>
            <a:spLocks noChangeArrowheads="1"/>
          </p:cNvSpPr>
          <p:nvPr/>
        </p:nvSpPr>
        <p:spPr bwMode="auto">
          <a:xfrm>
            <a:off x="1232651" y="5828172"/>
            <a:ext cx="9643895" cy="572628"/>
          </a:xfrm>
          <a:prstGeom prst="rect">
            <a:avLst/>
          </a:prstGeom>
          <a:gradFill rotWithShape="1">
            <a:gsLst>
              <a:gs pos="62000">
                <a:schemeClr val="accent6">
                  <a:lumMod val="60000"/>
                  <a:lumOff val="40000"/>
                </a:schemeClr>
              </a:gs>
              <a:gs pos="0">
                <a:schemeClr val="accent6">
                  <a:lumMod val="40000"/>
                  <a:lumOff val="60000"/>
                </a:schemeClr>
              </a:gs>
              <a:gs pos="66000">
                <a:schemeClr val="accent4">
                  <a:lumMod val="60000"/>
                  <a:lumOff val="40000"/>
                </a:schemeClr>
              </a:gs>
              <a:gs pos="100000">
                <a:srgbClr val="FF3300"/>
              </a:gs>
            </a:gsLst>
            <a:lin ang="0" scaled="1"/>
          </a:gradFill>
          <a:ln w="28575">
            <a:noFill/>
            <a:miter lim="800000"/>
            <a:headEnd/>
            <a:tailEnd/>
          </a:ln>
          <a:effectLst/>
        </p:spPr>
        <p:txBody>
          <a:bodyPr wrap="none" anchor="ctr"/>
          <a:lstStyle/>
          <a:p>
            <a:endParaRPr lang="en-GB"/>
          </a:p>
        </p:txBody>
      </p:sp>
      <p:pic>
        <p:nvPicPr>
          <p:cNvPr id="6" name="10306_1369836277">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1157678" y="5828172"/>
            <a:ext cx="609600" cy="609600"/>
          </a:xfrm>
          <a:prstGeom prst="rect">
            <a:avLst/>
          </a:prstGeom>
        </p:spPr>
      </p:pic>
      <p:sp>
        <p:nvSpPr>
          <p:cNvPr id="14" name="Rectangle 9"/>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6" name="Rectangle 11"/>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8" name="Rectangle 15"/>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mc:AlternateContent xmlns:mc="http://schemas.openxmlformats.org/markup-compatibility/2006" xmlns:a14="http://schemas.microsoft.com/office/drawing/2010/main">
        <mc:Choice Requires="a14">
          <p:sp>
            <p:nvSpPr>
              <p:cNvPr id="5" name="Rectangle 4">
                <a:extLst>
                  <a:ext uri="{FF2B5EF4-FFF2-40B4-BE49-F238E27FC236}">
                    <a16:creationId xmlns:a16="http://schemas.microsoft.com/office/drawing/2014/main" id="{38199A5A-0042-4FB3-9628-E708DD57B111}"/>
                  </a:ext>
                </a:extLst>
              </p:cNvPr>
              <p:cNvSpPr/>
              <p:nvPr/>
            </p:nvSpPr>
            <p:spPr>
              <a:xfrm>
                <a:off x="864908" y="1245833"/>
                <a:ext cx="7167467" cy="4524315"/>
              </a:xfrm>
              <a:prstGeom prst="rect">
                <a:avLst/>
              </a:prstGeom>
            </p:spPr>
            <p:txBody>
              <a:bodyPr wrap="square">
                <a:spAutoFit/>
              </a:bodyPr>
              <a:lstStyle/>
              <a:p>
                <a:r>
                  <a:rPr lang="en-US" sz="3200" dirty="0">
                    <a:effectLst/>
                    <a:ea typeface="Times New Roman" panose="02020603050405020304" pitchFamily="18" charset="0"/>
                  </a:rPr>
                  <a:t>In the diagram, points A, B, and C lie on a circle with center O.  Points B, D, O, and C are collinear.  AD is perpendicular to BC and the lengths of AC and AD are 17 and 8, respectively.  </a:t>
                </a:r>
              </a:p>
              <a:p>
                <a:endParaRPr lang="en-US" sz="3200" dirty="0">
                  <a:ea typeface="Times New Roman" panose="02020603050405020304" pitchFamily="18" charset="0"/>
                </a:endParaRPr>
              </a:p>
              <a:p>
                <a:r>
                  <a:rPr lang="en-US" sz="3200" dirty="0">
                    <a:effectLst/>
                    <a:ea typeface="Times New Roman" panose="02020603050405020304" pitchFamily="18" charset="0"/>
                  </a:rPr>
                  <a:t>Find the perimeter of </a:t>
                </a:r>
                <a14:m>
                  <m:oMath xmlns:m="http://schemas.openxmlformats.org/officeDocument/2006/math">
                    <m:r>
                      <a:rPr lang="en-US" sz="3200" i="1">
                        <a:effectLst/>
                        <a:latin typeface="Cambria Math" panose="02040503050406030204" pitchFamily="18" charset="0"/>
                        <a:ea typeface="Times New Roman" panose="02020603050405020304" pitchFamily="18" charset="0"/>
                      </a:rPr>
                      <m:t>∆</m:t>
                    </m:r>
                    <m:r>
                      <m:rPr>
                        <m:sty m:val="p"/>
                      </m:rPr>
                      <a:rPr lang="en-US" sz="3200">
                        <a:effectLst/>
                        <a:latin typeface="Cambria Math" panose="02040503050406030204" pitchFamily="18" charset="0"/>
                        <a:ea typeface="Times New Roman" panose="02020603050405020304" pitchFamily="18" charset="0"/>
                      </a:rPr>
                      <m:t>ABC</m:t>
                    </m:r>
                  </m:oMath>
                </a14:m>
                <a:r>
                  <a:rPr lang="en-US" sz="3200" dirty="0">
                    <a:effectLst/>
                    <a:ea typeface="Times New Roman" panose="02020603050405020304" pitchFamily="18" charset="0"/>
                  </a:rPr>
                  <a:t>.  Express your answer as an improper fraction reduced to lowest terms.   </a:t>
                </a:r>
              </a:p>
            </p:txBody>
          </p:sp>
        </mc:Choice>
        <mc:Fallback xmlns="">
          <p:sp>
            <p:nvSpPr>
              <p:cNvPr id="5" name="Rectangle 4">
                <a:extLst>
                  <a:ext uri="{FF2B5EF4-FFF2-40B4-BE49-F238E27FC236}">
                    <a16:creationId xmlns:a16="http://schemas.microsoft.com/office/drawing/2014/main" id="{38199A5A-0042-4FB3-9628-E708DD57B111}"/>
                  </a:ext>
                </a:extLst>
              </p:cNvPr>
              <p:cNvSpPr>
                <a:spLocks noRot="1" noChangeAspect="1" noMove="1" noResize="1" noEditPoints="1" noAdjustHandles="1" noChangeArrowheads="1" noChangeShapeType="1" noTextEdit="1"/>
              </p:cNvSpPr>
              <p:nvPr/>
            </p:nvSpPr>
            <p:spPr>
              <a:xfrm>
                <a:off x="864908" y="1245833"/>
                <a:ext cx="7167467" cy="4524315"/>
              </a:xfrm>
              <a:prstGeom prst="rect">
                <a:avLst/>
              </a:prstGeom>
              <a:blipFill>
                <a:blip r:embed="rId5"/>
                <a:stretch>
                  <a:fillRect l="-2211" t="-1750" r="-3146" b="-3365"/>
                </a:stretch>
              </a:blipFill>
            </p:spPr>
            <p:txBody>
              <a:bodyPr/>
              <a:lstStyle/>
              <a:p>
                <a:r>
                  <a:rPr lang="en-US">
                    <a:noFill/>
                  </a:rPr>
                  <a:t> </a:t>
                </a:r>
              </a:p>
            </p:txBody>
          </p:sp>
        </mc:Fallback>
      </mc:AlternateContent>
      <p:pic>
        <p:nvPicPr>
          <p:cNvPr id="9" name="Picture 8">
            <a:extLst>
              <a:ext uri="{FF2B5EF4-FFF2-40B4-BE49-F238E27FC236}">
                <a16:creationId xmlns:a16="http://schemas.microsoft.com/office/drawing/2014/main" id="{25E8CEBE-394A-40B5-91E5-D252CB7EAC1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316889" y="1968548"/>
            <a:ext cx="3145589" cy="2920904"/>
          </a:xfrm>
          <a:prstGeom prst="rect">
            <a:avLst/>
          </a:prstGeom>
        </p:spPr>
      </p:pic>
    </p:spTree>
    <p:extLst>
      <p:ext uri="{BB962C8B-B14F-4D97-AF65-F5344CB8AC3E}">
        <p14:creationId xmlns:p14="http://schemas.microsoft.com/office/powerpoint/2010/main" val="1018337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180000"/>
                                        <p:tgtEl>
                                          <p:spTgt spid="4"/>
                                        </p:tgtEl>
                                      </p:cBhvr>
                                    </p:animEffect>
                                  </p:childTnLst>
                                </p:cTn>
                              </p:par>
                            </p:childTnLst>
                          </p:cTn>
                        </p:par>
                        <p:par>
                          <p:cTn id="8" fill="hold">
                            <p:stCondLst>
                              <p:cond delay="180000"/>
                            </p:stCondLst>
                            <p:childTnLst>
                              <p:par>
                                <p:cTn id="9" presetID="1" presetClass="mediacall" presetSubtype="0" fill="hold" nodeType="afterEffect">
                                  <p:stCondLst>
                                    <p:cond delay="0"/>
                                  </p:stCondLst>
                                  <p:childTnLst>
                                    <p:cmd type="call" cmd="playFrom(0.0)">
                                      <p:cBhvr>
                                        <p:cTn id="10" dur="3564"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1" fill="hold" display="0">
                  <p:stCondLst>
                    <p:cond delay="indefinite"/>
                  </p:stCondLst>
                  <p:endCondLst>
                    <p:cond evt="onStopAudio" delay="0">
                      <p:tgtEl>
                        <p:sldTgt/>
                      </p:tgtEl>
                    </p:cond>
                  </p:endCondLst>
                </p:cTn>
                <p:tgtEl>
                  <p:spTgt spid="6"/>
                </p:tgtEl>
              </p:cMediaNode>
            </p:audio>
          </p:childTnLst>
        </p:cTn>
      </p:par>
    </p:tnLst>
    <p:bldLst>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253737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4 (Answer)</a:t>
            </a:r>
          </a:p>
        </p:txBody>
      </p:sp>
      <p:sp>
        <p:nvSpPr>
          <p:cNvPr id="3" name="Content Placeholder 2"/>
          <p:cNvSpPr>
            <a:spLocks noGrp="1"/>
          </p:cNvSpPr>
          <p:nvPr>
            <p:ph idx="1"/>
          </p:nvPr>
        </p:nvSpPr>
        <p:spPr/>
        <p:txBody>
          <a:bodyPr>
            <a:normAutofit lnSpcReduction="10000"/>
          </a:bodyPr>
          <a:lstStyle/>
          <a:p>
            <a:pPr marL="0" indent="0">
              <a:buNone/>
            </a:pPr>
            <a:endParaRPr lang="en-US" sz="7200" dirty="0"/>
          </a:p>
          <a:p>
            <a:pPr marL="0" indent="0">
              <a:buNone/>
            </a:pPr>
            <a:endParaRPr lang="en-US" sz="7200" dirty="0"/>
          </a:p>
          <a:p>
            <a:pPr marL="0" indent="0">
              <a:buNone/>
            </a:pPr>
            <a:endParaRPr lang="en-US" sz="7200" dirty="0"/>
          </a:p>
          <a:p>
            <a:pPr marL="0" indent="0">
              <a:buNone/>
            </a:pPr>
            <a:r>
              <a:rPr lang="en-US" sz="4300" dirty="0"/>
              <a:t>You may use calculators beginning with the next question.</a:t>
            </a:r>
          </a:p>
        </p:txBody>
      </p:sp>
      <p:sp>
        <p:nvSpPr>
          <p:cNvPr id="5" name="TextBox 4">
            <a:extLst>
              <a:ext uri="{FF2B5EF4-FFF2-40B4-BE49-F238E27FC236}">
                <a16:creationId xmlns:a16="http://schemas.microsoft.com/office/drawing/2014/main" id="{EF85ECD9-0D64-4349-9AA4-AEDC0DF0CDA2}"/>
              </a:ext>
            </a:extLst>
          </p:cNvPr>
          <p:cNvSpPr txBox="1"/>
          <p:nvPr/>
        </p:nvSpPr>
        <p:spPr>
          <a:xfrm>
            <a:off x="838200" y="1573491"/>
            <a:ext cx="10125722" cy="1200329"/>
          </a:xfrm>
          <a:prstGeom prst="rect">
            <a:avLst/>
          </a:prstGeom>
          <a:noFill/>
        </p:spPr>
        <p:txBody>
          <a:bodyPr wrap="square" rtlCol="0">
            <a:spAutoFit/>
          </a:bodyPr>
          <a:lstStyle/>
          <a:p>
            <a:r>
              <a:rPr lang="en-US" sz="7200" dirty="0"/>
              <a:t>136/3</a:t>
            </a:r>
          </a:p>
        </p:txBody>
      </p:sp>
    </p:spTree>
    <p:extLst>
      <p:ext uri="{BB962C8B-B14F-4D97-AF65-F5344CB8AC3E}">
        <p14:creationId xmlns:p14="http://schemas.microsoft.com/office/powerpoint/2010/main" val="36980890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3999" y="0"/>
            <a:ext cx="9139989" cy="1325563"/>
          </a:xfrm>
        </p:spPr>
        <p:txBody>
          <a:bodyPr>
            <a:normAutofit fontScale="90000"/>
          </a:bodyPr>
          <a:lstStyle/>
          <a:p>
            <a:r>
              <a:rPr lang="en-US" sz="5400" b="1" dirty="0"/>
              <a:t>Question 5    </a:t>
            </a:r>
            <a:r>
              <a:rPr lang="en-US" b="1" dirty="0"/>
              <a:t>(CALCULATORS ALLOWED)</a:t>
            </a:r>
          </a:p>
        </p:txBody>
      </p:sp>
      <p:sp>
        <p:nvSpPr>
          <p:cNvPr id="4" name="Rectangle 3"/>
          <p:cNvSpPr>
            <a:spLocks noChangeArrowheads="1"/>
          </p:cNvSpPr>
          <p:nvPr/>
        </p:nvSpPr>
        <p:spPr bwMode="auto">
          <a:xfrm>
            <a:off x="1232651" y="5828172"/>
            <a:ext cx="9643895" cy="572628"/>
          </a:xfrm>
          <a:prstGeom prst="rect">
            <a:avLst/>
          </a:prstGeom>
          <a:gradFill rotWithShape="1">
            <a:gsLst>
              <a:gs pos="62000">
                <a:schemeClr val="accent6">
                  <a:lumMod val="60000"/>
                  <a:lumOff val="40000"/>
                </a:schemeClr>
              </a:gs>
              <a:gs pos="0">
                <a:schemeClr val="accent6">
                  <a:lumMod val="40000"/>
                  <a:lumOff val="60000"/>
                </a:schemeClr>
              </a:gs>
              <a:gs pos="66000">
                <a:schemeClr val="accent4">
                  <a:lumMod val="60000"/>
                  <a:lumOff val="40000"/>
                </a:schemeClr>
              </a:gs>
              <a:gs pos="100000">
                <a:srgbClr val="FF3300"/>
              </a:gs>
            </a:gsLst>
            <a:lin ang="0" scaled="1"/>
          </a:gradFill>
          <a:ln w="28575">
            <a:noFill/>
            <a:miter lim="800000"/>
            <a:headEnd/>
            <a:tailEnd/>
          </a:ln>
          <a:effectLst/>
        </p:spPr>
        <p:txBody>
          <a:bodyPr wrap="none" anchor="ctr"/>
          <a:lstStyle/>
          <a:p>
            <a:endParaRPr lang="en-GB"/>
          </a:p>
        </p:txBody>
      </p:sp>
      <p:pic>
        <p:nvPicPr>
          <p:cNvPr id="6" name="10306_1369836277">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1157678" y="5828172"/>
            <a:ext cx="609600" cy="609600"/>
          </a:xfrm>
          <a:prstGeom prst="rect">
            <a:avLst/>
          </a:prstGeom>
        </p:spPr>
      </p:pic>
      <p:sp>
        <p:nvSpPr>
          <p:cNvPr id="5" name="Rectangle 4">
            <a:extLst>
              <a:ext uri="{FF2B5EF4-FFF2-40B4-BE49-F238E27FC236}">
                <a16:creationId xmlns:a16="http://schemas.microsoft.com/office/drawing/2014/main" id="{12D0727B-C971-4CA4-81DF-7B1CC3AA65F9}"/>
              </a:ext>
            </a:extLst>
          </p:cNvPr>
          <p:cNvSpPr/>
          <p:nvPr/>
        </p:nvSpPr>
        <p:spPr>
          <a:xfrm>
            <a:off x="995705" y="2151727"/>
            <a:ext cx="10466773" cy="2554545"/>
          </a:xfrm>
          <a:prstGeom prst="rect">
            <a:avLst/>
          </a:prstGeom>
        </p:spPr>
        <p:txBody>
          <a:bodyPr wrap="square">
            <a:spAutoFit/>
          </a:bodyPr>
          <a:lstStyle/>
          <a:p>
            <a:pPr marR="0" lvl="0">
              <a:spcBef>
                <a:spcPts val="1200"/>
              </a:spcBef>
              <a:spcAft>
                <a:spcPts val="1200"/>
              </a:spcAft>
              <a:tabLst>
                <a:tab pos="828675" algn="l"/>
              </a:tabLst>
            </a:pPr>
            <a:r>
              <a:rPr lang="en-US" sz="4000" dirty="0">
                <a:effectLst/>
                <a:ea typeface="Times New Roman" panose="02020603050405020304" pitchFamily="18" charset="0"/>
              </a:rPr>
              <a:t>In a class of 25 students, a subgroup of 15 students scored an average of 72 on a math test. The overall class average was 76.  What was the average score of the remaining 10 students? </a:t>
            </a:r>
          </a:p>
        </p:txBody>
      </p:sp>
    </p:spTree>
    <p:extLst>
      <p:ext uri="{BB962C8B-B14F-4D97-AF65-F5344CB8AC3E}">
        <p14:creationId xmlns:p14="http://schemas.microsoft.com/office/powerpoint/2010/main" val="3221789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180000"/>
                                        <p:tgtEl>
                                          <p:spTgt spid="4"/>
                                        </p:tgtEl>
                                      </p:cBhvr>
                                    </p:animEffect>
                                  </p:childTnLst>
                                </p:cTn>
                              </p:par>
                            </p:childTnLst>
                          </p:cTn>
                        </p:par>
                        <p:par>
                          <p:cTn id="8" fill="hold">
                            <p:stCondLst>
                              <p:cond delay="180000"/>
                            </p:stCondLst>
                            <p:childTnLst>
                              <p:par>
                                <p:cTn id="9" presetID="1" presetClass="mediacall" presetSubtype="0" fill="hold" nodeType="afterEffect">
                                  <p:stCondLst>
                                    <p:cond delay="0"/>
                                  </p:stCondLst>
                                  <p:childTnLst>
                                    <p:cmd type="call" cmd="playFrom(0.0)">
                                      <p:cBhvr>
                                        <p:cTn id="10" dur="3564"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1" fill="hold" display="0">
                  <p:stCondLst>
                    <p:cond delay="indefinite"/>
                  </p:stCondLst>
                  <p:endCondLst>
                    <p:cond evt="onStopAudio" delay="0">
                      <p:tgtEl>
                        <p:sldTgt/>
                      </p:tgtEl>
                    </p:cond>
                  </p:endCondLst>
                </p:cTn>
                <p:tgtEl>
                  <p:spTgt spid="6"/>
                </p:tgtEl>
              </p:cMediaNode>
            </p:audio>
          </p:childTnLst>
        </p:cTn>
      </p:par>
    </p:tnLst>
    <p:bldLst>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876895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5 (Answer)</a:t>
            </a:r>
          </a:p>
        </p:txBody>
      </p:sp>
      <p:sp>
        <p:nvSpPr>
          <p:cNvPr id="3" name="Content Placeholder 2"/>
          <p:cNvSpPr>
            <a:spLocks noGrp="1"/>
          </p:cNvSpPr>
          <p:nvPr>
            <p:ph idx="1"/>
          </p:nvPr>
        </p:nvSpPr>
        <p:spPr/>
        <p:txBody>
          <a:bodyPr>
            <a:normAutofit/>
          </a:bodyPr>
          <a:lstStyle/>
          <a:p>
            <a:pPr marL="0" indent="0">
              <a:buNone/>
            </a:pPr>
            <a:r>
              <a:rPr lang="en-US" sz="7200" dirty="0"/>
              <a:t>82</a:t>
            </a:r>
          </a:p>
        </p:txBody>
      </p:sp>
    </p:spTree>
    <p:extLst>
      <p:ext uri="{BB962C8B-B14F-4D97-AF65-F5344CB8AC3E}">
        <p14:creationId xmlns:p14="http://schemas.microsoft.com/office/powerpoint/2010/main" val="15524574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3999" y="0"/>
            <a:ext cx="9139989" cy="1325563"/>
          </a:xfrm>
        </p:spPr>
        <p:txBody>
          <a:bodyPr>
            <a:normAutofit fontScale="90000"/>
          </a:bodyPr>
          <a:lstStyle/>
          <a:p>
            <a:r>
              <a:rPr lang="en-US" sz="5400" b="1" dirty="0"/>
              <a:t>Question 6    </a:t>
            </a:r>
            <a:r>
              <a:rPr lang="en-US" b="1" dirty="0"/>
              <a:t>(CALCULATORS ALLOWED)</a:t>
            </a:r>
          </a:p>
        </p:txBody>
      </p:sp>
      <p:sp>
        <p:nvSpPr>
          <p:cNvPr id="4" name="Rectangle 3"/>
          <p:cNvSpPr>
            <a:spLocks noChangeArrowheads="1"/>
          </p:cNvSpPr>
          <p:nvPr/>
        </p:nvSpPr>
        <p:spPr bwMode="auto">
          <a:xfrm>
            <a:off x="1232651" y="5828172"/>
            <a:ext cx="9643895" cy="572628"/>
          </a:xfrm>
          <a:prstGeom prst="rect">
            <a:avLst/>
          </a:prstGeom>
          <a:gradFill rotWithShape="1">
            <a:gsLst>
              <a:gs pos="62000">
                <a:schemeClr val="accent6">
                  <a:lumMod val="60000"/>
                  <a:lumOff val="40000"/>
                </a:schemeClr>
              </a:gs>
              <a:gs pos="0">
                <a:schemeClr val="accent6">
                  <a:lumMod val="40000"/>
                  <a:lumOff val="60000"/>
                </a:schemeClr>
              </a:gs>
              <a:gs pos="66000">
                <a:schemeClr val="accent4">
                  <a:lumMod val="60000"/>
                  <a:lumOff val="40000"/>
                </a:schemeClr>
              </a:gs>
              <a:gs pos="100000">
                <a:srgbClr val="FF3300"/>
              </a:gs>
            </a:gsLst>
            <a:lin ang="0" scaled="1"/>
          </a:gradFill>
          <a:ln w="28575">
            <a:noFill/>
            <a:miter lim="800000"/>
            <a:headEnd/>
            <a:tailEnd/>
          </a:ln>
          <a:effectLst/>
        </p:spPr>
        <p:txBody>
          <a:bodyPr wrap="none" anchor="ctr"/>
          <a:lstStyle/>
          <a:p>
            <a:endParaRPr lang="en-GB"/>
          </a:p>
        </p:txBody>
      </p:sp>
      <p:pic>
        <p:nvPicPr>
          <p:cNvPr id="6" name="10306_1369836277">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1157678" y="5828172"/>
            <a:ext cx="609600" cy="609600"/>
          </a:xfrm>
          <a:prstGeom prst="rect">
            <a:avLst/>
          </a:prstGeom>
        </p:spPr>
      </p:pic>
      <p:sp>
        <p:nvSpPr>
          <p:cNvPr id="5"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 name="Rectangle 6">
            <a:extLst>
              <a:ext uri="{FF2B5EF4-FFF2-40B4-BE49-F238E27FC236}">
                <a16:creationId xmlns:a16="http://schemas.microsoft.com/office/drawing/2014/main" id="{1BAE92C9-F597-4D50-AAB7-5F6A3E764934}"/>
              </a:ext>
            </a:extLst>
          </p:cNvPr>
          <p:cNvSpPr/>
          <p:nvPr/>
        </p:nvSpPr>
        <p:spPr>
          <a:xfrm>
            <a:off x="1453410" y="1166842"/>
            <a:ext cx="8994453" cy="4524315"/>
          </a:xfrm>
          <a:prstGeom prst="rect">
            <a:avLst/>
          </a:prstGeom>
        </p:spPr>
        <p:txBody>
          <a:bodyPr wrap="square">
            <a:spAutoFit/>
          </a:bodyPr>
          <a:lstStyle/>
          <a:p>
            <a:pPr marR="0" lvl="0">
              <a:spcBef>
                <a:spcPts val="0"/>
              </a:spcBef>
              <a:spcAft>
                <a:spcPts val="0"/>
              </a:spcAft>
            </a:pPr>
            <a:r>
              <a:rPr lang="en-US" sz="3200" dirty="0">
                <a:effectLst/>
                <a:ea typeface="Times New Roman" panose="02020603050405020304" pitchFamily="18" charset="0"/>
              </a:rPr>
              <a:t>The first term of a geometric sequence is equal to the first term of an arithmetic sequence, and the fourth terms of each sequence are also equal. The common ratio of the geometric sequence is 2. </a:t>
            </a:r>
          </a:p>
          <a:p>
            <a:pPr marR="0" lvl="0">
              <a:spcBef>
                <a:spcPts val="0"/>
              </a:spcBef>
              <a:spcAft>
                <a:spcPts val="0"/>
              </a:spcAft>
            </a:pPr>
            <a:endParaRPr lang="en-US" sz="3200" dirty="0">
              <a:ea typeface="Times New Roman" panose="02020603050405020304" pitchFamily="18" charset="0"/>
            </a:endParaRPr>
          </a:p>
          <a:p>
            <a:pPr marR="0" lvl="0">
              <a:spcBef>
                <a:spcPts val="0"/>
              </a:spcBef>
              <a:spcAft>
                <a:spcPts val="0"/>
              </a:spcAft>
            </a:pPr>
            <a:r>
              <a:rPr lang="en-US" sz="3200" dirty="0">
                <a:effectLst/>
                <a:ea typeface="Times New Roman" panose="02020603050405020304" pitchFamily="18" charset="0"/>
              </a:rPr>
              <a:t>If the first term is an integer, and the common difference </a:t>
            </a:r>
            <a:r>
              <a:rPr lang="en-US" sz="3200" i="1" dirty="0">
                <a:effectLst/>
                <a:ea typeface="Times New Roman" panose="02020603050405020304" pitchFamily="18" charset="0"/>
              </a:rPr>
              <a:t>d</a:t>
            </a:r>
            <a:r>
              <a:rPr lang="en-US" sz="3200" dirty="0">
                <a:effectLst/>
                <a:ea typeface="Times New Roman" panose="02020603050405020304" pitchFamily="18" charset="0"/>
              </a:rPr>
              <a:t> of the arithmetic sequence is an integer such that 0 &lt; </a:t>
            </a:r>
            <a:r>
              <a:rPr lang="en-US" sz="3200" i="1" dirty="0">
                <a:effectLst/>
                <a:ea typeface="Times New Roman" panose="02020603050405020304" pitchFamily="18" charset="0"/>
              </a:rPr>
              <a:t>d</a:t>
            </a:r>
            <a:r>
              <a:rPr lang="en-US" sz="3200" dirty="0">
                <a:effectLst/>
                <a:ea typeface="Times New Roman" panose="02020603050405020304" pitchFamily="18" charset="0"/>
              </a:rPr>
              <a:t> &lt; 54, find the largest possible acceptable value of d.  </a:t>
            </a:r>
          </a:p>
        </p:txBody>
      </p:sp>
    </p:spTree>
    <p:extLst>
      <p:ext uri="{BB962C8B-B14F-4D97-AF65-F5344CB8AC3E}">
        <p14:creationId xmlns:p14="http://schemas.microsoft.com/office/powerpoint/2010/main" val="21458129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180000"/>
                                        <p:tgtEl>
                                          <p:spTgt spid="4"/>
                                        </p:tgtEl>
                                      </p:cBhvr>
                                    </p:animEffect>
                                  </p:childTnLst>
                                </p:cTn>
                              </p:par>
                            </p:childTnLst>
                          </p:cTn>
                        </p:par>
                        <p:par>
                          <p:cTn id="8" fill="hold">
                            <p:stCondLst>
                              <p:cond delay="180000"/>
                            </p:stCondLst>
                            <p:childTnLst>
                              <p:par>
                                <p:cTn id="9" presetID="1" presetClass="mediacall" presetSubtype="0" fill="hold" nodeType="afterEffect">
                                  <p:stCondLst>
                                    <p:cond delay="0"/>
                                  </p:stCondLst>
                                  <p:childTnLst>
                                    <p:cmd type="call" cmd="playFrom(0.0)">
                                      <p:cBhvr>
                                        <p:cTn id="10" dur="3564"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1" fill="hold" display="0">
                  <p:stCondLst>
                    <p:cond delay="indefinite"/>
                  </p:stCondLst>
                  <p:endCondLst>
                    <p:cond evt="onStopAudio" delay="0">
                      <p:tgtEl>
                        <p:sldTgt/>
                      </p:tgtEl>
                    </p:cond>
                  </p:endCondLst>
                </p:cTn>
                <p:tgtEl>
                  <p:spTgt spid="6"/>
                </p:tgtEl>
              </p:cMediaNode>
            </p:audio>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 Rules</a:t>
            </a:r>
          </a:p>
        </p:txBody>
      </p:sp>
      <p:sp>
        <p:nvSpPr>
          <p:cNvPr id="3" name="Content Placeholder 2"/>
          <p:cNvSpPr>
            <a:spLocks noGrp="1"/>
          </p:cNvSpPr>
          <p:nvPr>
            <p:ph idx="1"/>
          </p:nvPr>
        </p:nvSpPr>
        <p:spPr>
          <a:xfrm>
            <a:off x="838200" y="1825625"/>
            <a:ext cx="10515600" cy="4846638"/>
          </a:xfrm>
        </p:spPr>
        <p:txBody>
          <a:bodyPr>
            <a:normAutofit fontScale="77500" lnSpcReduction="20000"/>
          </a:bodyPr>
          <a:lstStyle/>
          <a:p>
            <a:pPr marL="571500" indent="-342900">
              <a:lnSpc>
                <a:spcPct val="120000"/>
              </a:lnSpc>
            </a:pPr>
            <a:r>
              <a:rPr lang="en-US" sz="3600" dirty="0"/>
              <a:t>Eight Questions; Three Minutes Each</a:t>
            </a:r>
          </a:p>
          <a:p>
            <a:pPr marL="571500" indent="-342900">
              <a:lnSpc>
                <a:spcPct val="120000"/>
              </a:lnSpc>
            </a:pPr>
            <a:r>
              <a:rPr lang="en-US" sz="3600" b="1" u="sng" dirty="0"/>
              <a:t>NO CALCULATORS</a:t>
            </a:r>
            <a:r>
              <a:rPr lang="en-US" sz="3600" dirty="0"/>
              <a:t> on the First Four Questions!</a:t>
            </a:r>
          </a:p>
          <a:p>
            <a:pPr marL="571500" indent="-342900">
              <a:lnSpc>
                <a:spcPct val="120000"/>
              </a:lnSpc>
            </a:pPr>
            <a:r>
              <a:rPr lang="en-US" sz="3600" dirty="0"/>
              <a:t>One Answer Submission Allowed Per Question; To Submit, Fold Answer Sheet and Hold Above Your Head for the Proctor; Answer must be submitted within 5 seconds of timer in order to count.</a:t>
            </a:r>
          </a:p>
          <a:p>
            <a:pPr marL="571500" indent="-342900">
              <a:lnSpc>
                <a:spcPct val="120000"/>
              </a:lnSpc>
            </a:pPr>
            <a:r>
              <a:rPr lang="en-US" sz="3600" dirty="0"/>
              <a:t>Scoring (Each Problem)</a:t>
            </a:r>
          </a:p>
          <a:p>
            <a:pPr marL="1028700" lvl="1" indent="-342900">
              <a:lnSpc>
                <a:spcPct val="120000"/>
              </a:lnSpc>
            </a:pPr>
            <a:r>
              <a:rPr lang="en-US" sz="3600" dirty="0"/>
              <a:t>First Correct Answer = 7 points</a:t>
            </a:r>
          </a:p>
          <a:p>
            <a:pPr marL="1028700" lvl="1" indent="-342900">
              <a:lnSpc>
                <a:spcPct val="120000"/>
              </a:lnSpc>
            </a:pPr>
            <a:r>
              <a:rPr lang="en-US" sz="3600" dirty="0"/>
              <a:t>Second Correct Answer = 5 points</a:t>
            </a:r>
          </a:p>
          <a:p>
            <a:pPr marL="1028700" lvl="1" indent="-342900">
              <a:lnSpc>
                <a:spcPct val="120000"/>
              </a:lnSpc>
            </a:pPr>
            <a:r>
              <a:rPr lang="en-US" sz="3600" dirty="0"/>
              <a:t>All Other Correct Answers = 3 points</a:t>
            </a:r>
          </a:p>
          <a:p>
            <a:endParaRPr lang="en-US" dirty="0"/>
          </a:p>
        </p:txBody>
      </p:sp>
    </p:spTree>
    <p:extLst>
      <p:ext uri="{BB962C8B-B14F-4D97-AF65-F5344CB8AC3E}">
        <p14:creationId xmlns:p14="http://schemas.microsoft.com/office/powerpoint/2010/main" val="26773283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96188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6 (Answer)</a:t>
            </a:r>
          </a:p>
        </p:txBody>
      </p:sp>
      <p:sp>
        <p:nvSpPr>
          <p:cNvPr id="3" name="Content Placeholder 2"/>
          <p:cNvSpPr>
            <a:spLocks noGrp="1"/>
          </p:cNvSpPr>
          <p:nvPr>
            <p:ph idx="1"/>
          </p:nvPr>
        </p:nvSpPr>
        <p:spPr/>
        <p:txBody>
          <a:bodyPr>
            <a:normAutofit/>
          </a:bodyPr>
          <a:lstStyle/>
          <a:p>
            <a:pPr marL="0" indent="0">
              <a:buNone/>
            </a:pPr>
            <a:r>
              <a:rPr lang="en-US" sz="7200" dirty="0"/>
              <a:t>49</a:t>
            </a:r>
          </a:p>
          <a:p>
            <a:pPr marL="0" indent="0">
              <a:buNone/>
            </a:pPr>
            <a:endParaRPr lang="en-US" sz="7200" dirty="0"/>
          </a:p>
        </p:txBody>
      </p:sp>
    </p:spTree>
    <p:extLst>
      <p:ext uri="{BB962C8B-B14F-4D97-AF65-F5344CB8AC3E}">
        <p14:creationId xmlns:p14="http://schemas.microsoft.com/office/powerpoint/2010/main" val="10776030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3999" y="0"/>
            <a:ext cx="9139989" cy="1325563"/>
          </a:xfrm>
        </p:spPr>
        <p:txBody>
          <a:bodyPr>
            <a:normAutofit fontScale="90000"/>
          </a:bodyPr>
          <a:lstStyle/>
          <a:p>
            <a:r>
              <a:rPr lang="en-US" sz="5400" b="1" dirty="0"/>
              <a:t>Question 7    </a:t>
            </a:r>
            <a:r>
              <a:rPr lang="en-US" b="1" dirty="0"/>
              <a:t>(CALCULATORS ALLOWED)</a:t>
            </a:r>
          </a:p>
        </p:txBody>
      </p:sp>
      <p:sp>
        <p:nvSpPr>
          <p:cNvPr id="4" name="Rectangle 3"/>
          <p:cNvSpPr>
            <a:spLocks noChangeArrowheads="1"/>
          </p:cNvSpPr>
          <p:nvPr/>
        </p:nvSpPr>
        <p:spPr bwMode="auto">
          <a:xfrm>
            <a:off x="1232651" y="5828172"/>
            <a:ext cx="9643895" cy="572628"/>
          </a:xfrm>
          <a:prstGeom prst="rect">
            <a:avLst/>
          </a:prstGeom>
          <a:gradFill rotWithShape="1">
            <a:gsLst>
              <a:gs pos="62000">
                <a:schemeClr val="accent6">
                  <a:lumMod val="60000"/>
                  <a:lumOff val="40000"/>
                </a:schemeClr>
              </a:gs>
              <a:gs pos="0">
                <a:schemeClr val="accent6">
                  <a:lumMod val="40000"/>
                  <a:lumOff val="60000"/>
                </a:schemeClr>
              </a:gs>
              <a:gs pos="66000">
                <a:schemeClr val="accent4">
                  <a:lumMod val="60000"/>
                  <a:lumOff val="40000"/>
                </a:schemeClr>
              </a:gs>
              <a:gs pos="100000">
                <a:srgbClr val="FF3300"/>
              </a:gs>
            </a:gsLst>
            <a:lin ang="0" scaled="1"/>
          </a:gradFill>
          <a:ln w="28575">
            <a:noFill/>
            <a:miter lim="800000"/>
            <a:headEnd/>
            <a:tailEnd/>
          </a:ln>
          <a:effectLst/>
        </p:spPr>
        <p:txBody>
          <a:bodyPr wrap="none" anchor="ctr"/>
          <a:lstStyle/>
          <a:p>
            <a:endParaRPr lang="en-GB"/>
          </a:p>
        </p:txBody>
      </p:sp>
      <p:pic>
        <p:nvPicPr>
          <p:cNvPr id="6" name="10306_1369836277">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1157678" y="5828172"/>
            <a:ext cx="609600" cy="609600"/>
          </a:xfrm>
          <a:prstGeom prst="rect">
            <a:avLst/>
          </a:prstGeom>
        </p:spPr>
      </p:pic>
      <p:sp>
        <p:nvSpPr>
          <p:cNvPr id="5"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8"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 name="Rectangle 6">
            <a:extLst>
              <a:ext uri="{FF2B5EF4-FFF2-40B4-BE49-F238E27FC236}">
                <a16:creationId xmlns:a16="http://schemas.microsoft.com/office/drawing/2014/main" id="{95C2454B-D407-4A38-A8FC-59DBCD2F1930}"/>
              </a:ext>
            </a:extLst>
          </p:cNvPr>
          <p:cNvSpPr/>
          <p:nvPr/>
        </p:nvSpPr>
        <p:spPr>
          <a:xfrm>
            <a:off x="1784437" y="1228396"/>
            <a:ext cx="6077610" cy="4401205"/>
          </a:xfrm>
          <a:prstGeom prst="rect">
            <a:avLst/>
          </a:prstGeom>
        </p:spPr>
        <p:txBody>
          <a:bodyPr wrap="square">
            <a:spAutoFit/>
          </a:bodyPr>
          <a:lstStyle/>
          <a:p>
            <a:pPr lvl="0"/>
            <a:r>
              <a:rPr lang="en-US" sz="2800" dirty="0"/>
              <a:t>An ice cream cone has base-radius 6 units and height 10 units.  The cone is filled with ice cream, which also extends from the top of the cone in the shape of a perfect hemisphere.  </a:t>
            </a:r>
          </a:p>
          <a:p>
            <a:pPr lvl="0"/>
            <a:endParaRPr lang="en-US" sz="2800" dirty="0"/>
          </a:p>
          <a:p>
            <a:pPr lvl="0"/>
            <a:r>
              <a:rPr lang="en-US" sz="2800" dirty="0"/>
              <a:t>Calculate the total volume of the ice cream cone and its contents.  Give an approximate decimal answer rounded to the nearest tenth.  </a:t>
            </a:r>
          </a:p>
        </p:txBody>
      </p:sp>
      <p:pic>
        <p:nvPicPr>
          <p:cNvPr id="9" name="Picture 8">
            <a:extLst>
              <a:ext uri="{FF2B5EF4-FFF2-40B4-BE49-F238E27FC236}">
                <a16:creationId xmlns:a16="http://schemas.microsoft.com/office/drawing/2014/main" id="{02396A5E-5746-44B0-9EFB-933FF009F168}"/>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282131" y="1690632"/>
            <a:ext cx="2709141" cy="3476731"/>
          </a:xfrm>
          <a:prstGeom prst="rect">
            <a:avLst/>
          </a:prstGeom>
        </p:spPr>
      </p:pic>
    </p:spTree>
    <p:extLst>
      <p:ext uri="{BB962C8B-B14F-4D97-AF65-F5344CB8AC3E}">
        <p14:creationId xmlns:p14="http://schemas.microsoft.com/office/powerpoint/2010/main" val="3058296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180000"/>
                                        <p:tgtEl>
                                          <p:spTgt spid="4"/>
                                        </p:tgtEl>
                                      </p:cBhvr>
                                    </p:animEffect>
                                  </p:childTnLst>
                                </p:cTn>
                              </p:par>
                            </p:childTnLst>
                          </p:cTn>
                        </p:par>
                        <p:par>
                          <p:cTn id="8" fill="hold">
                            <p:stCondLst>
                              <p:cond delay="180000"/>
                            </p:stCondLst>
                            <p:childTnLst>
                              <p:par>
                                <p:cTn id="9" presetID="1" presetClass="mediacall" presetSubtype="0" fill="hold" nodeType="afterEffect">
                                  <p:stCondLst>
                                    <p:cond delay="0"/>
                                  </p:stCondLst>
                                  <p:childTnLst>
                                    <p:cmd type="call" cmd="playFrom(0.0)">
                                      <p:cBhvr>
                                        <p:cTn id="10" dur="3564"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1" fill="hold" display="0">
                  <p:stCondLst>
                    <p:cond delay="indefinite"/>
                  </p:stCondLst>
                  <p:endCondLst>
                    <p:cond evt="onStopAudio" delay="0">
                      <p:tgtEl>
                        <p:sldTgt/>
                      </p:tgtEl>
                    </p:cond>
                  </p:endCondLst>
                </p:cTn>
                <p:tgtEl>
                  <p:spTgt spid="6"/>
                </p:tgtEl>
              </p:cMediaNode>
            </p:audio>
          </p:childTnLst>
        </p:cTn>
      </p:par>
    </p:tnLst>
    <p:bldLst>
      <p:bldP spid="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227531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7 (Answer)</a:t>
            </a:r>
          </a:p>
        </p:txBody>
      </p:sp>
      <p:sp>
        <p:nvSpPr>
          <p:cNvPr id="5" name="Rectangle 4"/>
          <p:cNvSpPr/>
          <p:nvPr/>
        </p:nvSpPr>
        <p:spPr>
          <a:xfrm>
            <a:off x="1112425" y="1690688"/>
            <a:ext cx="1763624" cy="923330"/>
          </a:xfrm>
          <a:prstGeom prst="rect">
            <a:avLst/>
          </a:prstGeom>
        </p:spPr>
        <p:txBody>
          <a:bodyPr wrap="none">
            <a:spAutoFit/>
          </a:bodyPr>
          <a:lstStyle/>
          <a:p>
            <a:r>
              <a:rPr lang="en-US" sz="5400" dirty="0"/>
              <a:t>829.4</a:t>
            </a:r>
          </a:p>
        </p:txBody>
      </p:sp>
    </p:spTree>
    <p:extLst>
      <p:ext uri="{BB962C8B-B14F-4D97-AF65-F5344CB8AC3E}">
        <p14:creationId xmlns:p14="http://schemas.microsoft.com/office/powerpoint/2010/main" val="32055180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95425" y="882650"/>
            <a:ext cx="9563100" cy="4351338"/>
          </a:xfrm>
        </p:spPr>
        <p:txBody>
          <a:bodyPr>
            <a:noAutofit/>
          </a:bodyPr>
          <a:lstStyle/>
          <a:p>
            <a:pPr marL="0" indent="0">
              <a:buNone/>
            </a:pPr>
            <a:r>
              <a:rPr lang="en-US" sz="4400" dirty="0"/>
              <a:t>Question 8 will be the final question.  Proctors will keep and total your answer sheets after you submit this question.  </a:t>
            </a:r>
          </a:p>
          <a:p>
            <a:pPr marL="0" indent="0">
              <a:buNone/>
            </a:pPr>
            <a:endParaRPr lang="en-US" sz="4400" dirty="0"/>
          </a:p>
          <a:p>
            <a:pPr marL="0" indent="0">
              <a:buNone/>
            </a:pPr>
            <a:r>
              <a:rPr lang="en-US" sz="4400" dirty="0"/>
              <a:t>Please remain in your seats until totals have been verified, as ties among the top three positions would be broken with tie-breaker questions.</a:t>
            </a:r>
          </a:p>
        </p:txBody>
      </p:sp>
    </p:spTree>
    <p:extLst>
      <p:ext uri="{BB962C8B-B14F-4D97-AF65-F5344CB8AC3E}">
        <p14:creationId xmlns:p14="http://schemas.microsoft.com/office/powerpoint/2010/main" val="33124045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3999" y="0"/>
            <a:ext cx="9139989" cy="1325563"/>
          </a:xfrm>
        </p:spPr>
        <p:txBody>
          <a:bodyPr>
            <a:normAutofit fontScale="90000"/>
          </a:bodyPr>
          <a:lstStyle/>
          <a:p>
            <a:r>
              <a:rPr lang="en-US" sz="5400" b="1" dirty="0"/>
              <a:t>Question 8    </a:t>
            </a:r>
            <a:r>
              <a:rPr lang="en-US" b="1" dirty="0"/>
              <a:t>(CALCULATORS ALLOWED)</a:t>
            </a:r>
          </a:p>
        </p:txBody>
      </p:sp>
      <p:sp>
        <p:nvSpPr>
          <p:cNvPr id="4" name="Rectangle 3"/>
          <p:cNvSpPr>
            <a:spLocks noChangeArrowheads="1"/>
          </p:cNvSpPr>
          <p:nvPr/>
        </p:nvSpPr>
        <p:spPr bwMode="auto">
          <a:xfrm>
            <a:off x="1232651" y="5828172"/>
            <a:ext cx="9643895" cy="572628"/>
          </a:xfrm>
          <a:prstGeom prst="rect">
            <a:avLst/>
          </a:prstGeom>
          <a:gradFill rotWithShape="1">
            <a:gsLst>
              <a:gs pos="62000">
                <a:schemeClr val="accent6">
                  <a:lumMod val="60000"/>
                  <a:lumOff val="40000"/>
                </a:schemeClr>
              </a:gs>
              <a:gs pos="0">
                <a:schemeClr val="accent6">
                  <a:lumMod val="40000"/>
                  <a:lumOff val="60000"/>
                </a:schemeClr>
              </a:gs>
              <a:gs pos="66000">
                <a:schemeClr val="accent4">
                  <a:lumMod val="60000"/>
                  <a:lumOff val="40000"/>
                </a:schemeClr>
              </a:gs>
              <a:gs pos="100000">
                <a:srgbClr val="FF3300"/>
              </a:gs>
            </a:gsLst>
            <a:lin ang="0" scaled="1"/>
          </a:gradFill>
          <a:ln w="28575">
            <a:noFill/>
            <a:miter lim="800000"/>
            <a:headEnd/>
            <a:tailEnd/>
          </a:ln>
          <a:effectLst/>
        </p:spPr>
        <p:txBody>
          <a:bodyPr wrap="none" anchor="ctr"/>
          <a:lstStyle/>
          <a:p>
            <a:endParaRPr lang="en-GB"/>
          </a:p>
        </p:txBody>
      </p:sp>
      <p:pic>
        <p:nvPicPr>
          <p:cNvPr id="6" name="10306_1369836277">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1157678" y="5828172"/>
            <a:ext cx="609600" cy="609600"/>
          </a:xfrm>
          <a:prstGeom prst="rect">
            <a:avLst/>
          </a:prstGeom>
        </p:spPr>
      </p:pic>
      <p:sp>
        <p:nvSpPr>
          <p:cNvPr id="5" name="Rectangle 4">
            <a:extLst>
              <a:ext uri="{FF2B5EF4-FFF2-40B4-BE49-F238E27FC236}">
                <a16:creationId xmlns:a16="http://schemas.microsoft.com/office/drawing/2014/main" id="{03D7D47F-BA93-4E80-9549-2BB4EE96542C}"/>
              </a:ext>
            </a:extLst>
          </p:cNvPr>
          <p:cNvSpPr/>
          <p:nvPr/>
        </p:nvSpPr>
        <p:spPr>
          <a:xfrm>
            <a:off x="1183349" y="1228397"/>
            <a:ext cx="10466772" cy="3970318"/>
          </a:xfrm>
          <a:prstGeom prst="rect">
            <a:avLst/>
          </a:prstGeom>
        </p:spPr>
        <p:txBody>
          <a:bodyPr wrap="square">
            <a:spAutoFit/>
          </a:bodyPr>
          <a:lstStyle/>
          <a:p>
            <a:pPr marR="0" lvl="0">
              <a:spcBef>
                <a:spcPts val="0"/>
              </a:spcBef>
              <a:spcAft>
                <a:spcPts val="0"/>
              </a:spcAft>
            </a:pPr>
            <a:r>
              <a:rPr lang="en-US" sz="2800" dirty="0">
                <a:effectLst/>
                <a:ea typeface="Times New Roman" panose="02020603050405020304" pitchFamily="18" charset="0"/>
              </a:rPr>
              <a:t>Tennis balls come only in boxes of 7 and 16. Thus, if you wanted 19 balls, you could not get 19 exactly with any combination of whole boxes of balls. Let </a:t>
            </a:r>
            <a:r>
              <a:rPr lang="en-US" sz="2800" i="1" dirty="0">
                <a:effectLst/>
                <a:ea typeface="Times New Roman" panose="02020603050405020304" pitchFamily="18" charset="0"/>
              </a:rPr>
              <a:t>k </a:t>
            </a:r>
            <a:r>
              <a:rPr lang="en-US" sz="2800" dirty="0">
                <a:effectLst/>
                <a:ea typeface="Times New Roman" panose="02020603050405020304" pitchFamily="18" charset="0"/>
              </a:rPr>
              <a:t>be the largest number of balls you could not get exactly with some combination of whole boxes of balls.  </a:t>
            </a:r>
          </a:p>
          <a:p>
            <a:pPr marR="0" lvl="0">
              <a:spcBef>
                <a:spcPts val="0"/>
              </a:spcBef>
              <a:spcAft>
                <a:spcPts val="0"/>
              </a:spcAft>
            </a:pPr>
            <a:endParaRPr lang="en-US" sz="2800" dirty="0">
              <a:ea typeface="Times New Roman" panose="02020603050405020304" pitchFamily="18" charset="0"/>
            </a:endParaRPr>
          </a:p>
          <a:p>
            <a:pPr marR="0" lvl="0">
              <a:spcBef>
                <a:spcPts val="0"/>
              </a:spcBef>
              <a:spcAft>
                <a:spcPts val="0"/>
              </a:spcAft>
            </a:pPr>
            <a:r>
              <a:rPr lang="en-US" sz="2800" dirty="0">
                <a:effectLst/>
                <a:ea typeface="Times New Roman" panose="02020603050405020304" pitchFamily="18" charset="0"/>
              </a:rPr>
              <a:t>A tennis net consists of strings that form layout consists of a rectangular grid of 6912 squares.  If the net pattern has between 20 and 30 squares in height, let </a:t>
            </a:r>
            <a:r>
              <a:rPr lang="en-US" sz="2800" i="1" dirty="0">
                <a:effectLst/>
                <a:ea typeface="Times New Roman" panose="02020603050405020304" pitchFamily="18" charset="0"/>
              </a:rPr>
              <a:t>w </a:t>
            </a:r>
            <a:r>
              <a:rPr lang="en-US" sz="2800" dirty="0">
                <a:effectLst/>
                <a:ea typeface="Times New Roman" panose="02020603050405020304" pitchFamily="18" charset="0"/>
              </a:rPr>
              <a:t>be the sum of all possible integer values for the number of squares representing its height.   Find </a:t>
            </a:r>
            <a:r>
              <a:rPr lang="en-US" sz="2800" i="1" dirty="0">
                <a:effectLst/>
                <a:ea typeface="Times New Roman" panose="02020603050405020304" pitchFamily="18" charset="0"/>
              </a:rPr>
              <a:t>k </a:t>
            </a:r>
            <a:r>
              <a:rPr lang="en-US" sz="2800" dirty="0">
                <a:effectLst/>
                <a:ea typeface="Times New Roman" panose="02020603050405020304" pitchFamily="18" charset="0"/>
              </a:rPr>
              <a:t>+ </a:t>
            </a:r>
            <a:r>
              <a:rPr lang="en-US" sz="2800" i="1" dirty="0">
                <a:effectLst/>
                <a:ea typeface="Times New Roman" panose="02020603050405020304" pitchFamily="18" charset="0"/>
              </a:rPr>
              <a:t>w</a:t>
            </a:r>
            <a:r>
              <a:rPr lang="en-US" sz="2800" dirty="0">
                <a:effectLst/>
                <a:ea typeface="Times New Roman" panose="02020603050405020304" pitchFamily="18" charset="0"/>
              </a:rPr>
              <a:t>.  </a:t>
            </a:r>
          </a:p>
        </p:txBody>
      </p:sp>
    </p:spTree>
    <p:extLst>
      <p:ext uri="{BB962C8B-B14F-4D97-AF65-F5344CB8AC3E}">
        <p14:creationId xmlns:p14="http://schemas.microsoft.com/office/powerpoint/2010/main" val="3803020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180000"/>
                                        <p:tgtEl>
                                          <p:spTgt spid="4"/>
                                        </p:tgtEl>
                                      </p:cBhvr>
                                    </p:animEffect>
                                  </p:childTnLst>
                                </p:cTn>
                              </p:par>
                            </p:childTnLst>
                          </p:cTn>
                        </p:par>
                        <p:par>
                          <p:cTn id="8" fill="hold">
                            <p:stCondLst>
                              <p:cond delay="180000"/>
                            </p:stCondLst>
                            <p:childTnLst>
                              <p:par>
                                <p:cTn id="9" presetID="1" presetClass="mediacall" presetSubtype="0" fill="hold" nodeType="afterEffect">
                                  <p:stCondLst>
                                    <p:cond delay="0"/>
                                  </p:stCondLst>
                                  <p:childTnLst>
                                    <p:cmd type="call" cmd="playFrom(0.0)">
                                      <p:cBhvr>
                                        <p:cTn id="10" dur="3564"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1" fill="hold" display="0">
                  <p:stCondLst>
                    <p:cond delay="indefinite"/>
                  </p:stCondLst>
                  <p:endCondLst>
                    <p:cond evt="onStopAudio" delay="0">
                      <p:tgtEl>
                        <p:sldTgt/>
                      </p:tgtEl>
                    </p:cond>
                  </p:endCondLst>
                </p:cTn>
                <p:tgtEl>
                  <p:spTgt spid="6"/>
                </p:tgtEl>
              </p:cMediaNode>
            </p:audio>
          </p:childTnLst>
        </p:cTn>
      </p:par>
    </p:tnLst>
    <p:bldLst>
      <p:bldP spid="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1412810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8 (Answer)</a:t>
            </a:r>
          </a:p>
        </p:txBody>
      </p:sp>
      <p:sp>
        <p:nvSpPr>
          <p:cNvPr id="3" name="Content Placeholder 2"/>
          <p:cNvSpPr>
            <a:spLocks noGrp="1"/>
          </p:cNvSpPr>
          <p:nvPr>
            <p:ph idx="1"/>
          </p:nvPr>
        </p:nvSpPr>
        <p:spPr/>
        <p:txBody>
          <a:bodyPr>
            <a:normAutofit/>
          </a:bodyPr>
          <a:lstStyle/>
          <a:p>
            <a:pPr marL="0" indent="0">
              <a:buNone/>
            </a:pPr>
            <a:r>
              <a:rPr lang="en-US" sz="7200" dirty="0"/>
              <a:t>140</a:t>
            </a:r>
          </a:p>
          <a:p>
            <a:pPr marL="0" indent="0">
              <a:buNone/>
            </a:pPr>
            <a:endParaRPr lang="en-US" sz="7200" dirty="0"/>
          </a:p>
          <a:p>
            <a:pPr marL="0" indent="0">
              <a:buNone/>
            </a:pPr>
            <a:r>
              <a:rPr lang="en-US" sz="4800" dirty="0"/>
              <a:t>This ends the competition unless there are ties; please remain while proctors total the scores. </a:t>
            </a:r>
          </a:p>
        </p:txBody>
      </p:sp>
    </p:spTree>
    <p:extLst>
      <p:ext uri="{BB962C8B-B14F-4D97-AF65-F5344CB8AC3E}">
        <p14:creationId xmlns:p14="http://schemas.microsoft.com/office/powerpoint/2010/main" val="16851486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728263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US" dirty="0"/>
              <a:t>The Next Slide Begins The Competition.</a:t>
            </a:r>
          </a:p>
          <a:p>
            <a:pPr marL="0" indent="0" algn="ctr">
              <a:buNone/>
            </a:pPr>
            <a:endParaRPr lang="en-US" dirty="0"/>
          </a:p>
          <a:p>
            <a:pPr marL="0" indent="0" algn="ctr">
              <a:buNone/>
            </a:pPr>
            <a:endParaRPr lang="en-US" dirty="0"/>
          </a:p>
          <a:p>
            <a:pPr marL="0" indent="0" algn="ctr">
              <a:buNone/>
            </a:pPr>
            <a:endParaRPr lang="en-US" dirty="0"/>
          </a:p>
          <a:p>
            <a:pPr marL="0" indent="0" algn="ctr">
              <a:buNone/>
            </a:pPr>
            <a:r>
              <a:rPr lang="en-US" dirty="0"/>
              <a:t>This is a timer example:</a:t>
            </a:r>
          </a:p>
          <a:p>
            <a:pPr marL="0" indent="0" algn="ctr">
              <a:buNone/>
            </a:pPr>
            <a:endParaRPr lang="en-US" dirty="0"/>
          </a:p>
        </p:txBody>
      </p:sp>
      <p:pic>
        <p:nvPicPr>
          <p:cNvPr id="5" name="10306_1369836277">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1157678" y="5828172"/>
            <a:ext cx="609600" cy="609600"/>
          </a:xfrm>
          <a:prstGeom prst="rect">
            <a:avLst/>
          </a:prstGeom>
        </p:spPr>
      </p:pic>
      <p:sp>
        <p:nvSpPr>
          <p:cNvPr id="6" name="Rectangle 5"/>
          <p:cNvSpPr>
            <a:spLocks noChangeArrowheads="1"/>
          </p:cNvSpPr>
          <p:nvPr/>
        </p:nvSpPr>
        <p:spPr bwMode="auto">
          <a:xfrm>
            <a:off x="1232651" y="5828172"/>
            <a:ext cx="9643895" cy="572628"/>
          </a:xfrm>
          <a:prstGeom prst="rect">
            <a:avLst/>
          </a:prstGeom>
          <a:gradFill rotWithShape="1">
            <a:gsLst>
              <a:gs pos="62000">
                <a:schemeClr val="accent6">
                  <a:lumMod val="60000"/>
                  <a:lumOff val="40000"/>
                </a:schemeClr>
              </a:gs>
              <a:gs pos="0">
                <a:schemeClr val="accent6">
                  <a:lumMod val="40000"/>
                  <a:lumOff val="60000"/>
                </a:schemeClr>
              </a:gs>
              <a:gs pos="66000">
                <a:schemeClr val="accent4">
                  <a:lumMod val="60000"/>
                  <a:lumOff val="40000"/>
                </a:schemeClr>
              </a:gs>
              <a:gs pos="100000">
                <a:srgbClr val="FF3300"/>
              </a:gs>
            </a:gsLst>
            <a:lin ang="0" scaled="1"/>
          </a:gradFill>
          <a:ln w="28575">
            <a:noFill/>
            <a:miter lim="800000"/>
            <a:headEnd/>
            <a:tailEnd/>
          </a:ln>
          <a:effectLst/>
        </p:spPr>
        <p:txBody>
          <a:bodyPr wrap="none" anchor="ctr"/>
          <a:lstStyle/>
          <a:p>
            <a:endParaRPr lang="en-GB"/>
          </a:p>
        </p:txBody>
      </p:sp>
    </p:spTree>
    <p:extLst>
      <p:ext uri="{BB962C8B-B14F-4D97-AF65-F5344CB8AC3E}">
        <p14:creationId xmlns:p14="http://schemas.microsoft.com/office/powerpoint/2010/main" val="1384588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10000"/>
                                        <p:tgtEl>
                                          <p:spTgt spid="6"/>
                                        </p:tgtEl>
                                      </p:cBhvr>
                                    </p:animEffect>
                                  </p:childTnLst>
                                </p:cTn>
                              </p:par>
                            </p:childTnLst>
                          </p:cTn>
                        </p:par>
                        <p:par>
                          <p:cTn id="8" fill="hold">
                            <p:stCondLst>
                              <p:cond delay="10000"/>
                            </p:stCondLst>
                            <p:childTnLst>
                              <p:par>
                                <p:cTn id="9" presetID="1" presetClass="mediacall" presetSubtype="0" fill="hold" nodeType="afterEffect">
                                  <p:stCondLst>
                                    <p:cond delay="0"/>
                                  </p:stCondLst>
                                  <p:childTnLst>
                                    <p:cmd type="call" cmd="playFrom(0.0)">
                                      <p:cBhvr>
                                        <p:cTn id="10" dur="3564"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1" fill="hold" display="0">
                  <p:stCondLst>
                    <p:cond delay="indefinite"/>
                  </p:stCondLst>
                  <p:endCondLst>
                    <p:cond evt="onStopAudio" delay="0">
                      <p:tgtEl>
                        <p:sldTgt/>
                      </p:tgtEl>
                    </p:cond>
                  </p:endCondLst>
                </p:cTn>
                <p:tgtEl>
                  <p:spTgt spid="5"/>
                </p:tgtEl>
              </p:cMediaNode>
            </p:audio>
          </p:childTnLst>
        </p:cTn>
      </p:par>
    </p:tnLst>
    <p:bldLst>
      <p:bldP spid="6"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3999" y="0"/>
            <a:ext cx="9139989" cy="1325563"/>
          </a:xfrm>
        </p:spPr>
        <p:txBody>
          <a:bodyPr>
            <a:normAutofit fontScale="90000"/>
          </a:bodyPr>
          <a:lstStyle/>
          <a:p>
            <a:r>
              <a:rPr lang="en-US" sz="5400" b="1" dirty="0"/>
              <a:t>Tiebreaker 1 </a:t>
            </a:r>
            <a:r>
              <a:rPr lang="en-US" b="1" dirty="0"/>
              <a:t>(CALCULATORS ALLOWED)</a:t>
            </a:r>
          </a:p>
        </p:txBody>
      </p:sp>
      <p:sp>
        <p:nvSpPr>
          <p:cNvPr id="4" name="Rectangle 3"/>
          <p:cNvSpPr>
            <a:spLocks noChangeArrowheads="1"/>
          </p:cNvSpPr>
          <p:nvPr/>
        </p:nvSpPr>
        <p:spPr bwMode="auto">
          <a:xfrm>
            <a:off x="1232651" y="5828172"/>
            <a:ext cx="9643895" cy="572628"/>
          </a:xfrm>
          <a:prstGeom prst="rect">
            <a:avLst/>
          </a:prstGeom>
          <a:gradFill rotWithShape="1">
            <a:gsLst>
              <a:gs pos="62000">
                <a:schemeClr val="accent6">
                  <a:lumMod val="60000"/>
                  <a:lumOff val="40000"/>
                </a:schemeClr>
              </a:gs>
              <a:gs pos="0">
                <a:schemeClr val="accent6">
                  <a:lumMod val="40000"/>
                  <a:lumOff val="60000"/>
                </a:schemeClr>
              </a:gs>
              <a:gs pos="66000">
                <a:schemeClr val="accent4">
                  <a:lumMod val="60000"/>
                  <a:lumOff val="40000"/>
                </a:schemeClr>
              </a:gs>
              <a:gs pos="100000">
                <a:srgbClr val="FF3300"/>
              </a:gs>
            </a:gsLst>
            <a:lin ang="0" scaled="1"/>
          </a:gradFill>
          <a:ln w="28575">
            <a:noFill/>
            <a:miter lim="800000"/>
            <a:headEnd/>
            <a:tailEnd/>
          </a:ln>
          <a:effectLst/>
        </p:spPr>
        <p:txBody>
          <a:bodyPr wrap="none" anchor="ctr"/>
          <a:lstStyle/>
          <a:p>
            <a:endParaRPr lang="en-GB"/>
          </a:p>
        </p:txBody>
      </p:sp>
      <p:pic>
        <p:nvPicPr>
          <p:cNvPr id="6" name="10306_1369836277">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1157678" y="5828172"/>
            <a:ext cx="609600" cy="609600"/>
          </a:xfrm>
          <a:prstGeom prst="rect">
            <a:avLst/>
          </a:prstGeom>
        </p:spPr>
      </p:pic>
      <p:sp>
        <p:nvSpPr>
          <p:cNvPr id="5" name="Rectangle 2"/>
          <p:cNvSpPr>
            <a:spLocks noChangeArrowheads="1"/>
          </p:cNvSpPr>
          <p:nvPr/>
        </p:nvSpPr>
        <p:spPr bwMode="auto">
          <a:xfrm>
            <a:off x="3597966" y="2494720"/>
            <a:ext cx="2914045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7" name="Rectangle 6">
            <a:extLst>
              <a:ext uri="{FF2B5EF4-FFF2-40B4-BE49-F238E27FC236}">
                <a16:creationId xmlns:a16="http://schemas.microsoft.com/office/drawing/2014/main" id="{9737AF36-066D-46ED-AF31-4702D3404AD2}"/>
              </a:ext>
            </a:extLst>
          </p:cNvPr>
          <p:cNvSpPr/>
          <p:nvPr/>
        </p:nvSpPr>
        <p:spPr>
          <a:xfrm>
            <a:off x="739374" y="1629760"/>
            <a:ext cx="10709238" cy="2554545"/>
          </a:xfrm>
          <a:prstGeom prst="rect">
            <a:avLst/>
          </a:prstGeom>
        </p:spPr>
        <p:txBody>
          <a:bodyPr wrap="square">
            <a:spAutoFit/>
          </a:bodyPr>
          <a:lstStyle/>
          <a:p>
            <a:r>
              <a:rPr lang="en-US" sz="4000" dirty="0">
                <a:effectLst/>
                <a:ea typeface="Times New Roman" panose="02020603050405020304" pitchFamily="18" charset="0"/>
              </a:rPr>
              <a:t>The lengths of all sides of a right triangle are whole numbers. If the length of one side of the triangle is 12, find the largest possible value of the perimeter of the triangle. </a:t>
            </a:r>
            <a:endParaRPr lang="en-US" sz="9600" dirty="0">
              <a:cs typeface="Times New Roman" panose="02020603050405020304" pitchFamily="18" charset="0"/>
            </a:endParaRPr>
          </a:p>
        </p:txBody>
      </p:sp>
    </p:spTree>
    <p:extLst>
      <p:ext uri="{BB962C8B-B14F-4D97-AF65-F5344CB8AC3E}">
        <p14:creationId xmlns:p14="http://schemas.microsoft.com/office/powerpoint/2010/main" val="2883739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180000"/>
                                        <p:tgtEl>
                                          <p:spTgt spid="4"/>
                                        </p:tgtEl>
                                      </p:cBhvr>
                                    </p:animEffect>
                                  </p:childTnLst>
                                </p:cTn>
                              </p:par>
                            </p:childTnLst>
                          </p:cTn>
                        </p:par>
                        <p:par>
                          <p:cTn id="8" fill="hold">
                            <p:stCondLst>
                              <p:cond delay="180000"/>
                            </p:stCondLst>
                            <p:childTnLst>
                              <p:par>
                                <p:cTn id="9" presetID="1" presetClass="mediacall" presetSubtype="0" fill="hold" nodeType="afterEffect">
                                  <p:stCondLst>
                                    <p:cond delay="0"/>
                                  </p:stCondLst>
                                  <p:childTnLst>
                                    <p:cmd type="call" cmd="playFrom(0.0)">
                                      <p:cBhvr>
                                        <p:cTn id="10" dur="3564"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1" fill="hold" display="0">
                  <p:stCondLst>
                    <p:cond delay="indefinite"/>
                  </p:stCondLst>
                  <p:endCondLst>
                    <p:cond evt="onStopAudio" delay="0">
                      <p:tgtEl>
                        <p:sldTgt/>
                      </p:tgtEl>
                    </p:cond>
                  </p:endCondLst>
                </p:cTn>
                <p:tgtEl>
                  <p:spTgt spid="6"/>
                </p:tgtEl>
              </p:cMediaNode>
            </p:audio>
          </p:childTnLst>
        </p:cTn>
      </p:par>
    </p:tnLst>
    <p:bldLst>
      <p:bldP spid="4"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100084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T1 (Answer)</a:t>
            </a:r>
          </a:p>
        </p:txBody>
      </p:sp>
      <p:sp>
        <p:nvSpPr>
          <p:cNvPr id="3" name="Content Placeholder 2"/>
          <p:cNvSpPr>
            <a:spLocks noGrp="1"/>
          </p:cNvSpPr>
          <p:nvPr>
            <p:ph idx="1"/>
          </p:nvPr>
        </p:nvSpPr>
        <p:spPr/>
        <p:txBody>
          <a:bodyPr>
            <a:normAutofit/>
          </a:bodyPr>
          <a:lstStyle/>
          <a:p>
            <a:pPr marL="0" indent="0">
              <a:buNone/>
            </a:pPr>
            <a:r>
              <a:rPr lang="en-US" sz="7200" dirty="0"/>
              <a:t>84</a:t>
            </a:r>
          </a:p>
        </p:txBody>
      </p:sp>
    </p:spTree>
    <p:extLst>
      <p:ext uri="{BB962C8B-B14F-4D97-AF65-F5344CB8AC3E}">
        <p14:creationId xmlns:p14="http://schemas.microsoft.com/office/powerpoint/2010/main" val="41319535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3999" y="0"/>
            <a:ext cx="9139989" cy="1325563"/>
          </a:xfrm>
        </p:spPr>
        <p:txBody>
          <a:bodyPr>
            <a:normAutofit fontScale="90000"/>
          </a:bodyPr>
          <a:lstStyle/>
          <a:p>
            <a:r>
              <a:rPr lang="en-US" sz="5400" b="1" dirty="0"/>
              <a:t>Tiebreaker 2 </a:t>
            </a:r>
            <a:r>
              <a:rPr lang="en-US" b="1" dirty="0"/>
              <a:t>(CALCULATORS ALLOWED)</a:t>
            </a:r>
          </a:p>
        </p:txBody>
      </p:sp>
      <p:sp>
        <p:nvSpPr>
          <p:cNvPr id="4" name="Rectangle 3"/>
          <p:cNvSpPr>
            <a:spLocks noChangeArrowheads="1"/>
          </p:cNvSpPr>
          <p:nvPr/>
        </p:nvSpPr>
        <p:spPr bwMode="auto">
          <a:xfrm>
            <a:off x="1232651" y="5828172"/>
            <a:ext cx="9643895" cy="572628"/>
          </a:xfrm>
          <a:prstGeom prst="rect">
            <a:avLst/>
          </a:prstGeom>
          <a:gradFill rotWithShape="1">
            <a:gsLst>
              <a:gs pos="62000">
                <a:schemeClr val="accent6">
                  <a:lumMod val="60000"/>
                  <a:lumOff val="40000"/>
                </a:schemeClr>
              </a:gs>
              <a:gs pos="0">
                <a:schemeClr val="accent6">
                  <a:lumMod val="40000"/>
                  <a:lumOff val="60000"/>
                </a:schemeClr>
              </a:gs>
              <a:gs pos="66000">
                <a:schemeClr val="accent4">
                  <a:lumMod val="60000"/>
                  <a:lumOff val="40000"/>
                </a:schemeClr>
              </a:gs>
              <a:gs pos="100000">
                <a:srgbClr val="FF3300"/>
              </a:gs>
            </a:gsLst>
            <a:lin ang="0" scaled="1"/>
          </a:gradFill>
          <a:ln w="28575">
            <a:noFill/>
            <a:miter lim="800000"/>
            <a:headEnd/>
            <a:tailEnd/>
          </a:ln>
          <a:effectLst/>
        </p:spPr>
        <p:txBody>
          <a:bodyPr wrap="none" anchor="ctr"/>
          <a:lstStyle/>
          <a:p>
            <a:endParaRPr lang="en-GB"/>
          </a:p>
        </p:txBody>
      </p:sp>
      <p:pic>
        <p:nvPicPr>
          <p:cNvPr id="6" name="10306_1369836277">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1157678" y="5828172"/>
            <a:ext cx="609600" cy="609600"/>
          </a:xfrm>
          <a:prstGeom prst="rect">
            <a:avLst/>
          </a:prstGeom>
        </p:spPr>
      </p:pic>
      <p:sp>
        <p:nvSpPr>
          <p:cNvPr id="5" name="Rectangle 4">
            <a:extLst>
              <a:ext uri="{FF2B5EF4-FFF2-40B4-BE49-F238E27FC236}">
                <a16:creationId xmlns:a16="http://schemas.microsoft.com/office/drawing/2014/main" id="{1F54747D-2D26-4956-9B91-A95D455D4210}"/>
              </a:ext>
            </a:extLst>
          </p:cNvPr>
          <p:cNvSpPr/>
          <p:nvPr/>
        </p:nvSpPr>
        <p:spPr>
          <a:xfrm>
            <a:off x="1232651" y="1325563"/>
            <a:ext cx="9358409" cy="4031873"/>
          </a:xfrm>
          <a:prstGeom prst="rect">
            <a:avLst/>
          </a:prstGeom>
        </p:spPr>
        <p:txBody>
          <a:bodyPr wrap="square">
            <a:spAutoFit/>
          </a:bodyPr>
          <a:lstStyle/>
          <a:p>
            <a:r>
              <a:rPr lang="en-US" sz="3200" dirty="0">
                <a:effectLst/>
                <a:ea typeface="Times New Roman" panose="02020603050405020304" pitchFamily="18" charset="0"/>
              </a:rPr>
              <a:t>A coin flip will be used before a baseball game to determine the home team.  Unbeknownst to the players, the coin will flip </a:t>
            </a:r>
            <a:r>
              <a:rPr lang="en-US" sz="3200" i="1" dirty="0">
                <a:effectLst/>
                <a:ea typeface="Times New Roman" panose="02020603050405020304" pitchFamily="18" charset="0"/>
              </a:rPr>
              <a:t>heads</a:t>
            </a:r>
            <a:r>
              <a:rPr lang="en-US" sz="3200" dirty="0">
                <a:effectLst/>
                <a:ea typeface="Times New Roman" panose="02020603050405020304" pitchFamily="18" charset="0"/>
              </a:rPr>
              <a:t> with probability 1/3 and </a:t>
            </a:r>
            <a:r>
              <a:rPr lang="en-US" sz="3200" i="1" dirty="0">
                <a:effectLst/>
                <a:ea typeface="Times New Roman" panose="02020603050405020304" pitchFamily="18" charset="0"/>
              </a:rPr>
              <a:t>tails</a:t>
            </a:r>
            <a:r>
              <a:rPr lang="en-US" sz="3200" dirty="0">
                <a:effectLst/>
                <a:ea typeface="Times New Roman" panose="02020603050405020304" pitchFamily="18" charset="0"/>
              </a:rPr>
              <a:t> with probability 2/3.  One of the players is asked to “call” the flip.  </a:t>
            </a:r>
          </a:p>
          <a:p>
            <a:endParaRPr lang="en-US" sz="3200" dirty="0">
              <a:ea typeface="Times New Roman" panose="02020603050405020304" pitchFamily="18" charset="0"/>
            </a:endParaRPr>
          </a:p>
          <a:p>
            <a:r>
              <a:rPr lang="en-US" sz="3200" dirty="0">
                <a:effectLst/>
                <a:ea typeface="Times New Roman" panose="02020603050405020304" pitchFamily="18" charset="0"/>
              </a:rPr>
              <a:t>What is the probability he calls the flip correctly?  Give your answer as a reduced fraction.</a:t>
            </a:r>
            <a:endParaRPr lang="en-US" sz="5400" dirty="0">
              <a:ea typeface="Times New Roman" panose="02020603050405020304" pitchFamily="18" charset="0"/>
            </a:endParaRPr>
          </a:p>
        </p:txBody>
      </p:sp>
      <p:sp>
        <p:nvSpPr>
          <p:cNvPr id="8" name="Rectangle 4">
            <a:extLst>
              <a:ext uri="{FF2B5EF4-FFF2-40B4-BE49-F238E27FC236}">
                <a16:creationId xmlns:a16="http://schemas.microsoft.com/office/drawing/2014/main" id="{88216AA3-795F-4B5B-8059-1F3F2D8047CB}"/>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745083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180000"/>
                                        <p:tgtEl>
                                          <p:spTgt spid="4"/>
                                        </p:tgtEl>
                                      </p:cBhvr>
                                    </p:animEffect>
                                  </p:childTnLst>
                                </p:cTn>
                              </p:par>
                            </p:childTnLst>
                          </p:cTn>
                        </p:par>
                        <p:par>
                          <p:cTn id="8" fill="hold">
                            <p:stCondLst>
                              <p:cond delay="180000"/>
                            </p:stCondLst>
                            <p:childTnLst>
                              <p:par>
                                <p:cTn id="9" presetID="1" presetClass="mediacall" presetSubtype="0" fill="hold" nodeType="afterEffect">
                                  <p:stCondLst>
                                    <p:cond delay="0"/>
                                  </p:stCondLst>
                                  <p:childTnLst>
                                    <p:cmd type="call" cmd="playFrom(0.0)">
                                      <p:cBhvr>
                                        <p:cTn id="10" dur="3564"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1" fill="hold" display="0">
                  <p:stCondLst>
                    <p:cond delay="indefinite"/>
                  </p:stCondLst>
                  <p:endCondLst>
                    <p:cond evt="onStopAudio" delay="0">
                      <p:tgtEl>
                        <p:sldTgt/>
                      </p:tgtEl>
                    </p:cond>
                  </p:endCondLst>
                </p:cTn>
                <p:tgtEl>
                  <p:spTgt spid="6"/>
                </p:tgtEl>
              </p:cMediaNode>
            </p:audio>
          </p:childTnLst>
        </p:cTn>
      </p:par>
    </p:tnLst>
    <p:bldLst>
      <p:bldP spid="4"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3380911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T2 (Answer)</a:t>
            </a:r>
          </a:p>
        </p:txBody>
      </p:sp>
      <p:sp>
        <p:nvSpPr>
          <p:cNvPr id="3" name="Content Placeholder 2"/>
          <p:cNvSpPr>
            <a:spLocks noGrp="1"/>
          </p:cNvSpPr>
          <p:nvPr>
            <p:ph idx="1"/>
          </p:nvPr>
        </p:nvSpPr>
        <p:spPr/>
        <p:txBody>
          <a:bodyPr>
            <a:normAutofit/>
          </a:bodyPr>
          <a:lstStyle/>
          <a:p>
            <a:pPr marL="0" indent="0">
              <a:buNone/>
            </a:pPr>
            <a:r>
              <a:rPr lang="en-US" sz="7200" dirty="0"/>
              <a:t>1/2</a:t>
            </a:r>
          </a:p>
        </p:txBody>
      </p:sp>
    </p:spTree>
    <p:extLst>
      <p:ext uri="{BB962C8B-B14F-4D97-AF65-F5344CB8AC3E}">
        <p14:creationId xmlns:p14="http://schemas.microsoft.com/office/powerpoint/2010/main" val="34528905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3999" y="0"/>
            <a:ext cx="9139989" cy="1325563"/>
          </a:xfrm>
        </p:spPr>
        <p:txBody>
          <a:bodyPr>
            <a:normAutofit fontScale="90000"/>
          </a:bodyPr>
          <a:lstStyle/>
          <a:p>
            <a:r>
              <a:rPr lang="en-US" sz="5400" b="1" dirty="0"/>
              <a:t>Tiebreaker 3 </a:t>
            </a:r>
            <a:r>
              <a:rPr lang="en-US" b="1" dirty="0"/>
              <a:t>(CALCULATORS ALLOWED)</a:t>
            </a:r>
          </a:p>
        </p:txBody>
      </p:sp>
      <p:sp>
        <p:nvSpPr>
          <p:cNvPr id="4" name="Rectangle 3"/>
          <p:cNvSpPr>
            <a:spLocks noChangeArrowheads="1"/>
          </p:cNvSpPr>
          <p:nvPr/>
        </p:nvSpPr>
        <p:spPr bwMode="auto">
          <a:xfrm>
            <a:off x="1232651" y="5828172"/>
            <a:ext cx="9643895" cy="572628"/>
          </a:xfrm>
          <a:prstGeom prst="rect">
            <a:avLst/>
          </a:prstGeom>
          <a:gradFill rotWithShape="1">
            <a:gsLst>
              <a:gs pos="62000">
                <a:schemeClr val="accent6">
                  <a:lumMod val="60000"/>
                  <a:lumOff val="40000"/>
                </a:schemeClr>
              </a:gs>
              <a:gs pos="0">
                <a:schemeClr val="accent6">
                  <a:lumMod val="40000"/>
                  <a:lumOff val="60000"/>
                </a:schemeClr>
              </a:gs>
              <a:gs pos="66000">
                <a:schemeClr val="accent4">
                  <a:lumMod val="60000"/>
                  <a:lumOff val="40000"/>
                </a:schemeClr>
              </a:gs>
              <a:gs pos="100000">
                <a:srgbClr val="FF3300"/>
              </a:gs>
            </a:gsLst>
            <a:lin ang="0" scaled="1"/>
          </a:gradFill>
          <a:ln w="28575">
            <a:noFill/>
            <a:miter lim="800000"/>
            <a:headEnd/>
            <a:tailEnd/>
          </a:ln>
          <a:effectLst/>
        </p:spPr>
        <p:txBody>
          <a:bodyPr wrap="none" anchor="ctr"/>
          <a:lstStyle/>
          <a:p>
            <a:endParaRPr lang="en-GB"/>
          </a:p>
        </p:txBody>
      </p:sp>
      <p:pic>
        <p:nvPicPr>
          <p:cNvPr id="6" name="10306_1369836277">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1157678" y="5828172"/>
            <a:ext cx="609600" cy="609600"/>
          </a:xfrm>
          <a:prstGeom prst="rect">
            <a:avLst/>
          </a:prstGeom>
        </p:spPr>
      </p:pic>
      <p:sp>
        <p:nvSpPr>
          <p:cNvPr id="5" name="Rectangle 4">
            <a:extLst>
              <a:ext uri="{FF2B5EF4-FFF2-40B4-BE49-F238E27FC236}">
                <a16:creationId xmlns:a16="http://schemas.microsoft.com/office/drawing/2014/main" id="{1F54747D-2D26-4956-9B91-A95D455D4210}"/>
              </a:ext>
            </a:extLst>
          </p:cNvPr>
          <p:cNvSpPr/>
          <p:nvPr/>
        </p:nvSpPr>
        <p:spPr>
          <a:xfrm>
            <a:off x="1232651" y="1585462"/>
            <a:ext cx="9358409" cy="2862322"/>
          </a:xfrm>
          <a:prstGeom prst="rect">
            <a:avLst/>
          </a:prstGeom>
        </p:spPr>
        <p:txBody>
          <a:bodyPr wrap="square">
            <a:spAutoFit/>
          </a:bodyPr>
          <a:lstStyle/>
          <a:p>
            <a:r>
              <a:rPr lang="en-US" sz="3600" dirty="0"/>
              <a:t>A sum of $5,000 is invested and grows to $24,000 in 10 years, compounded </a:t>
            </a:r>
            <a:r>
              <a:rPr lang="en-US" sz="3600" b="1" dirty="0"/>
              <a:t>quarterly</a:t>
            </a:r>
            <a:r>
              <a:rPr lang="en-US" sz="3600" dirty="0"/>
              <a:t>. As a percentage, what annual interest rate was applied?  Give your answer rounded to the nearest whole number.</a:t>
            </a:r>
            <a:endParaRPr lang="en-US" sz="23900" b="1" dirty="0">
              <a:ea typeface="Times New Roman" panose="02020603050405020304" pitchFamily="18" charset="0"/>
            </a:endParaRPr>
          </a:p>
        </p:txBody>
      </p:sp>
    </p:spTree>
    <p:extLst>
      <p:ext uri="{BB962C8B-B14F-4D97-AF65-F5344CB8AC3E}">
        <p14:creationId xmlns:p14="http://schemas.microsoft.com/office/powerpoint/2010/main" val="3445394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180000"/>
                                        <p:tgtEl>
                                          <p:spTgt spid="4"/>
                                        </p:tgtEl>
                                      </p:cBhvr>
                                    </p:animEffect>
                                  </p:childTnLst>
                                </p:cTn>
                              </p:par>
                            </p:childTnLst>
                          </p:cTn>
                        </p:par>
                        <p:par>
                          <p:cTn id="8" fill="hold">
                            <p:stCondLst>
                              <p:cond delay="180000"/>
                            </p:stCondLst>
                            <p:childTnLst>
                              <p:par>
                                <p:cTn id="9" presetID="1" presetClass="mediacall" presetSubtype="0" fill="hold" nodeType="afterEffect">
                                  <p:stCondLst>
                                    <p:cond delay="0"/>
                                  </p:stCondLst>
                                  <p:childTnLst>
                                    <p:cmd type="call" cmd="playFrom(0.0)">
                                      <p:cBhvr>
                                        <p:cTn id="10" dur="3564"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1" fill="hold" display="0">
                  <p:stCondLst>
                    <p:cond delay="indefinite"/>
                  </p:stCondLst>
                  <p:endCondLst>
                    <p:cond evt="onStopAudio" delay="0">
                      <p:tgtEl>
                        <p:sldTgt/>
                      </p:tgtEl>
                    </p:cond>
                  </p:endCondLst>
                </p:cTn>
                <p:tgtEl>
                  <p:spTgt spid="6"/>
                </p:tgtEl>
              </p:cMediaNode>
            </p:audio>
          </p:childTnLst>
        </p:cTn>
      </p:par>
    </p:tnLst>
    <p:bldLst>
      <p:bldP spid="4"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634962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T3 (Answer)</a:t>
            </a:r>
          </a:p>
        </p:txBody>
      </p:sp>
      <p:sp>
        <p:nvSpPr>
          <p:cNvPr id="3" name="Content Placeholder 2"/>
          <p:cNvSpPr>
            <a:spLocks noGrp="1"/>
          </p:cNvSpPr>
          <p:nvPr>
            <p:ph idx="1"/>
          </p:nvPr>
        </p:nvSpPr>
        <p:spPr/>
        <p:txBody>
          <a:bodyPr>
            <a:normAutofit/>
          </a:bodyPr>
          <a:lstStyle/>
          <a:p>
            <a:pPr marL="0" indent="0">
              <a:buNone/>
            </a:pPr>
            <a:r>
              <a:rPr lang="en-US" sz="7200" dirty="0">
                <a:ea typeface="Batang" panose="02030600000101010101" pitchFamily="18" charset="-127"/>
                <a:cs typeface="Calibri" panose="020F0502020204030204" pitchFamily="34" charset="0"/>
              </a:rPr>
              <a:t>16</a:t>
            </a:r>
          </a:p>
        </p:txBody>
      </p:sp>
    </p:spTree>
    <p:extLst>
      <p:ext uri="{BB962C8B-B14F-4D97-AF65-F5344CB8AC3E}">
        <p14:creationId xmlns:p14="http://schemas.microsoft.com/office/powerpoint/2010/main" val="234792629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3999" y="0"/>
            <a:ext cx="9139989" cy="1325563"/>
          </a:xfrm>
        </p:spPr>
        <p:txBody>
          <a:bodyPr>
            <a:normAutofit fontScale="90000"/>
          </a:bodyPr>
          <a:lstStyle/>
          <a:p>
            <a:r>
              <a:rPr lang="en-US" sz="5400" b="1"/>
              <a:t>Tiebreaker 4 </a:t>
            </a:r>
            <a:r>
              <a:rPr lang="en-US" b="1" dirty="0"/>
              <a:t>(CALCULATORS ALLOWED)</a:t>
            </a:r>
          </a:p>
        </p:txBody>
      </p:sp>
      <p:sp>
        <p:nvSpPr>
          <p:cNvPr id="4" name="Rectangle 3"/>
          <p:cNvSpPr>
            <a:spLocks noChangeArrowheads="1"/>
          </p:cNvSpPr>
          <p:nvPr/>
        </p:nvSpPr>
        <p:spPr bwMode="auto">
          <a:xfrm>
            <a:off x="1232651" y="5828172"/>
            <a:ext cx="9643895" cy="572628"/>
          </a:xfrm>
          <a:prstGeom prst="rect">
            <a:avLst/>
          </a:prstGeom>
          <a:gradFill rotWithShape="1">
            <a:gsLst>
              <a:gs pos="62000">
                <a:schemeClr val="accent6">
                  <a:lumMod val="60000"/>
                  <a:lumOff val="40000"/>
                </a:schemeClr>
              </a:gs>
              <a:gs pos="0">
                <a:schemeClr val="accent6">
                  <a:lumMod val="40000"/>
                  <a:lumOff val="60000"/>
                </a:schemeClr>
              </a:gs>
              <a:gs pos="66000">
                <a:schemeClr val="accent4">
                  <a:lumMod val="60000"/>
                  <a:lumOff val="40000"/>
                </a:schemeClr>
              </a:gs>
              <a:gs pos="100000">
                <a:srgbClr val="FF3300"/>
              </a:gs>
            </a:gsLst>
            <a:lin ang="0" scaled="1"/>
          </a:gradFill>
          <a:ln w="28575">
            <a:noFill/>
            <a:miter lim="800000"/>
            <a:headEnd/>
            <a:tailEnd/>
          </a:ln>
          <a:effectLst/>
        </p:spPr>
        <p:txBody>
          <a:bodyPr wrap="none" anchor="ctr"/>
          <a:lstStyle/>
          <a:p>
            <a:endParaRPr lang="en-GB"/>
          </a:p>
        </p:txBody>
      </p:sp>
      <p:pic>
        <p:nvPicPr>
          <p:cNvPr id="6" name="10306_1369836277">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1157678" y="5828172"/>
            <a:ext cx="609600" cy="609600"/>
          </a:xfrm>
          <a:prstGeom prst="rect">
            <a:avLst/>
          </a:prstGeom>
        </p:spPr>
      </p:pic>
      <p:sp>
        <p:nvSpPr>
          <p:cNvPr id="5" name="Rectangle 4">
            <a:extLst>
              <a:ext uri="{FF2B5EF4-FFF2-40B4-BE49-F238E27FC236}">
                <a16:creationId xmlns:a16="http://schemas.microsoft.com/office/drawing/2014/main" id="{1F54747D-2D26-4956-9B91-A95D455D4210}"/>
              </a:ext>
            </a:extLst>
          </p:cNvPr>
          <p:cNvSpPr/>
          <p:nvPr/>
        </p:nvSpPr>
        <p:spPr>
          <a:xfrm>
            <a:off x="1232651" y="1772521"/>
            <a:ext cx="9358409" cy="769441"/>
          </a:xfrm>
          <a:prstGeom prst="rect">
            <a:avLst/>
          </a:prstGeom>
        </p:spPr>
        <p:txBody>
          <a:bodyPr wrap="square">
            <a:spAutoFit/>
          </a:bodyPr>
          <a:lstStyle/>
          <a:p>
            <a:r>
              <a:rPr lang="en-US" sz="4400" dirty="0"/>
              <a:t>What is the units digit of (67)</a:t>
            </a:r>
            <a:r>
              <a:rPr lang="en-US" sz="4400" baseline="30000" dirty="0"/>
              <a:t>2025</a:t>
            </a:r>
            <a:r>
              <a:rPr lang="en-US" sz="4400" dirty="0"/>
              <a:t>? </a:t>
            </a:r>
            <a:endParaRPr lang="en-US" sz="34400" b="1"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13081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180000"/>
                                        <p:tgtEl>
                                          <p:spTgt spid="4"/>
                                        </p:tgtEl>
                                      </p:cBhvr>
                                    </p:animEffect>
                                  </p:childTnLst>
                                </p:cTn>
                              </p:par>
                            </p:childTnLst>
                          </p:cTn>
                        </p:par>
                        <p:par>
                          <p:cTn id="8" fill="hold">
                            <p:stCondLst>
                              <p:cond delay="180000"/>
                            </p:stCondLst>
                            <p:childTnLst>
                              <p:par>
                                <p:cTn id="9" presetID="1" presetClass="mediacall" presetSubtype="0" fill="hold" nodeType="afterEffect">
                                  <p:stCondLst>
                                    <p:cond delay="0"/>
                                  </p:stCondLst>
                                  <p:childTnLst>
                                    <p:cmd type="call" cmd="playFrom(0.0)">
                                      <p:cBhvr>
                                        <p:cTn id="10" dur="3564"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1" fill="hold" display="0">
                  <p:stCondLst>
                    <p:cond delay="indefinite"/>
                  </p:stCondLst>
                  <p:endCondLst>
                    <p:cond evt="onStopAudio" delay="0">
                      <p:tgtEl>
                        <p:sldTgt/>
                      </p:tgtEl>
                    </p:cond>
                  </p:endCondLst>
                </p:cTn>
                <p:tgtEl>
                  <p:spTgt spid="6"/>
                </p:tgtEl>
              </p:cMediaNode>
            </p:audio>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3999" y="0"/>
            <a:ext cx="9139989" cy="1325563"/>
          </a:xfrm>
        </p:spPr>
        <p:txBody>
          <a:bodyPr>
            <a:normAutofit/>
          </a:bodyPr>
          <a:lstStyle/>
          <a:p>
            <a:r>
              <a:rPr lang="en-US" sz="5400" b="1" dirty="0"/>
              <a:t>Question 1    (NO CALCULATORS)</a:t>
            </a:r>
          </a:p>
        </p:txBody>
      </p:sp>
      <p:sp>
        <p:nvSpPr>
          <p:cNvPr id="4" name="Rectangle 3"/>
          <p:cNvSpPr>
            <a:spLocks noChangeArrowheads="1"/>
          </p:cNvSpPr>
          <p:nvPr/>
        </p:nvSpPr>
        <p:spPr bwMode="auto">
          <a:xfrm>
            <a:off x="1232651" y="5828172"/>
            <a:ext cx="9643895" cy="572628"/>
          </a:xfrm>
          <a:prstGeom prst="rect">
            <a:avLst/>
          </a:prstGeom>
          <a:gradFill rotWithShape="1">
            <a:gsLst>
              <a:gs pos="62000">
                <a:schemeClr val="accent6">
                  <a:lumMod val="60000"/>
                  <a:lumOff val="40000"/>
                </a:schemeClr>
              </a:gs>
              <a:gs pos="0">
                <a:schemeClr val="accent6">
                  <a:lumMod val="40000"/>
                  <a:lumOff val="60000"/>
                </a:schemeClr>
              </a:gs>
              <a:gs pos="66000">
                <a:schemeClr val="accent4">
                  <a:lumMod val="60000"/>
                  <a:lumOff val="40000"/>
                </a:schemeClr>
              </a:gs>
              <a:gs pos="100000">
                <a:srgbClr val="FF3300"/>
              </a:gs>
            </a:gsLst>
            <a:lin ang="0" scaled="1"/>
          </a:gradFill>
          <a:ln w="28575">
            <a:noFill/>
            <a:miter lim="800000"/>
            <a:headEnd/>
            <a:tailEnd/>
          </a:ln>
          <a:effectLst/>
        </p:spPr>
        <p:txBody>
          <a:bodyPr wrap="none" anchor="ctr"/>
          <a:lstStyle/>
          <a:p>
            <a:endParaRPr lang="en-GB"/>
          </a:p>
        </p:txBody>
      </p:sp>
      <p:pic>
        <p:nvPicPr>
          <p:cNvPr id="6" name="10306_1369836277">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1157678" y="5828172"/>
            <a:ext cx="609600" cy="609600"/>
          </a:xfrm>
          <a:prstGeom prst="rect">
            <a:avLst/>
          </a:prstGeom>
        </p:spPr>
      </p:pic>
      <p:sp>
        <p:nvSpPr>
          <p:cNvPr id="3" name="TextBox 2">
            <a:extLst>
              <a:ext uri="{FF2B5EF4-FFF2-40B4-BE49-F238E27FC236}">
                <a16:creationId xmlns:a16="http://schemas.microsoft.com/office/drawing/2014/main" id="{B27A4B14-10F2-4190-A911-604072FE470A}"/>
              </a:ext>
            </a:extLst>
          </p:cNvPr>
          <p:cNvSpPr txBox="1"/>
          <p:nvPr/>
        </p:nvSpPr>
        <p:spPr>
          <a:xfrm>
            <a:off x="1198226" y="1720840"/>
            <a:ext cx="9465762" cy="3416320"/>
          </a:xfrm>
          <a:prstGeom prst="rect">
            <a:avLst/>
          </a:prstGeom>
          <a:noFill/>
        </p:spPr>
        <p:txBody>
          <a:bodyPr wrap="square" rtlCol="0">
            <a:spAutoFit/>
          </a:bodyPr>
          <a:lstStyle/>
          <a:p>
            <a:pPr lvl="0"/>
            <a:r>
              <a:rPr lang="en-US" sz="3600" dirty="0">
                <a:cs typeface="Times New Roman" panose="02020603050405020304" pitchFamily="18" charset="0"/>
              </a:rPr>
              <a:t>Let </a:t>
            </a:r>
            <a:r>
              <a:rPr lang="en-US" sz="3600" i="1" dirty="0">
                <a:cs typeface="Times New Roman" panose="02020603050405020304" pitchFamily="18" charset="0"/>
              </a:rPr>
              <a:t>k </a:t>
            </a:r>
            <a:r>
              <a:rPr lang="en-US" sz="3600" dirty="0">
                <a:cs typeface="Times New Roman" panose="02020603050405020304" pitchFamily="18" charset="0"/>
              </a:rPr>
              <a:t>be the number of distinct negative integers greater than –182 that are equal to 6 times an </a:t>
            </a:r>
            <a:r>
              <a:rPr lang="en-US" sz="3600" b="1" dirty="0">
                <a:cs typeface="Times New Roman" panose="02020603050405020304" pitchFamily="18" charset="0"/>
              </a:rPr>
              <a:t>even</a:t>
            </a:r>
            <a:r>
              <a:rPr lang="en-US" sz="3600" dirty="0">
                <a:cs typeface="Times New Roman" panose="02020603050405020304" pitchFamily="18" charset="0"/>
              </a:rPr>
              <a:t> integer.  Let </a:t>
            </a:r>
            <a:r>
              <a:rPr lang="en-US" sz="3600" i="1" dirty="0">
                <a:cs typeface="Times New Roman" panose="02020603050405020304" pitchFamily="18" charset="0"/>
              </a:rPr>
              <a:t>w </a:t>
            </a:r>
            <a:r>
              <a:rPr lang="en-US" sz="3600" dirty="0">
                <a:cs typeface="Times New Roman" panose="02020603050405020304" pitchFamily="18" charset="0"/>
              </a:rPr>
              <a:t>be the smaller of two consecutive </a:t>
            </a:r>
            <a:r>
              <a:rPr lang="en-US" sz="3600" b="1" dirty="0">
                <a:cs typeface="Times New Roman" panose="02020603050405020304" pitchFamily="18" charset="0"/>
              </a:rPr>
              <a:t>odd</a:t>
            </a:r>
            <a:r>
              <a:rPr lang="en-US" sz="3600" dirty="0">
                <a:cs typeface="Times New Roman" panose="02020603050405020304" pitchFamily="18" charset="0"/>
              </a:rPr>
              <a:t> integers whose sum is 624.  </a:t>
            </a:r>
          </a:p>
          <a:p>
            <a:pPr lvl="0"/>
            <a:endParaRPr lang="en-US" sz="3600" dirty="0">
              <a:cs typeface="Times New Roman" panose="02020603050405020304" pitchFamily="18" charset="0"/>
            </a:endParaRPr>
          </a:p>
          <a:p>
            <a:pPr lvl="0"/>
            <a:r>
              <a:rPr lang="en-US" sz="3600" dirty="0">
                <a:cs typeface="Times New Roman" panose="02020603050405020304" pitchFamily="18" charset="0"/>
              </a:rPr>
              <a:t>Find the value of </a:t>
            </a:r>
            <a:r>
              <a:rPr lang="en-US" sz="3600" i="1" dirty="0">
                <a:cs typeface="Times New Roman" panose="02020603050405020304" pitchFamily="18" charset="0"/>
              </a:rPr>
              <a:t>k + w</a:t>
            </a:r>
            <a:r>
              <a:rPr lang="en-US" sz="3600" dirty="0">
                <a:cs typeface="Times New Roman" panose="02020603050405020304" pitchFamily="18" charset="0"/>
              </a:rPr>
              <a:t>.  </a:t>
            </a:r>
          </a:p>
        </p:txBody>
      </p:sp>
    </p:spTree>
    <p:extLst>
      <p:ext uri="{BB962C8B-B14F-4D97-AF65-F5344CB8AC3E}">
        <p14:creationId xmlns:p14="http://schemas.microsoft.com/office/powerpoint/2010/main" val="3655966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180000"/>
                                        <p:tgtEl>
                                          <p:spTgt spid="4"/>
                                        </p:tgtEl>
                                      </p:cBhvr>
                                    </p:animEffect>
                                  </p:childTnLst>
                                </p:cTn>
                              </p:par>
                            </p:childTnLst>
                          </p:cTn>
                        </p:par>
                        <p:par>
                          <p:cTn id="8" fill="hold">
                            <p:stCondLst>
                              <p:cond delay="180000"/>
                            </p:stCondLst>
                            <p:childTnLst>
                              <p:par>
                                <p:cTn id="9" presetID="1" presetClass="mediacall" presetSubtype="0" fill="hold" nodeType="afterEffect">
                                  <p:stCondLst>
                                    <p:cond delay="0"/>
                                  </p:stCondLst>
                                  <p:childTnLst>
                                    <p:cmd type="call" cmd="playFrom(0.0)">
                                      <p:cBhvr>
                                        <p:cTn id="10" dur="3564"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1" fill="hold" display="0">
                  <p:stCondLst>
                    <p:cond delay="indefinite"/>
                  </p:stCondLst>
                  <p:endCondLst>
                    <p:cond evt="onStopAudio" delay="0">
                      <p:tgtEl>
                        <p:sldTgt/>
                      </p:tgtEl>
                    </p:cond>
                  </p:endCondLst>
                </p:cTn>
                <p:tgtEl>
                  <p:spTgt spid="6"/>
                </p:tgtEl>
              </p:cMediaNode>
            </p:audio>
          </p:childTnLst>
        </p:cTn>
      </p:par>
    </p:tnLst>
    <p:bldLst>
      <p:bldP spid="4"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0785633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T4 (Answer)</a:t>
            </a:r>
          </a:p>
        </p:txBody>
      </p:sp>
      <p:sp>
        <p:nvSpPr>
          <p:cNvPr id="3" name="Content Placeholder 2"/>
          <p:cNvSpPr>
            <a:spLocks noGrp="1"/>
          </p:cNvSpPr>
          <p:nvPr>
            <p:ph idx="1"/>
          </p:nvPr>
        </p:nvSpPr>
        <p:spPr/>
        <p:txBody>
          <a:bodyPr>
            <a:normAutofit/>
          </a:bodyPr>
          <a:lstStyle/>
          <a:p>
            <a:pPr marL="0" indent="0">
              <a:buNone/>
            </a:pPr>
            <a:r>
              <a:rPr lang="en-US" sz="7200" dirty="0">
                <a:ea typeface="Batang" panose="02030600000101010101" pitchFamily="18" charset="-127"/>
                <a:cs typeface="Calibri" panose="020F0502020204030204" pitchFamily="34" charset="0"/>
              </a:rPr>
              <a:t>7</a:t>
            </a:r>
          </a:p>
        </p:txBody>
      </p:sp>
    </p:spTree>
    <p:extLst>
      <p:ext uri="{BB962C8B-B14F-4D97-AF65-F5344CB8AC3E}">
        <p14:creationId xmlns:p14="http://schemas.microsoft.com/office/powerpoint/2010/main" val="7013664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5462968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1 (Answer)</a:t>
            </a:r>
          </a:p>
        </p:txBody>
      </p:sp>
      <p:sp>
        <p:nvSpPr>
          <p:cNvPr id="3" name="Content Placeholder 2"/>
          <p:cNvSpPr>
            <a:spLocks noGrp="1"/>
          </p:cNvSpPr>
          <p:nvPr>
            <p:ph idx="1"/>
          </p:nvPr>
        </p:nvSpPr>
        <p:spPr/>
        <p:txBody>
          <a:bodyPr>
            <a:normAutofit/>
          </a:bodyPr>
          <a:lstStyle/>
          <a:p>
            <a:pPr marL="0" indent="0">
              <a:buNone/>
            </a:pPr>
            <a:r>
              <a:rPr lang="en-US" sz="7200" dirty="0"/>
              <a:t>326</a:t>
            </a:r>
          </a:p>
        </p:txBody>
      </p:sp>
    </p:spTree>
    <p:extLst>
      <p:ext uri="{BB962C8B-B14F-4D97-AF65-F5344CB8AC3E}">
        <p14:creationId xmlns:p14="http://schemas.microsoft.com/office/powerpoint/2010/main" val="25359583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3999" y="0"/>
            <a:ext cx="9139989" cy="1325563"/>
          </a:xfrm>
        </p:spPr>
        <p:txBody>
          <a:bodyPr>
            <a:normAutofit/>
          </a:bodyPr>
          <a:lstStyle/>
          <a:p>
            <a:r>
              <a:rPr lang="en-US" sz="5400" b="1" dirty="0"/>
              <a:t>Question 2    (NO CALCULATORS)</a:t>
            </a:r>
          </a:p>
        </p:txBody>
      </p:sp>
      <p:sp>
        <p:nvSpPr>
          <p:cNvPr id="4" name="Rectangle 3"/>
          <p:cNvSpPr>
            <a:spLocks noChangeArrowheads="1"/>
          </p:cNvSpPr>
          <p:nvPr/>
        </p:nvSpPr>
        <p:spPr bwMode="auto">
          <a:xfrm>
            <a:off x="1232651" y="5828172"/>
            <a:ext cx="9643895" cy="572628"/>
          </a:xfrm>
          <a:prstGeom prst="rect">
            <a:avLst/>
          </a:prstGeom>
          <a:gradFill rotWithShape="1">
            <a:gsLst>
              <a:gs pos="62000">
                <a:schemeClr val="accent6">
                  <a:lumMod val="60000"/>
                  <a:lumOff val="40000"/>
                </a:schemeClr>
              </a:gs>
              <a:gs pos="0">
                <a:schemeClr val="accent6">
                  <a:lumMod val="40000"/>
                  <a:lumOff val="60000"/>
                </a:schemeClr>
              </a:gs>
              <a:gs pos="66000">
                <a:schemeClr val="accent4">
                  <a:lumMod val="60000"/>
                  <a:lumOff val="40000"/>
                </a:schemeClr>
              </a:gs>
              <a:gs pos="100000">
                <a:srgbClr val="FF3300"/>
              </a:gs>
            </a:gsLst>
            <a:lin ang="0" scaled="1"/>
          </a:gradFill>
          <a:ln w="28575">
            <a:noFill/>
            <a:miter lim="800000"/>
            <a:headEnd/>
            <a:tailEnd/>
          </a:ln>
          <a:effectLst/>
        </p:spPr>
        <p:txBody>
          <a:bodyPr wrap="none" anchor="ctr"/>
          <a:lstStyle/>
          <a:p>
            <a:endParaRPr lang="en-GB"/>
          </a:p>
        </p:txBody>
      </p:sp>
      <p:pic>
        <p:nvPicPr>
          <p:cNvPr id="6" name="10306_1369836277">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1157678" y="5828172"/>
            <a:ext cx="609600" cy="609600"/>
          </a:xfrm>
          <a:prstGeom prst="rect">
            <a:avLst/>
          </a:prstGeom>
        </p:spPr>
      </p:pic>
      <p:sp>
        <p:nvSpPr>
          <p:cNvPr id="5" name="Rectangle 4">
            <a:extLst>
              <a:ext uri="{FF2B5EF4-FFF2-40B4-BE49-F238E27FC236}">
                <a16:creationId xmlns:a16="http://schemas.microsoft.com/office/drawing/2014/main" id="{24AB41EF-F406-4FF8-A57D-4653112D4B5F}"/>
              </a:ext>
            </a:extLst>
          </p:cNvPr>
          <p:cNvSpPr/>
          <p:nvPr/>
        </p:nvSpPr>
        <p:spPr>
          <a:xfrm>
            <a:off x="807874" y="1443841"/>
            <a:ext cx="10349804" cy="3970318"/>
          </a:xfrm>
          <a:prstGeom prst="rect">
            <a:avLst/>
          </a:prstGeom>
        </p:spPr>
        <p:txBody>
          <a:bodyPr wrap="square">
            <a:spAutoFit/>
          </a:bodyPr>
          <a:lstStyle/>
          <a:p>
            <a:pPr lvl="0"/>
            <a:r>
              <a:rPr lang="en-US" sz="3600" dirty="0">
                <a:cs typeface="Times New Roman" panose="02020603050405020304" pitchFamily="18" charset="0"/>
              </a:rPr>
              <a:t>Of a group of 26 mathletes, 11 like both algebra and geometry problems, 12 like both geometry and trig problems, and 9 like both algebra and trig problems. </a:t>
            </a:r>
          </a:p>
          <a:p>
            <a:pPr lvl="0"/>
            <a:endParaRPr lang="en-US" sz="3600" dirty="0">
              <a:cs typeface="Times New Roman" panose="02020603050405020304" pitchFamily="18" charset="0"/>
            </a:endParaRPr>
          </a:p>
          <a:p>
            <a:pPr lvl="0"/>
            <a:r>
              <a:rPr lang="en-US" sz="3600" dirty="0">
                <a:cs typeface="Times New Roman" panose="02020603050405020304" pitchFamily="18" charset="0"/>
              </a:rPr>
              <a:t>Find the absolute value of the difference between the greatest number possible and the least number possible of the 26 who like all three types of problems.   </a:t>
            </a:r>
          </a:p>
        </p:txBody>
      </p:sp>
    </p:spTree>
    <p:extLst>
      <p:ext uri="{BB962C8B-B14F-4D97-AF65-F5344CB8AC3E}">
        <p14:creationId xmlns:p14="http://schemas.microsoft.com/office/powerpoint/2010/main" val="1713556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180000"/>
                                        <p:tgtEl>
                                          <p:spTgt spid="4"/>
                                        </p:tgtEl>
                                      </p:cBhvr>
                                    </p:animEffect>
                                  </p:childTnLst>
                                </p:cTn>
                              </p:par>
                            </p:childTnLst>
                          </p:cTn>
                        </p:par>
                        <p:par>
                          <p:cTn id="8" fill="hold">
                            <p:stCondLst>
                              <p:cond delay="180000"/>
                            </p:stCondLst>
                            <p:childTnLst>
                              <p:par>
                                <p:cTn id="9" presetID="1" presetClass="mediacall" presetSubtype="0" fill="hold" nodeType="afterEffect">
                                  <p:stCondLst>
                                    <p:cond delay="0"/>
                                  </p:stCondLst>
                                  <p:childTnLst>
                                    <p:cmd type="call" cmd="playFrom(0.0)">
                                      <p:cBhvr>
                                        <p:cTn id="10" dur="3564"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1" fill="hold" display="0">
                  <p:stCondLst>
                    <p:cond delay="indefinite"/>
                  </p:stCondLst>
                  <p:endCondLst>
                    <p:cond evt="onStopAudio" delay="0">
                      <p:tgtEl>
                        <p:sldTgt/>
                      </p:tgtEl>
                    </p:cond>
                  </p:endCondLst>
                </p:cTn>
                <p:tgtEl>
                  <p:spTgt spid="6"/>
                </p:tgtEl>
              </p:cMediaNode>
            </p:audio>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493824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2 (Answer)</a:t>
            </a:r>
          </a:p>
        </p:txBody>
      </p:sp>
      <p:sp>
        <p:nvSpPr>
          <p:cNvPr id="3" name="Content Placeholder 2"/>
          <p:cNvSpPr>
            <a:spLocks noGrp="1"/>
          </p:cNvSpPr>
          <p:nvPr>
            <p:ph idx="1"/>
          </p:nvPr>
        </p:nvSpPr>
        <p:spPr/>
        <p:txBody>
          <a:bodyPr>
            <a:normAutofit/>
          </a:bodyPr>
          <a:lstStyle/>
          <a:p>
            <a:pPr marL="0" indent="0">
              <a:buNone/>
            </a:pPr>
            <a:r>
              <a:rPr lang="en-US" sz="5400" dirty="0"/>
              <a:t>6</a:t>
            </a:r>
          </a:p>
        </p:txBody>
      </p:sp>
    </p:spTree>
    <p:extLst>
      <p:ext uri="{BB962C8B-B14F-4D97-AF65-F5344CB8AC3E}">
        <p14:creationId xmlns:p14="http://schemas.microsoft.com/office/powerpoint/2010/main" val="34819153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1099</TotalTime>
  <Words>988</Words>
  <Application>Microsoft Office PowerPoint</Application>
  <PresentationFormat>Widescreen</PresentationFormat>
  <Paragraphs>88</Paragraphs>
  <Slides>41</Slides>
  <Notes>0</Notes>
  <HiddenSlides>0</HiddenSlides>
  <MMClips>13</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41</vt:i4>
      </vt:variant>
    </vt:vector>
  </HeadingPairs>
  <TitlesOfParts>
    <vt:vector size="47" baseType="lpstr">
      <vt:lpstr>Arial</vt:lpstr>
      <vt:lpstr>Calibri</vt:lpstr>
      <vt:lpstr>Calibri Light</vt:lpstr>
      <vt:lpstr>Cambria Math</vt:lpstr>
      <vt:lpstr>Times New Roman</vt:lpstr>
      <vt:lpstr>Office Theme</vt:lpstr>
      <vt:lpstr>33rd Annual John O’Bryan  Mathematics Contest </vt:lpstr>
      <vt:lpstr>Basic Rules</vt:lpstr>
      <vt:lpstr>PowerPoint Presentation</vt:lpstr>
      <vt:lpstr>Question 1    (NO CALCULATORS)</vt:lpstr>
      <vt:lpstr>PowerPoint Presentation</vt:lpstr>
      <vt:lpstr>Question 1 (Answer)</vt:lpstr>
      <vt:lpstr>Question 2    (NO CALCULATORS)</vt:lpstr>
      <vt:lpstr>PowerPoint Presentation</vt:lpstr>
      <vt:lpstr>Question 2 (Answer)</vt:lpstr>
      <vt:lpstr>Question 3    (NO CALCULATORS)</vt:lpstr>
      <vt:lpstr>PowerPoint Presentation</vt:lpstr>
      <vt:lpstr>Question 3 (Answer)</vt:lpstr>
      <vt:lpstr>Question 4    (NO CALCULATORS)</vt:lpstr>
      <vt:lpstr>PowerPoint Presentation</vt:lpstr>
      <vt:lpstr>Question 4 (Answer)</vt:lpstr>
      <vt:lpstr>Question 5    (CALCULATORS ALLOWED)</vt:lpstr>
      <vt:lpstr>PowerPoint Presentation</vt:lpstr>
      <vt:lpstr>Question 5 (Answer)</vt:lpstr>
      <vt:lpstr>Question 6    (CALCULATORS ALLOWED)</vt:lpstr>
      <vt:lpstr>PowerPoint Presentation</vt:lpstr>
      <vt:lpstr>Question 6 (Answer)</vt:lpstr>
      <vt:lpstr>Question 7    (CALCULATORS ALLOWED)</vt:lpstr>
      <vt:lpstr>PowerPoint Presentation</vt:lpstr>
      <vt:lpstr>Question 7 (Answer)</vt:lpstr>
      <vt:lpstr>PowerPoint Presentation</vt:lpstr>
      <vt:lpstr>Question 8    (CALCULATORS ALLOWED)</vt:lpstr>
      <vt:lpstr>PowerPoint Presentation</vt:lpstr>
      <vt:lpstr>Question 8 (Answer)</vt:lpstr>
      <vt:lpstr>PowerPoint Presentation</vt:lpstr>
      <vt:lpstr>Tiebreaker 1 (CALCULATORS ALLOWED)</vt:lpstr>
      <vt:lpstr>PowerPoint Presentation</vt:lpstr>
      <vt:lpstr>Question T1 (Answer)</vt:lpstr>
      <vt:lpstr>Tiebreaker 2 (CALCULATORS ALLOWED)</vt:lpstr>
      <vt:lpstr>PowerPoint Presentation</vt:lpstr>
      <vt:lpstr>Question T2 (Answer)</vt:lpstr>
      <vt:lpstr>Tiebreaker 3 (CALCULATORS ALLOWED)</vt:lpstr>
      <vt:lpstr>PowerPoint Presentation</vt:lpstr>
      <vt:lpstr>Question T3 (Answer)</vt:lpstr>
      <vt:lpstr>Tiebreaker 4 (CALCULATORS ALLOWED)</vt:lpstr>
      <vt:lpstr>PowerPoint Presentation</vt:lpstr>
      <vt:lpstr>Question T4 (Answer)</vt:lpstr>
    </vt:vector>
  </TitlesOfParts>
  <Company>NKU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John O’Bryan Mathematics Contest Two-Person Speed Competition</dc:title>
  <dc:creator>Joseph Nolan</dc:creator>
  <cp:lastModifiedBy>Joseph Nolan</cp:lastModifiedBy>
  <cp:revision>69</cp:revision>
  <cp:lastPrinted>2016-11-16T15:29:43Z</cp:lastPrinted>
  <dcterms:created xsi:type="dcterms:W3CDTF">2015-11-12T22:01:53Z</dcterms:created>
  <dcterms:modified xsi:type="dcterms:W3CDTF">2025-11-14T22:15:46Z</dcterms:modified>
</cp:coreProperties>
</file>