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82" r:id="rId2"/>
    <p:sldId id="299" r:id="rId3"/>
    <p:sldId id="297" r:id="rId4"/>
    <p:sldId id="283" r:id="rId5"/>
    <p:sldId id="300" r:id="rId6"/>
    <p:sldId id="312" r:id="rId7"/>
    <p:sldId id="308" r:id="rId8"/>
    <p:sldId id="309" r:id="rId9"/>
    <p:sldId id="310" r:id="rId10"/>
    <p:sldId id="285" r:id="rId11"/>
    <p:sldId id="305" r:id="rId12"/>
    <p:sldId id="303" r:id="rId13"/>
    <p:sldId id="304" r:id="rId14"/>
    <p:sldId id="313" r:id="rId15"/>
    <p:sldId id="314" r:id="rId16"/>
    <p:sldId id="306" r:id="rId17"/>
    <p:sldId id="301" r:id="rId18"/>
    <p:sldId id="302" r:id="rId19"/>
    <p:sldId id="307" r:id="rId20"/>
    <p:sldId id="311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61"/>
    <a:srgbClr val="DCF0E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18" autoAdjust="0"/>
  </p:normalViewPr>
  <p:slideViewPr>
    <p:cSldViewPr>
      <p:cViewPr>
        <p:scale>
          <a:sx n="50" d="100"/>
          <a:sy n="50" d="100"/>
        </p:scale>
        <p:origin x="-142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ED081B-8B99-4CC9-A385-5DF81FF00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C723-909F-4D56-B171-24593ED6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3FBE-7BE2-4514-8F4A-862E0D13E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4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0646-8911-48D9-9DBD-95B882A3A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BB0-1B5F-4300-82B2-39F90609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1E75-F453-4177-A6EA-C8338EFA7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7A98-9F43-4E9C-A524-FA277813C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BD94-B10B-47EA-BE07-C38B623EC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9079-D949-428C-867D-24EB4A4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1369-A52D-4789-AC65-28C34A73F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3316-9486-4E2D-860F-909DFDB6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A49C-BADD-42F8-94CA-87A1F318C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19E1-8DA1-4D6A-AF89-D9EDA64DA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0E2"/>
            </a:gs>
            <a:gs pos="100000">
              <a:srgbClr val="FBFF6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683715-AA30-48EC-8164-3C822F413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jpe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wmf"/><Relationship Id="rId5" Type="http://schemas.openxmlformats.org/officeDocument/2006/relationships/image" Target="../media/image18.jpeg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Perception Problems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Vision understanding, natural language processing and speech recognition all have several things in common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each problem is so complex that it must be solved through a series of mappings from subproblem to subproblem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we have little useful information for how humans solve the problems so knowledge acquisition and knowledge-based construction approaches may or may not be of any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solving the problem can benefit greatly from worldly knowledge but there is too much to easily place into a perceptual problem solver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each problem contains some degree of uncertainty and therefore solutions that handle uncertainty (HMMs or neural networks) might be preferred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Using Edge Detection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Waltz’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uses edges to find junction points (intersections of edges)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determines the orientation of the lines into the junction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applies constraint satisfaction to select which lines belong to which surfaces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below, convex edges are denoted with + and concave edges with -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343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014663"/>
            <a:ext cx="3324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52400" y="4614863"/>
            <a:ext cx="52530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Other approaches may be necessary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curve, contour or blob detection and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Use mathematical models like eigen-models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(eigenform, eigenface), quadratics, distance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 measures, closest point computations,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Complexity of Waltz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657600"/>
          </a:xfrm>
        </p:spPr>
        <p:txBody>
          <a:bodyPr/>
          <a:lstStyle/>
          <a:p>
            <a:r>
              <a:rPr lang="en-US" altLang="en-US" smtClean="0"/>
              <a:t>There are 27 different types of junction points</a:t>
            </a:r>
          </a:p>
          <a:p>
            <a:r>
              <a:rPr lang="en-US" altLang="en-US" smtClean="0"/>
              <a:t>Each junction has on average 4.5 different possible interpretations</a:t>
            </a:r>
          </a:p>
          <a:p>
            <a:r>
              <a:rPr lang="en-US" altLang="en-US" smtClean="0"/>
              <a:t>Testing the combination means 4.5</a:t>
            </a:r>
            <a:r>
              <a:rPr lang="en-US" altLang="en-US" baseline="30000" smtClean="0"/>
              <a:t>27</a:t>
            </a:r>
            <a:r>
              <a:rPr lang="en-US" altLang="en-US" smtClean="0"/>
              <a:t> for each junction in the figure!  (this is a number greater than 1 quadrillion!)</a:t>
            </a:r>
          </a:p>
          <a:p>
            <a:r>
              <a:rPr lang="en-US" altLang="en-US" smtClean="0"/>
              <a:t>We need constraints to reduce this search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638675"/>
            <a:ext cx="4524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104775" y="5257800"/>
            <a:ext cx="439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200"/>
              <a:t>The devil’s trident optical illusion </a:t>
            </a:r>
          </a:p>
          <a:p>
            <a:pPr eaLnBrk="1" hangingPunct="1"/>
            <a:r>
              <a:rPr lang="en-US" altLang="en-US" sz="2200"/>
              <a:t>could take a computer a million </a:t>
            </a:r>
          </a:p>
          <a:p>
            <a:pPr eaLnBrk="1" hangingPunct="1"/>
            <a:r>
              <a:rPr lang="en-US" altLang="en-US" sz="2200"/>
              <a:t>years to properly recognize the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Surface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Waltz’ algorithm helps determine what edges go with a specific surface</a:t>
            </a:r>
          </a:p>
          <a:p>
            <a:pPr>
              <a:defRPr/>
            </a:pPr>
            <a:r>
              <a:rPr lang="en-US" dirty="0" smtClean="0"/>
              <a:t>We also need to factor in shades, texture, light,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does surface A touch surface B?  are the two surfaces part of the same object?  is a surface partially occluded?  </a:t>
            </a:r>
          </a:p>
          <a:p>
            <a:pPr>
              <a:defRPr/>
            </a:pPr>
            <a:r>
              <a:rPr lang="en-US" dirty="0" smtClean="0"/>
              <a:t>Surface detection requires</a:t>
            </a:r>
          </a:p>
          <a:p>
            <a:pPr lvl="1">
              <a:defRPr/>
            </a:pPr>
            <a:r>
              <a:rPr lang="en-US" dirty="0" smtClean="0"/>
              <a:t>selecting the specific points/lines/edges of interest</a:t>
            </a:r>
          </a:p>
          <a:p>
            <a:pPr lvl="1">
              <a:defRPr/>
            </a:pPr>
            <a:r>
              <a:rPr lang="en-US" dirty="0" smtClean="0"/>
              <a:t>segmenting those lines into distinct surfaces</a:t>
            </a:r>
          </a:p>
          <a:p>
            <a:pPr lvl="1">
              <a:defRPr/>
            </a:pPr>
            <a:r>
              <a:rPr lang="en-US" dirty="0" smtClean="0"/>
              <a:t>connecting surfaces into distinct objects</a:t>
            </a:r>
          </a:p>
          <a:p>
            <a:pPr>
              <a:defRPr/>
            </a:pPr>
            <a:r>
              <a:rPr lang="en-US" dirty="0" smtClean="0"/>
              <a:t>There are highly specialized mathematical algorithms for surface detection</a:t>
            </a:r>
          </a:p>
          <a:p>
            <a:pPr lvl="1">
              <a:defRPr/>
            </a:pPr>
            <a:r>
              <a:rPr lang="en-US" dirty="0" smtClean="0"/>
              <a:t>note these do not take into account any knowledge of surfaces (for instance, we are looking at a sink with a hole in the middle)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Surface Detection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567238" cy="5943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Our computer vision system must deal with overlapping items</a:t>
            </a:r>
          </a:p>
          <a:p>
            <a:pPr lvl="1">
              <a:defRPr/>
            </a:pPr>
            <a:r>
              <a:rPr lang="en-US" dirty="0" smtClean="0"/>
              <a:t>notice how the shape on the right is partially occluded</a:t>
            </a:r>
          </a:p>
          <a:p>
            <a:pPr lvl="1">
              <a:defRPr/>
            </a:pPr>
            <a:r>
              <a:rPr lang="en-US" dirty="0" smtClean="0"/>
              <a:t>This requires reasoning about 3-D space with a 2-D image</a:t>
            </a:r>
          </a:p>
          <a:p>
            <a:pPr>
              <a:defRPr/>
            </a:pPr>
            <a:r>
              <a:rPr lang="en-US" dirty="0" smtClean="0"/>
              <a:t>And must not be confused by shadows</a:t>
            </a:r>
          </a:p>
          <a:p>
            <a:pPr lvl="1">
              <a:defRPr/>
            </a:pPr>
            <a:r>
              <a:rPr lang="en-US" dirty="0" smtClean="0"/>
              <a:t>texture, light intensity comes into play</a:t>
            </a: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286000"/>
            <a:ext cx="44243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Handling Textures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altLang="en-US" smtClean="0"/>
              <a:t>Perform a comparison of different regions to find similar patterns of textures (light intensities)</a:t>
            </a:r>
          </a:p>
          <a:p>
            <a:r>
              <a:rPr lang="en-US" altLang="en-US" smtClean="0"/>
              <a:t>Represent these comparisons</a:t>
            </a:r>
          </a:p>
          <a:p>
            <a:r>
              <a:rPr lang="en-US" altLang="en-US" smtClean="0"/>
              <a:t>Generate a histogram to be used for matching</a:t>
            </a:r>
          </a:p>
          <a:p>
            <a:endParaRPr lang="en-US" altLang="en-US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17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4301" r="12903" b="5376"/>
          <a:stretch>
            <a:fillRect/>
          </a:stretch>
        </p:blipFill>
        <p:spPr bwMode="auto">
          <a:xfrm>
            <a:off x="6343650" y="39624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09813" cy="1143000"/>
          </a:xfrm>
        </p:spPr>
        <p:txBody>
          <a:bodyPr/>
          <a:lstStyle/>
          <a:p>
            <a:r>
              <a:rPr lang="en-US" altLang="en-US" smtClean="0"/>
              <a:t>Textures by Color</a:t>
            </a:r>
          </a:p>
        </p:txBody>
      </p: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21165" r="48016" b="19058"/>
          <a:stretch>
            <a:fillRect/>
          </a:stretch>
        </p:blipFill>
        <p:spPr bwMode="auto">
          <a:xfrm>
            <a:off x="166688" y="2085975"/>
            <a:ext cx="2355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60388"/>
            <a:ext cx="24542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500313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451350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2767013" y="1949450"/>
            <a:ext cx="37465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706688" y="3300413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665413" y="4011613"/>
            <a:ext cx="42545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68613" y="949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878138" y="2676525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87663" y="51863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B</a:t>
            </a:r>
          </a:p>
        </p:txBody>
      </p:sp>
      <p:pic>
        <p:nvPicPr>
          <p:cNvPr id="16397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28638"/>
            <a:ext cx="24415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519363"/>
            <a:ext cx="24415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498975"/>
            <a:ext cx="24415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5884863" y="1543050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>
            <a:off x="5903913" y="3411538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5903913" y="5394325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Object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Once we have a description of the surfaces, we now must identify the object</a:t>
            </a:r>
          </a:p>
          <a:p>
            <a:pPr>
              <a:defRPr/>
            </a:pPr>
            <a:r>
              <a:rPr lang="en-US" dirty="0" smtClean="0"/>
              <a:t>Any number of techniques could be applied where the input is the set of surfaces (rather than the bitmaps)</a:t>
            </a:r>
          </a:p>
          <a:p>
            <a:pPr lvl="1">
              <a:defRPr/>
            </a:pPr>
            <a:r>
              <a:rPr lang="en-US" dirty="0" smtClean="0"/>
              <a:t>HMMs</a:t>
            </a:r>
          </a:p>
          <a:p>
            <a:pPr lvl="1">
              <a:defRPr/>
            </a:pPr>
            <a:r>
              <a:rPr lang="en-US" dirty="0"/>
              <a:t>n</a:t>
            </a:r>
            <a:r>
              <a:rPr lang="en-US" dirty="0" smtClean="0"/>
              <a:t>eural networks </a:t>
            </a:r>
          </a:p>
          <a:p>
            <a:pPr lvl="1">
              <a:defRPr/>
            </a:pPr>
            <a:r>
              <a:rPr lang="en-US" dirty="0" smtClean="0"/>
              <a:t>symbolic forms using rules</a:t>
            </a:r>
          </a:p>
          <a:p>
            <a:pPr lvl="1">
              <a:defRPr/>
            </a:pPr>
            <a:r>
              <a:rPr lang="en-US" dirty="0" smtClean="0"/>
              <a:t>SVMs (one per object type)</a:t>
            </a:r>
          </a:p>
          <a:p>
            <a:pPr>
              <a:defRPr/>
            </a:pPr>
            <a:r>
              <a:rPr lang="en-US" dirty="0" smtClean="0"/>
              <a:t>Different strengths and weaknesses for these including whether the approach can learn</a:t>
            </a:r>
          </a:p>
          <a:p>
            <a:pPr>
              <a:defRPr/>
            </a:pPr>
            <a:r>
              <a:rPr lang="en-US" dirty="0" smtClean="0"/>
              <a:t>Usually limited to a particular class of objects (domains) for simplicity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Character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Once we have edges determined, we can attempt to classify objects</a:t>
            </a:r>
          </a:p>
          <a:p>
            <a:pPr lvl="1">
              <a:defRPr/>
            </a:pPr>
            <a:r>
              <a:rPr lang="en-US" dirty="0" smtClean="0"/>
              <a:t>Symbolic approaches can look for collections of edges (e.g., a “4” would have a vertical line with a diagonal line from one end to the midway point and a horizontal line connecting that diagonal to the vertical)</a:t>
            </a:r>
          </a:p>
          <a:p>
            <a:pPr lvl="1">
              <a:defRPr/>
            </a:pPr>
            <a:r>
              <a:rPr lang="en-US" dirty="0" smtClean="0"/>
              <a:t>Even classification printed characters requires a great many rules</a:t>
            </a:r>
          </a:p>
          <a:p>
            <a:pPr lvl="1">
              <a:defRPr/>
            </a:pPr>
            <a:r>
              <a:rPr lang="en-US" dirty="0" smtClean="0"/>
              <a:t>We also have to worry about orientation (are we looking at the “4” right side up?)</a:t>
            </a:r>
          </a:p>
          <a:p>
            <a:pPr>
              <a:defRPr/>
            </a:pPr>
            <a:r>
              <a:rPr lang="en-US" dirty="0" smtClean="0"/>
              <a:t>Neural networks have been used which bypass the previous levels and take as input the bitmap and classify the character</a:t>
            </a:r>
          </a:p>
          <a:p>
            <a:pPr lvl="1">
              <a:defRPr/>
            </a:pPr>
            <a:r>
              <a:rPr lang="en-US" dirty="0" smtClean="0"/>
              <a:t>The neural network can handle obscured images or images with the wrong orientation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248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Machine produced character recognition has been satisfactorily solved using neural networks</a:t>
            </a:r>
          </a:p>
          <a:p>
            <a:pPr>
              <a:defRPr/>
            </a:pPr>
            <a:r>
              <a:rPr lang="en-US" dirty="0" smtClean="0"/>
              <a:t>Printed character recognition has high accuracy also often using neural networks but can also be solved using nearest-neighbor mathematical approaches and SVMs</a:t>
            </a:r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re-processing includes de-skewing, </a:t>
            </a:r>
            <a:r>
              <a:rPr lang="en-US" dirty="0" err="1" smtClean="0"/>
              <a:t>despeckling</a:t>
            </a:r>
            <a:r>
              <a:rPr lang="en-US" dirty="0" smtClean="0"/>
              <a:t>, line removal and normalizing the characters</a:t>
            </a:r>
          </a:p>
          <a:p>
            <a:pPr>
              <a:defRPr/>
            </a:pPr>
            <a:r>
              <a:rPr lang="en-US" dirty="0" smtClean="0"/>
              <a:t>Hand-written character recognition has much lower accuracy and has many more challenges, similar to moving from discrete SR to continuous</a:t>
            </a:r>
          </a:p>
          <a:p>
            <a:pPr lvl="1">
              <a:defRPr/>
            </a:pPr>
            <a:r>
              <a:rPr lang="en-US" dirty="0" smtClean="0"/>
              <a:t>recurrent neural networks are a common solution</a:t>
            </a:r>
          </a:p>
          <a:p>
            <a:pPr>
              <a:defRPr/>
            </a:pPr>
            <a:r>
              <a:rPr lang="en-US" dirty="0" smtClean="0"/>
              <a:t>The problem becomes much more challenging moving away from English characters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Facial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6019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Often uses a combination of feature extraction and distance vectors</a:t>
            </a:r>
          </a:p>
          <a:p>
            <a:pPr lvl="1">
              <a:defRPr/>
            </a:pPr>
            <a:r>
              <a:rPr lang="en-US" dirty="0" smtClean="0"/>
              <a:t>locate the nose and lips</a:t>
            </a:r>
          </a:p>
          <a:p>
            <a:pPr lvl="1">
              <a:defRPr/>
            </a:pPr>
            <a:r>
              <a:rPr lang="en-US" dirty="0" smtClean="0"/>
              <a:t>how far is the nose from the upper lip?</a:t>
            </a:r>
          </a:p>
          <a:p>
            <a:pPr lvl="1">
              <a:defRPr/>
            </a:pPr>
            <a:r>
              <a:rPr lang="en-US" dirty="0" smtClean="0"/>
              <a:t>locate the eyes</a:t>
            </a:r>
          </a:p>
          <a:p>
            <a:pPr lvl="1">
              <a:defRPr/>
            </a:pPr>
            <a:r>
              <a:rPr lang="en-US" dirty="0" smtClean="0"/>
              <a:t>how wide are they?  how far apart are they?</a:t>
            </a:r>
          </a:p>
          <a:p>
            <a:pPr>
              <a:defRPr/>
            </a:pPr>
            <a:r>
              <a:rPr lang="en-US" dirty="0" smtClean="0"/>
              <a:t>For each face in our database, store these distance vectors using </a:t>
            </a:r>
            <a:r>
              <a:rPr lang="en-US" dirty="0" err="1" smtClean="0"/>
              <a:t>eigenfaces</a:t>
            </a:r>
            <a:r>
              <a:rPr lang="en-US" dirty="0" smtClean="0"/>
              <a:t>, HMM probabilities, or other representations</a:t>
            </a:r>
          </a:p>
          <a:p>
            <a:pPr lvl="1">
              <a:defRPr/>
            </a:pPr>
            <a:r>
              <a:rPr lang="en-US" dirty="0" smtClean="0"/>
              <a:t>Note that these approaches are require proper orientation – if we train an </a:t>
            </a:r>
            <a:r>
              <a:rPr lang="en-US" dirty="0" err="1" smtClean="0"/>
              <a:t>eigenface</a:t>
            </a:r>
            <a:r>
              <a:rPr lang="en-US" dirty="0" smtClean="0"/>
              <a:t> vector with the face looking straight ahead, what happens if we have an image of the face to the side?</a:t>
            </a:r>
          </a:p>
          <a:p>
            <a:pPr>
              <a:defRPr/>
            </a:pPr>
            <a:r>
              <a:rPr lang="en-US" dirty="0" smtClean="0"/>
              <a:t>More recent approaches include skin texture analysis to add color/texture to the process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720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191000" y="2819400"/>
            <a:ext cx="3048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altLang="en-US" smtClean="0"/>
              <a:t>Computer Vision is More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SR and NLU pose unique challenges but there is in essence one goal for SR (recognizing words) and generally one goal for NLU (obtaining a meaning)</a:t>
            </a:r>
          </a:p>
          <a:p>
            <a:pPr>
              <a:defRPr/>
            </a:pPr>
            <a:r>
              <a:rPr lang="en-US" sz="2800" dirty="0" smtClean="0"/>
              <a:t>In vision, there are many different goals that we might try to solve</a:t>
            </a:r>
          </a:p>
          <a:p>
            <a:pPr lvl="1">
              <a:defRPr/>
            </a:pPr>
            <a:r>
              <a:rPr lang="en-US" sz="2400" dirty="0" smtClean="0"/>
              <a:t>recognizing characters</a:t>
            </a:r>
          </a:p>
          <a:p>
            <a:pPr lvl="1">
              <a:defRPr/>
            </a:pPr>
            <a:r>
              <a:rPr lang="en-US" sz="2400" dirty="0" smtClean="0"/>
              <a:t>recognizing faces</a:t>
            </a:r>
          </a:p>
          <a:p>
            <a:pPr lvl="1">
              <a:defRPr/>
            </a:pPr>
            <a:r>
              <a:rPr lang="en-US" sz="2400" dirty="0" smtClean="0"/>
              <a:t>recognizing if something is a certain shape or not (e.g., counting the number of people at a location)</a:t>
            </a:r>
          </a:p>
          <a:p>
            <a:pPr lvl="1">
              <a:defRPr/>
            </a:pPr>
            <a:r>
              <a:rPr lang="en-US" sz="2400" dirty="0" smtClean="0"/>
              <a:t>looking for obstacles or keeping inside a lane (e.g., for an autonomous vehicle)</a:t>
            </a:r>
          </a:p>
          <a:p>
            <a:pPr lvl="1">
              <a:defRPr/>
            </a:pPr>
            <a:r>
              <a:rPr lang="en-US" sz="2400" dirty="0" smtClean="0"/>
              <a:t>comprehending an input (identifying all the objects)</a:t>
            </a:r>
          </a:p>
          <a:p>
            <a:pPr>
              <a:defRPr/>
            </a:pPr>
            <a:r>
              <a:rPr lang="en-US" dirty="0" smtClean="0"/>
              <a:t>These different problems may try to use different forms of input (e.g., bitmap, laser, infrared, </a:t>
            </a:r>
            <a:r>
              <a:rPr lang="en-US" dirty="0" err="1" smtClean="0"/>
              <a:t>xray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Autonomous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How much vision does an AV need?</a:t>
            </a:r>
          </a:p>
          <a:p>
            <a:pPr lvl="1">
              <a:defRPr/>
            </a:pPr>
            <a:r>
              <a:rPr lang="en-US" dirty="0" smtClean="0"/>
              <a:t>to keep between the lines of a road, it needs to be able to detect lines (solid and dashed)</a:t>
            </a:r>
          </a:p>
          <a:p>
            <a:pPr lvl="1">
              <a:defRPr/>
            </a:pPr>
            <a:r>
              <a:rPr lang="en-US" dirty="0" smtClean="0"/>
              <a:t>in poor light and in good light</a:t>
            </a:r>
          </a:p>
          <a:p>
            <a:pPr lvl="1">
              <a:defRPr/>
            </a:pPr>
            <a:r>
              <a:rPr lang="en-US" dirty="0" smtClean="0"/>
              <a:t>when lines are clearly visible (e.g., freshly painted) and when marginally available (e.g., faded, partially obscured by dirt, tar,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AVs need collision detection</a:t>
            </a:r>
          </a:p>
          <a:p>
            <a:pPr lvl="1">
              <a:defRPr/>
            </a:pPr>
            <a:r>
              <a:rPr lang="en-US" dirty="0" smtClean="0"/>
              <a:t>lasers have been employed rather than cameras for frontal collision detection</a:t>
            </a:r>
          </a:p>
          <a:p>
            <a:pPr lvl="2">
              <a:defRPr/>
            </a:pPr>
            <a:r>
              <a:rPr lang="en-US" dirty="0" smtClean="0"/>
              <a:t>can detect an object and possibly even its size and shape but this is not an image</a:t>
            </a:r>
          </a:p>
          <a:p>
            <a:pPr lvl="1">
              <a:defRPr/>
            </a:pPr>
            <a:r>
              <a:rPr lang="en-US" dirty="0" smtClean="0"/>
              <a:t>what about side and rear collision detection?  cameras or other forms of sensors?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Video Object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we add a video component, we might shift from identifying the scene to looking for a particular type of object</a:t>
            </a:r>
          </a:p>
          <a:p>
            <a:pPr lvl="1"/>
            <a:r>
              <a:rPr lang="en-US" dirty="0" smtClean="0"/>
              <a:t>A video surveillance system might look for human motion while ignoring motion of smaller things like cats, dogs, rabbits,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 smart weapon, when dropped from an airplane, should be able to recognize a tank from above without confusing it with a school bus!</a:t>
            </a:r>
          </a:p>
          <a:p>
            <a:r>
              <a:rPr lang="en-US" dirty="0" smtClean="0"/>
              <a:t>Here, we are less interested in identifying a specific object or instance, more interested in a gross level of classification</a:t>
            </a:r>
          </a:p>
          <a:p>
            <a:pPr lvl="1"/>
            <a:r>
              <a:rPr lang="en-US" dirty="0" smtClean="0"/>
              <a:t>However, this may be combined with face recognition to identify people of interest in a location like an airport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3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Vision Understanding Mapping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762000"/>
            <a:ext cx="39624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As with SR/NLU, we will solve the general vision problem through a series of mappings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low level processing and filtering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pixels </a:t>
            </a:r>
            <a:r>
              <a:rPr lang="en-US" altLang="en-US" sz="2400" smtClean="0">
                <a:sym typeface="Wingdings" pitchFamily="2" charset="2"/>
              </a:rPr>
              <a:t> edges/lines and other “low level” features (blobs, corners, points)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edges/lines </a:t>
            </a:r>
            <a:r>
              <a:rPr lang="en-US" altLang="en-US" sz="2400" smtClean="0">
                <a:sym typeface="Wingdings" pitchFamily="2" charset="2"/>
              </a:rPr>
              <a:t> regions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regions </a:t>
            </a:r>
            <a:r>
              <a:rPr lang="en-US" altLang="en-US" sz="2400" smtClean="0">
                <a:sym typeface="Wingdings" pitchFamily="2" charset="2"/>
              </a:rPr>
              <a:t> surfaces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ym typeface="Wingdings" pitchFamily="2" charset="2"/>
              </a:rPr>
              <a:t>add texture, shading, contours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surfaces </a:t>
            </a:r>
            <a:r>
              <a:rPr lang="en-US" altLang="en-US" sz="2400" smtClean="0">
                <a:sym typeface="Wingdings" pitchFamily="2" charset="2"/>
              </a:rPr>
              <a:t>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ym typeface="Wingdings" pitchFamily="2" charset="2"/>
              </a:rPr>
              <a:t>classify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analyze scene (if necessary)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8196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Some Details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Computer vision has been studied for decades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there is no overarching solution to the problem (similar to there not being a single solution to NLU)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each of the mappings has its own solution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often mathematical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often applies constraint satisfaction algorithms to reduce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“intelligence” part really comes in toward the end of the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object classification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scene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surface and object disambiguation (determine which object a particular surface belongs, dealing with optical illusions)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Computer vision is practically an entire CS discipline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Feature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6096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Unlike SR where features are pulled from a processed speech signal, visual features can vary (lines, edges, points, corners, blobs, ridges,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There are different mathematical approaches to handling each different form of feature</a:t>
            </a:r>
          </a:p>
          <a:p>
            <a:pPr lvl="1">
              <a:defRPr/>
            </a:pPr>
            <a:r>
              <a:rPr lang="en-US" dirty="0" smtClean="0"/>
              <a:t>line derivatives, detection of light intensities, distance computations, vector multiplication, integration, various forms of Gaussian computations (Laplacian of the Gaussian, Difference of the Gaussian), wavelets, …</a:t>
            </a:r>
          </a:p>
          <a:p>
            <a:pPr>
              <a:defRPr/>
            </a:pPr>
            <a:r>
              <a:rPr lang="en-US" dirty="0" smtClean="0"/>
              <a:t>Detecting features also varies based on the type and quality of the input</a:t>
            </a:r>
          </a:p>
          <a:p>
            <a:pPr lvl="1">
              <a:defRPr/>
            </a:pPr>
            <a:r>
              <a:rPr lang="en-US" dirty="0" smtClean="0"/>
              <a:t>is the input a well-defined set of pixels or some image in which a pixel may or may not be part of a line?</a:t>
            </a:r>
          </a:p>
          <a:p>
            <a:pPr lvl="1">
              <a:defRPr/>
            </a:pPr>
            <a:r>
              <a:rPr lang="en-US" dirty="0" smtClean="0"/>
              <a:t>before we even try to extract features, we may need to “smooth” pixels through some form of statistical/probabilistic filter (e.g., a Gaussian kernel)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Blurring to Find Edges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6096000"/>
            <a:ext cx="8089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200"/>
              <a:t>use a vertical filter and a horizontal filter separately and then combine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000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9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24225"/>
            <a:ext cx="2505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367088"/>
            <a:ext cx="25336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a Wavelet?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0"/>
            <a:ext cx="31527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t="20746" r="30473" b="11276"/>
          <a:stretch>
            <a:fillRect/>
          </a:stretch>
        </p:blipFill>
        <p:spPr bwMode="auto">
          <a:xfrm>
            <a:off x="989013" y="1751013"/>
            <a:ext cx="20478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074738" y="1916113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ＭＳ Ｐゴシック" pitchFamily="34" charset="-128"/>
              </a:rPr>
              <a:t>u</a:t>
            </a:r>
            <a:r>
              <a:rPr lang="en-US" altLang="en-US" sz="1800" baseline="-25000">
                <a:latin typeface="Arial" charset="0"/>
                <a:ea typeface="ＭＳ Ｐゴシック" pitchFamily="34" charset="-128"/>
              </a:rPr>
              <a:t>0</a:t>
            </a:r>
            <a:r>
              <a:rPr lang="en-US" altLang="en-US" sz="1800">
                <a:latin typeface="Arial" charset="0"/>
                <a:ea typeface="ＭＳ Ｐゴシック" pitchFamily="34" charset="-128"/>
              </a:rPr>
              <a:t>=0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154488"/>
            <a:ext cx="3084512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9" name="Group 8"/>
          <p:cNvGrpSpPr>
            <a:grpSpLocks/>
          </p:cNvGrpSpPr>
          <p:nvPr/>
        </p:nvGrpSpPr>
        <p:grpSpPr bwMode="auto">
          <a:xfrm>
            <a:off x="3592513" y="1736725"/>
            <a:ext cx="2330450" cy="2370138"/>
            <a:chOff x="3363226" y="1583671"/>
            <a:chExt cx="2330502" cy="2371047"/>
          </a:xfrm>
        </p:grpSpPr>
        <p:pic>
          <p:nvPicPr>
            <p:cNvPr id="820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12" t="19731" r="29495" b="20050"/>
            <a:stretch>
              <a:fillRect/>
            </a:stretch>
          </p:blipFill>
          <p:spPr bwMode="auto">
            <a:xfrm>
              <a:off x="3363226" y="1583671"/>
              <a:ext cx="2330502" cy="237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Box 12"/>
            <p:cNvSpPr txBox="1">
              <a:spLocks noChangeArrowheads="1"/>
            </p:cNvSpPr>
            <p:nvPr/>
          </p:nvSpPr>
          <p:spPr bwMode="auto">
            <a:xfrm>
              <a:off x="3429383" y="1767431"/>
              <a:ext cx="89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  <a:ea typeface="ＭＳ Ｐゴシック" pitchFamily="34" charset="-128"/>
                </a:rPr>
                <a:t>U</a:t>
              </a:r>
              <a:r>
                <a:rPr lang="en-US" altLang="en-US" sz="1800" baseline="-25000">
                  <a:latin typeface="Arial" charset="0"/>
                  <a:ea typeface="ＭＳ Ｐゴシック" pitchFamily="34" charset="-128"/>
                </a:rPr>
                <a:t>0</a:t>
              </a:r>
              <a:r>
                <a:rPr lang="en-US" altLang="en-US" sz="1800">
                  <a:latin typeface="Arial" charset="0"/>
                  <a:ea typeface="ＭＳ Ｐゴシック" pitchFamily="34" charset="-128"/>
                </a:rPr>
                <a:t>=0.1</a:t>
              </a:r>
            </a:p>
          </p:txBody>
        </p:sp>
      </p:grpSp>
      <p:grpSp>
        <p:nvGrpSpPr>
          <p:cNvPr id="8200" name="Group 9"/>
          <p:cNvGrpSpPr>
            <a:grpSpLocks/>
          </p:cNvGrpSpPr>
          <p:nvPr/>
        </p:nvGrpSpPr>
        <p:grpSpPr bwMode="auto">
          <a:xfrm>
            <a:off x="6570663" y="1744663"/>
            <a:ext cx="2276475" cy="2366962"/>
            <a:chOff x="6342297" y="1591510"/>
            <a:chExt cx="2276772" cy="2367667"/>
          </a:xfrm>
        </p:grpSpPr>
        <p:pic>
          <p:nvPicPr>
            <p:cNvPr id="820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7" t="20695" r="36353" b="25656"/>
            <a:stretch>
              <a:fillRect/>
            </a:stretch>
          </p:blipFill>
          <p:spPr bwMode="auto">
            <a:xfrm>
              <a:off x="6342297" y="1591510"/>
              <a:ext cx="2276772" cy="2367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13"/>
            <p:cNvSpPr txBox="1">
              <a:spLocks noChangeArrowheads="1"/>
            </p:cNvSpPr>
            <p:nvPr/>
          </p:nvSpPr>
          <p:spPr bwMode="auto">
            <a:xfrm>
              <a:off x="6411906" y="1731672"/>
              <a:ext cx="89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  <a:ea typeface="ＭＳ Ｐゴシック" pitchFamily="34" charset="-128"/>
                </a:rPr>
                <a:t>U</a:t>
              </a:r>
              <a:r>
                <a:rPr lang="en-US" altLang="en-US" sz="1800" baseline="-25000">
                  <a:latin typeface="Arial" charset="0"/>
                  <a:ea typeface="ＭＳ Ｐゴシック" pitchFamily="34" charset="-128"/>
                </a:rPr>
                <a:t>0</a:t>
              </a:r>
              <a:r>
                <a:rPr lang="en-US" altLang="en-US" sz="1800">
                  <a:latin typeface="Arial" charset="0"/>
                  <a:ea typeface="ＭＳ Ｐゴシック" pitchFamily="34" charset="-128"/>
                </a:rPr>
                <a:t>=0.2</a:t>
              </a:r>
            </a:p>
          </p:txBody>
        </p:sp>
      </p:grp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3560763" y="4430713"/>
            <a:ext cx="5165725" cy="2273300"/>
            <a:chOff x="3331862" y="4277588"/>
            <a:chExt cx="5166345" cy="2274654"/>
          </a:xfrm>
        </p:grpSpPr>
        <p:pic>
          <p:nvPicPr>
            <p:cNvPr id="820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2" t="28928" r="37013" b="26979"/>
            <a:stretch>
              <a:fillRect/>
            </a:stretch>
          </p:blipFill>
          <p:spPr bwMode="auto">
            <a:xfrm>
              <a:off x="3331862" y="4335495"/>
              <a:ext cx="2401391" cy="221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3" t="25693" r="37564" b="23894"/>
            <a:stretch>
              <a:fillRect/>
            </a:stretch>
          </p:blipFill>
          <p:spPr bwMode="auto">
            <a:xfrm>
              <a:off x="6444212" y="4277588"/>
              <a:ext cx="2053995" cy="22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Wavelets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5462" r="9354" b="29208"/>
          <a:stretch>
            <a:fillRect/>
          </a:stretch>
        </p:blipFill>
        <p:spPr bwMode="auto">
          <a:xfrm>
            <a:off x="381000" y="1687513"/>
            <a:ext cx="79962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57163" y="4070350"/>
            <a:ext cx="7977187" cy="2282825"/>
            <a:chOff x="0" y="3620351"/>
            <a:chExt cx="9110868" cy="2914883"/>
          </a:xfrm>
        </p:grpSpPr>
        <p:pic>
          <p:nvPicPr>
            <p:cNvPr id="9223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t="21617" r="9052" b="24994"/>
            <a:stretch>
              <a:fillRect/>
            </a:stretch>
          </p:blipFill>
          <p:spPr bwMode="auto">
            <a:xfrm>
              <a:off x="0" y="3995157"/>
              <a:ext cx="9110868" cy="254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7" t="20695" r="36353" b="25656"/>
            <a:stretch>
              <a:fillRect/>
            </a:stretch>
          </p:blipFill>
          <p:spPr bwMode="auto">
            <a:xfrm>
              <a:off x="2456033" y="3620351"/>
              <a:ext cx="897099" cy="93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3" t="25693" r="37564" b="23894"/>
            <a:stretch>
              <a:fillRect/>
            </a:stretch>
          </p:blipFill>
          <p:spPr bwMode="auto">
            <a:xfrm>
              <a:off x="5843093" y="3676153"/>
              <a:ext cx="809329" cy="87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19731" r="29495" b="20050"/>
          <a:stretch>
            <a:fillRect/>
          </a:stretch>
        </p:blipFill>
        <p:spPr bwMode="auto">
          <a:xfrm>
            <a:off x="2176463" y="1219200"/>
            <a:ext cx="9175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28928" r="37013" b="26979"/>
          <a:stretch>
            <a:fillRect/>
          </a:stretch>
        </p:blipFill>
        <p:spPr bwMode="auto">
          <a:xfrm>
            <a:off x="5343525" y="1239838"/>
            <a:ext cx="94773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Applying a Laplacian Gaussian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06450" y="1784350"/>
            <a:ext cx="2981325" cy="4410075"/>
            <a:chOff x="624" y="894"/>
            <a:chExt cx="1878" cy="2778"/>
          </a:xfrm>
        </p:grpSpPr>
        <p:pic>
          <p:nvPicPr>
            <p:cNvPr id="10285" name="Picture 45" descr="t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894"/>
              <a:ext cx="816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6" name="Picture 46" descr="t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12"/>
              <a:ext cx="4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7" name="Picture 47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872"/>
              <a:ext cx="82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8" name="Picture 48" descr="t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80"/>
              <a:ext cx="82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912" y="211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90" name="Line 16"/>
            <p:cNvSpPr>
              <a:spLocks noChangeShapeType="1"/>
            </p:cNvSpPr>
            <p:nvPr/>
          </p:nvSpPr>
          <p:spPr bwMode="auto">
            <a:xfrm>
              <a:off x="1056" y="168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17"/>
            <p:cNvSpPr>
              <a:spLocks noChangeShapeType="1"/>
            </p:cNvSpPr>
            <p:nvPr/>
          </p:nvSpPr>
          <p:spPr bwMode="auto">
            <a:xfrm>
              <a:off x="2064" y="134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18"/>
            <p:cNvSpPr>
              <a:spLocks noChangeShapeType="1"/>
            </p:cNvSpPr>
            <p:nvPr/>
          </p:nvSpPr>
          <p:spPr bwMode="auto">
            <a:xfrm rot="-5400000">
              <a:off x="1656" y="9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19"/>
            <p:cNvSpPr>
              <a:spLocks noChangeShapeType="1"/>
            </p:cNvSpPr>
            <p:nvPr/>
          </p:nvSpPr>
          <p:spPr bwMode="auto">
            <a:xfrm rot="5400000" flipH="1">
              <a:off x="1464" y="204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20"/>
            <p:cNvSpPr>
              <a:spLocks noChangeShapeType="1"/>
            </p:cNvSpPr>
            <p:nvPr/>
          </p:nvSpPr>
          <p:spPr bwMode="auto">
            <a:xfrm>
              <a:off x="1056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4" name="Picture 4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860550"/>
            <a:ext cx="6270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874838"/>
            <a:ext cx="3317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611438"/>
            <a:ext cx="631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386138"/>
            <a:ext cx="6318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760913" y="2774950"/>
            <a:ext cx="222250" cy="2206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9" name="Line 28"/>
          <p:cNvSpPr>
            <a:spLocks noChangeShapeType="1"/>
          </p:cNvSpPr>
          <p:nvPr/>
        </p:nvSpPr>
        <p:spPr bwMode="auto">
          <a:xfrm>
            <a:off x="4872038" y="2463800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29"/>
          <p:cNvSpPr>
            <a:spLocks noChangeShapeType="1"/>
          </p:cNvSpPr>
          <p:nvPr/>
        </p:nvSpPr>
        <p:spPr bwMode="auto">
          <a:xfrm>
            <a:off x="5646738" y="2206625"/>
            <a:ext cx="0" cy="404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30"/>
          <p:cNvSpPr>
            <a:spLocks noChangeShapeType="1"/>
          </p:cNvSpPr>
          <p:nvPr/>
        </p:nvSpPr>
        <p:spPr bwMode="auto">
          <a:xfrm rot="-5400000">
            <a:off x="5333207" y="1893094"/>
            <a:ext cx="0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rot="5400000" flipH="1">
            <a:off x="5185569" y="2740819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4872038" y="3017838"/>
            <a:ext cx="0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>
            <a:off x="3549650" y="20891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6918325" y="1936750"/>
            <a:ext cx="671513" cy="990600"/>
            <a:chOff x="624" y="894"/>
            <a:chExt cx="1878" cy="2778"/>
          </a:xfrm>
        </p:grpSpPr>
        <p:pic>
          <p:nvPicPr>
            <p:cNvPr id="10275" name="Picture 35" descr="t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894"/>
              <a:ext cx="816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36" descr="t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12"/>
              <a:ext cx="4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Picture 37" descr="t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872"/>
              <a:ext cx="82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8" name="Picture 38" descr="t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80"/>
              <a:ext cx="82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>
              <a:off x="912" y="211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1056" y="168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2064" y="134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 rot="-5400000">
              <a:off x="1656" y="9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 rot="5400000" flipH="1">
              <a:off x="1464" y="204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056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6" name="Line 45"/>
          <p:cNvSpPr>
            <a:spLocks noChangeShapeType="1"/>
          </p:cNvSpPr>
          <p:nvPr/>
        </p:nvSpPr>
        <p:spPr bwMode="auto">
          <a:xfrm>
            <a:off x="5911850" y="20129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282700"/>
            <a:ext cx="355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282700"/>
            <a:ext cx="679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27550"/>
            <a:ext cx="974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6127750"/>
            <a:ext cx="17129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949700"/>
            <a:ext cx="18319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836863"/>
            <a:ext cx="18034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282700"/>
            <a:ext cx="679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282700"/>
            <a:ext cx="3841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312863"/>
            <a:ext cx="384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16050" y="3992563"/>
            <a:ext cx="1524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845050" y="2851150"/>
            <a:ext cx="152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7042150" y="2393950"/>
            <a:ext cx="889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9" name="TextBox 49"/>
          <p:cNvSpPr txBox="1">
            <a:spLocks noChangeArrowheads="1"/>
          </p:cNvSpPr>
          <p:nvPr/>
        </p:nvSpPr>
        <p:spPr bwMode="auto">
          <a:xfrm>
            <a:off x="2116138" y="1844675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reduce</a:t>
            </a:r>
          </a:p>
        </p:txBody>
      </p:sp>
      <p:sp>
        <p:nvSpPr>
          <p:cNvPr id="10270" name="TextBox 50"/>
          <p:cNvSpPr txBox="1">
            <a:spLocks noChangeArrowheads="1"/>
          </p:cNvSpPr>
          <p:nvPr/>
        </p:nvSpPr>
        <p:spPr bwMode="auto">
          <a:xfrm>
            <a:off x="3319463" y="2752725"/>
            <a:ext cx="77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expand</a:t>
            </a:r>
          </a:p>
        </p:txBody>
      </p:sp>
      <p:sp>
        <p:nvSpPr>
          <p:cNvPr id="10271" name="TextBox 51"/>
          <p:cNvSpPr txBox="1">
            <a:spLocks noChangeArrowheads="1"/>
          </p:cNvSpPr>
          <p:nvPr/>
        </p:nvSpPr>
        <p:spPr bwMode="auto">
          <a:xfrm>
            <a:off x="5607050" y="2251075"/>
            <a:ext cx="627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expand</a:t>
            </a:r>
          </a:p>
        </p:txBody>
      </p:sp>
      <p:sp>
        <p:nvSpPr>
          <p:cNvPr id="10272" name="TextBox 52"/>
          <p:cNvSpPr txBox="1">
            <a:spLocks noChangeArrowheads="1"/>
          </p:cNvSpPr>
          <p:nvPr/>
        </p:nvSpPr>
        <p:spPr bwMode="auto">
          <a:xfrm>
            <a:off x="7518400" y="2070100"/>
            <a:ext cx="520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expand</a:t>
            </a:r>
          </a:p>
        </p:txBody>
      </p:sp>
      <p:sp>
        <p:nvSpPr>
          <p:cNvPr id="10273" name="TextBox 53"/>
          <p:cNvSpPr txBox="1">
            <a:spLocks noChangeArrowheads="1"/>
          </p:cNvSpPr>
          <p:nvPr/>
        </p:nvSpPr>
        <p:spPr bwMode="auto">
          <a:xfrm>
            <a:off x="5086350" y="1682750"/>
            <a:ext cx="596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reduce</a:t>
            </a:r>
          </a:p>
        </p:txBody>
      </p:sp>
      <p:sp>
        <p:nvSpPr>
          <p:cNvPr id="10274" name="TextBox 54"/>
          <p:cNvSpPr txBox="1">
            <a:spLocks noChangeArrowheads="1"/>
          </p:cNvSpPr>
          <p:nvPr/>
        </p:nvSpPr>
        <p:spPr bwMode="auto">
          <a:xfrm>
            <a:off x="7034213" y="1736725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1527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Calibri</vt:lpstr>
      <vt:lpstr>Wingdings</vt:lpstr>
      <vt:lpstr>ＭＳ Ｐゴシック</vt:lpstr>
      <vt:lpstr>Default Design</vt:lpstr>
      <vt:lpstr>Perception Problems</vt:lpstr>
      <vt:lpstr>Computer Vision is More Challenging</vt:lpstr>
      <vt:lpstr>Vision Understanding Mapping</vt:lpstr>
      <vt:lpstr>Some Details</vt:lpstr>
      <vt:lpstr>Feature Detection</vt:lpstr>
      <vt:lpstr>Blurring to Find Edges</vt:lpstr>
      <vt:lpstr>What is a Wavelet?</vt:lpstr>
      <vt:lpstr>Applying Wavelets</vt:lpstr>
      <vt:lpstr>Applying a Laplacian Gaussian</vt:lpstr>
      <vt:lpstr>Using Edge Detection</vt:lpstr>
      <vt:lpstr>Complexity of Waltz</vt:lpstr>
      <vt:lpstr>Surface Detection</vt:lpstr>
      <vt:lpstr>Surface Detection Example</vt:lpstr>
      <vt:lpstr>Handling Textures</vt:lpstr>
      <vt:lpstr>Textures by Color</vt:lpstr>
      <vt:lpstr>Object Identification</vt:lpstr>
      <vt:lpstr>Character Classification</vt:lpstr>
      <vt:lpstr>Continued</vt:lpstr>
      <vt:lpstr>Facial Recognition</vt:lpstr>
      <vt:lpstr>Autonomous Vehicles</vt:lpstr>
      <vt:lpstr>Video Object Identification</vt:lpstr>
    </vt:vector>
  </TitlesOfParts>
  <Company>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Areas</dc:title>
  <dc:creator>NKU</dc:creator>
  <cp:lastModifiedBy>Administrator</cp:lastModifiedBy>
  <cp:revision>62</cp:revision>
  <dcterms:created xsi:type="dcterms:W3CDTF">2006-06-08T13:17:03Z</dcterms:created>
  <dcterms:modified xsi:type="dcterms:W3CDTF">2015-11-30T12:41:11Z</dcterms:modified>
</cp:coreProperties>
</file>