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79" r:id="rId13"/>
    <p:sldId id="270" r:id="rId14"/>
    <p:sldId id="271" r:id="rId15"/>
    <p:sldId id="268" r:id="rId16"/>
    <p:sldId id="269" r:id="rId17"/>
    <p:sldId id="280" r:id="rId18"/>
    <p:sldId id="28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DE081-E1D9-4195-91F0-36294962E716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D623C-07CC-4536-8984-D459D58FD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4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7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9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2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1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0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2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8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0B48-2D25-4189-A19A-C0E7D0C29B51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B24F-0FC2-4EED-ADA9-316718C2A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3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0000">
              <a:srgbClr val="FFFF00"/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4A010B48-2D25-4189-A19A-C0E7D0C29B51}" type="datetimeFigureOut">
              <a:rPr lang="en-US" smtClean="0"/>
              <a:pPr/>
              <a:t>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D737B24F-0FC2-4EED-ADA9-316718C2A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82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85" y="34872"/>
            <a:ext cx="8229600" cy="1143000"/>
          </a:xfrm>
        </p:spPr>
        <p:txBody>
          <a:bodyPr/>
          <a:lstStyle/>
          <a:p>
            <a:r>
              <a:rPr lang="en-US" dirty="0" smtClean="0"/>
              <a:t>Instruction Set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752" y="1100380"/>
            <a:ext cx="11416553" cy="56052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Fixed-length vs variable-length instruction format </a:t>
            </a:r>
          </a:p>
          <a:p>
            <a:r>
              <a:rPr lang="en-US" dirty="0" smtClean="0"/>
              <a:t>Load-store instruction set or not</a:t>
            </a:r>
          </a:p>
          <a:p>
            <a:r>
              <a:rPr lang="en-US" dirty="0" smtClean="0"/>
              <a:t>Number of operands</a:t>
            </a:r>
          </a:p>
          <a:p>
            <a:pPr lvl="1"/>
            <a:r>
              <a:rPr lang="en-US" dirty="0" smtClean="0"/>
              <a:t>two operand instructions or three operand instructions or both?</a:t>
            </a:r>
          </a:p>
          <a:p>
            <a:pPr lvl="2"/>
            <a:r>
              <a:rPr lang="en-US" dirty="0" smtClean="0"/>
              <a:t>one operand instructions are generally a thing of the past</a:t>
            </a:r>
          </a:p>
          <a:p>
            <a:pPr lvl="1"/>
            <a:r>
              <a:rPr lang="en-US" dirty="0" smtClean="0"/>
              <a:t>number of registers?</a:t>
            </a:r>
          </a:p>
          <a:p>
            <a:pPr lvl="1"/>
            <a:r>
              <a:rPr lang="en-US" dirty="0" smtClean="0"/>
              <a:t>size of immediate datum?</a:t>
            </a:r>
          </a:p>
          <a:p>
            <a:r>
              <a:rPr lang="en-US" dirty="0" smtClean="0"/>
              <a:t>Memory issues</a:t>
            </a:r>
          </a:p>
          <a:p>
            <a:pPr lvl="1"/>
            <a:r>
              <a:rPr lang="en-US" dirty="0" smtClean="0"/>
              <a:t>what addressing modes?</a:t>
            </a:r>
          </a:p>
          <a:p>
            <a:pPr lvl="1"/>
            <a:r>
              <a:rPr lang="en-US" dirty="0" smtClean="0"/>
              <a:t>size of displacement?</a:t>
            </a:r>
          </a:p>
          <a:p>
            <a:r>
              <a:rPr lang="en-US" dirty="0" smtClean="0"/>
              <a:t>Types of instructions</a:t>
            </a:r>
          </a:p>
          <a:p>
            <a:pPr lvl="1"/>
            <a:r>
              <a:rPr lang="en-US" dirty="0" smtClean="0"/>
              <a:t>conditional instructions?</a:t>
            </a:r>
          </a:p>
          <a:p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condition codes testing status flags</a:t>
            </a:r>
          </a:p>
        </p:txBody>
      </p:sp>
    </p:spTree>
    <p:extLst>
      <p:ext uri="{BB962C8B-B14F-4D97-AF65-F5344CB8AC3E}">
        <p14:creationId xmlns:p14="http://schemas.microsoft.com/office/powerpoint/2010/main" val="340840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44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7" y="914400"/>
            <a:ext cx="11443447" cy="594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Integer arithmetic and logic operations</a:t>
            </a:r>
          </a:p>
          <a:p>
            <a:pPr lvl="1"/>
            <a:r>
              <a:rPr lang="en-US" dirty="0" smtClean="0"/>
              <a:t>* and / may be including as part of the FP arithmetic requiring conversion between </a:t>
            </a:r>
            <a:r>
              <a:rPr lang="en-US" dirty="0" err="1" smtClean="0"/>
              <a:t>int</a:t>
            </a:r>
            <a:r>
              <a:rPr lang="en-US" dirty="0" smtClean="0"/>
              <a:t> and FP values (and converting the result back to 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load immediate may also be considered integer as this loads an immediate datum into a register and so does not require memory access</a:t>
            </a:r>
          </a:p>
          <a:p>
            <a:pPr lvl="1"/>
            <a:r>
              <a:rPr lang="en-US" dirty="0" smtClean="0"/>
              <a:t>about 22% of all loads are load immediate operations</a:t>
            </a:r>
          </a:p>
          <a:p>
            <a:r>
              <a:rPr lang="en-US" dirty="0" smtClean="0"/>
              <a:t>FP arithmetic (+, -, *, /), also FP/</a:t>
            </a:r>
            <a:r>
              <a:rPr lang="en-US" dirty="0" err="1" smtClean="0"/>
              <a:t>int</a:t>
            </a:r>
            <a:r>
              <a:rPr lang="en-US" dirty="0" smtClean="0"/>
              <a:t> conversion </a:t>
            </a:r>
          </a:p>
          <a:p>
            <a:r>
              <a:rPr lang="en-US" dirty="0" smtClean="0"/>
              <a:t>Data transfer (loads, stores) </a:t>
            </a:r>
          </a:p>
          <a:p>
            <a:pPr lvl="1"/>
            <a:r>
              <a:rPr lang="en-US" dirty="0" smtClean="0"/>
              <a:t>may have several different types for different data types and different addressing modes</a:t>
            </a:r>
          </a:p>
          <a:p>
            <a:r>
              <a:rPr lang="en-US" dirty="0" smtClean="0"/>
              <a:t>Control (conditional/unconditional branches, calls/returns, traps)</a:t>
            </a:r>
          </a:p>
          <a:p>
            <a:r>
              <a:rPr lang="en-US" dirty="0" smtClean="0"/>
              <a:t>Other </a:t>
            </a:r>
          </a:p>
          <a:p>
            <a:pPr lvl="1"/>
            <a:r>
              <a:rPr lang="en-US" dirty="0" smtClean="0"/>
              <a:t>I/O</a:t>
            </a:r>
          </a:p>
          <a:p>
            <a:pPr lvl="1"/>
            <a:r>
              <a:rPr lang="en-US" dirty="0" smtClean="0"/>
              <a:t>strings operations (move, compare, search)</a:t>
            </a:r>
          </a:p>
          <a:p>
            <a:pPr lvl="1"/>
            <a:r>
              <a:rPr lang="en-US" dirty="0" smtClean="0"/>
              <a:t>OS operations (OS system calls, virtual memory, other)</a:t>
            </a:r>
          </a:p>
          <a:p>
            <a:pPr lvl="1"/>
            <a:r>
              <a:rPr lang="en-US" dirty="0" smtClean="0"/>
              <a:t>Graphics operations (pixel operations, compression/decompression, others)</a:t>
            </a:r>
          </a:p>
        </p:txBody>
      </p:sp>
    </p:spTree>
    <p:extLst>
      <p:ext uri="{BB962C8B-B14F-4D97-AF65-F5344CB8AC3E}">
        <p14:creationId xmlns:p14="http://schemas.microsoft.com/office/powerpoint/2010/main" val="3874778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093" y="-228600"/>
            <a:ext cx="8229600" cy="1143000"/>
          </a:xfrm>
        </p:spPr>
        <p:txBody>
          <a:bodyPr/>
          <a:lstStyle/>
          <a:p>
            <a:r>
              <a:rPr lang="en-US" dirty="0" smtClean="0"/>
              <a:t>RISC-V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09600"/>
            <a:ext cx="85344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We will use the RISC-V instruction set in this class</a:t>
            </a:r>
          </a:p>
          <a:p>
            <a:pPr lvl="1"/>
            <a:r>
              <a:rPr lang="en-US" dirty="0" smtClean="0"/>
              <a:t>a descendant of the earliest RISC instruction sets like MIPS</a:t>
            </a:r>
          </a:p>
          <a:p>
            <a:pPr lvl="1"/>
            <a:r>
              <a:rPr lang="en-US" dirty="0" smtClean="0"/>
              <a:t>4 types of instructions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88" y="3845859"/>
            <a:ext cx="8586213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972236"/>
            <a:ext cx="6781800" cy="1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523"/>
            <a:ext cx="10515600" cy="1325563"/>
          </a:xfrm>
        </p:spPr>
        <p:txBody>
          <a:bodyPr/>
          <a:lstStyle/>
          <a:p>
            <a:r>
              <a:rPr lang="en-US" dirty="0" smtClean="0"/>
              <a:t>A Closer Look at Load/Store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820271"/>
            <a:ext cx="11631706" cy="5889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Format is operation destination, displacement(base)</a:t>
            </a:r>
          </a:p>
          <a:p>
            <a:pPr lvl="1"/>
            <a:r>
              <a:rPr lang="en-US" dirty="0" smtClean="0"/>
              <a:t>the base is a register storing the base of the address</a:t>
            </a:r>
          </a:p>
          <a:p>
            <a:pPr lvl="1"/>
            <a:r>
              <a:rPr lang="en-US" dirty="0" smtClean="0"/>
              <a:t>the displacement is a 12-bit signed </a:t>
            </a:r>
            <a:r>
              <a:rPr lang="en-US" dirty="0" err="1" smtClean="0"/>
              <a:t>int</a:t>
            </a:r>
            <a:r>
              <a:rPr lang="en-US" dirty="0" smtClean="0"/>
              <a:t> value </a:t>
            </a:r>
          </a:p>
          <a:p>
            <a:pPr lvl="2"/>
            <a:r>
              <a:rPr lang="en-US" dirty="0" smtClean="0"/>
              <a:t>gives us a range of -2048 to +2047</a:t>
            </a:r>
          </a:p>
          <a:p>
            <a:r>
              <a:rPr lang="en-US" dirty="0" smtClean="0"/>
              <a:t>Three addressing modes available</a:t>
            </a:r>
          </a:p>
          <a:p>
            <a:pPr lvl="1"/>
            <a:r>
              <a:rPr lang="en-US" dirty="0" smtClean="0"/>
              <a:t>register indirect – use a displacement of 0</a:t>
            </a:r>
          </a:p>
          <a:p>
            <a:pPr lvl="1"/>
            <a:r>
              <a:rPr lang="en-US" dirty="0" smtClean="0"/>
              <a:t>direct – use a base of 0 by specifying a special register that always stores 0 (x0)</a:t>
            </a:r>
          </a:p>
          <a:p>
            <a:pPr lvl="1"/>
            <a:r>
              <a:rPr lang="en-US" dirty="0" smtClean="0"/>
              <a:t>base-displacement – use both</a:t>
            </a:r>
          </a:p>
          <a:p>
            <a:r>
              <a:rPr lang="en-US" dirty="0" smtClean="0"/>
              <a:t>Other modes can be simulated with multiple instructions</a:t>
            </a:r>
          </a:p>
          <a:p>
            <a:pPr lvl="1"/>
            <a:r>
              <a:rPr lang="en-US" dirty="0" smtClean="0"/>
              <a:t>indirect – do two loads, first load the pointer and then load the datum</a:t>
            </a:r>
          </a:p>
          <a:p>
            <a:pPr lvl="1"/>
            <a:r>
              <a:rPr lang="en-US" dirty="0" smtClean="0"/>
              <a:t>indexed – add the index register to the base register, use sum as the register with a displacement of 0</a:t>
            </a:r>
          </a:p>
          <a:p>
            <a:pPr lvl="1"/>
            <a:r>
              <a:rPr lang="en-US" dirty="0" smtClean="0"/>
              <a:t>scaled – store the index in a register, shift it, add it to the base, use a displacement of 0</a:t>
            </a:r>
          </a:p>
          <a:p>
            <a:pPr lvl="1"/>
            <a:r>
              <a:rPr lang="en-US" dirty="0" err="1" smtClean="0"/>
              <a:t>autoincrement</a:t>
            </a:r>
            <a:r>
              <a:rPr lang="en-US" dirty="0" smtClean="0"/>
              <a:t>/decrement – add index register to base register, use a displacement of 0, increment/decrement the index register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376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04" y="100852"/>
            <a:ext cx="10465734" cy="666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71" y="1073244"/>
            <a:ext cx="11738449" cy="48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6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4" y="149080"/>
            <a:ext cx="11485731" cy="65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0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579" y="550178"/>
            <a:ext cx="8255655" cy="339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32" y="4251180"/>
            <a:ext cx="11376151" cy="20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Architecture Addressing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37" y="1805623"/>
            <a:ext cx="10032016" cy="488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0310" y="2447365"/>
            <a:ext cx="184698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NOTE:  RV64G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RISC-V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 are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sizes permitted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= byte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= half word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= word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= double (long)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68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RISC-V registers</a:t>
            </a:r>
          </a:p>
          <a:p>
            <a:pPr lvl="1"/>
            <a:r>
              <a:rPr lang="en-US" sz="2800" dirty="0" smtClean="0"/>
              <a:t>32 integer registers:  x0-x31, x0 is always 0</a:t>
            </a:r>
          </a:p>
          <a:p>
            <a:pPr lvl="1"/>
            <a:r>
              <a:rPr lang="en-US" sz="2800" dirty="0" smtClean="0"/>
              <a:t>32 FP registers:  f0-f31</a:t>
            </a:r>
          </a:p>
          <a:p>
            <a:pPr lvl="1"/>
            <a:r>
              <a:rPr lang="en-US" sz="2800" dirty="0" smtClean="0"/>
              <a:t>all registers store 64 bits, if the datum is 32 bits, half the register is unused</a:t>
            </a:r>
          </a:p>
          <a:p>
            <a:pPr lvl="1"/>
            <a:r>
              <a:rPr lang="en-US" sz="2800" dirty="0" smtClean="0"/>
              <a:t>there is also a special purpose register used to store FP status information</a:t>
            </a:r>
          </a:p>
          <a:p>
            <a:r>
              <a:rPr lang="en-US" sz="3200" dirty="0" smtClean="0"/>
              <a:t>Data sizes</a:t>
            </a:r>
          </a:p>
          <a:p>
            <a:pPr lvl="1"/>
            <a:r>
              <a:rPr lang="en-US" sz="2800" dirty="0" smtClean="0"/>
              <a:t>8-bit, 16-bit, 32-bit (word size), 64-bit (double word)</a:t>
            </a:r>
          </a:p>
          <a:p>
            <a:pPr lvl="1"/>
            <a:r>
              <a:rPr lang="en-US" sz="2800" dirty="0" smtClean="0"/>
              <a:t>when stored in registers, 8 and 16-bit values are sign extended to 32 bits</a:t>
            </a:r>
          </a:p>
        </p:txBody>
      </p:sp>
    </p:spTree>
    <p:extLst>
      <p:ext uri="{BB962C8B-B14F-4D97-AF65-F5344CB8AC3E}">
        <p14:creationId xmlns:p14="http://schemas.microsoft.com/office/powerpoint/2010/main" val="170597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650826" cy="4661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 Breakdown of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05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0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Instruction Lengths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6" y="1133475"/>
            <a:ext cx="8398501" cy="54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3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RISC-V 5-Stage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1" y="6400801"/>
            <a:ext cx="3561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From Appendix C section C.1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047" y="874217"/>
            <a:ext cx="8627551" cy="54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2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0" y="-152400"/>
            <a:ext cx="4191000" cy="1143000"/>
          </a:xfrm>
        </p:spPr>
        <p:txBody>
          <a:bodyPr/>
          <a:lstStyle/>
          <a:p>
            <a:r>
              <a:rPr lang="en-US" dirty="0" smtClean="0"/>
              <a:t>IF &amp; ID Stages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510988"/>
            <a:ext cx="6019800" cy="62708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IF:</a:t>
            </a:r>
          </a:p>
          <a:p>
            <a:pPr lvl="1"/>
            <a:r>
              <a:rPr lang="en-US" dirty="0" smtClean="0"/>
              <a:t>PC sent to instruction cache</a:t>
            </a:r>
          </a:p>
          <a:p>
            <a:pPr lvl="1"/>
            <a:r>
              <a:rPr lang="en-US" dirty="0" smtClean="0"/>
              <a:t>PC incremented by 4, stored in NPC temporarily</a:t>
            </a:r>
          </a:p>
          <a:p>
            <a:pPr lvl="2"/>
            <a:r>
              <a:rPr lang="en-US" sz="2200" dirty="0" smtClean="0"/>
              <a:t>a MUX in the MEM stage determines if the PC should get the value in NPC or the value computed in EX</a:t>
            </a:r>
          </a:p>
          <a:p>
            <a:pPr lvl="1"/>
            <a:r>
              <a:rPr lang="en-US" dirty="0" smtClean="0"/>
              <a:t>Instruction stored in IR</a:t>
            </a:r>
          </a:p>
          <a:p>
            <a:r>
              <a:rPr lang="en-US" dirty="0" smtClean="0"/>
              <a:t>ID:</a:t>
            </a:r>
          </a:p>
          <a:p>
            <a:pPr lvl="1"/>
            <a:r>
              <a:rPr lang="en-US" dirty="0" smtClean="0"/>
              <a:t>Bits 15..19 denote one source register (I-type, R-type, S-type instructions)</a:t>
            </a:r>
          </a:p>
          <a:p>
            <a:pPr lvl="1"/>
            <a:r>
              <a:rPr lang="en-US" dirty="0" smtClean="0"/>
              <a:t>Bits 20..24 denote one source register (R-type, S-type)</a:t>
            </a:r>
          </a:p>
          <a:p>
            <a:pPr lvl="1"/>
            <a:r>
              <a:rPr lang="en-US" dirty="0" smtClean="0"/>
              <a:t>Bits 20..31 (I-type) or 12..31 (U-type) store immediate datum or displacement, sign extended to 32 bits</a:t>
            </a:r>
          </a:p>
          <a:p>
            <a:pPr lvl="2"/>
            <a:r>
              <a:rPr lang="en-US" dirty="0" smtClean="0"/>
              <a:t>note:  for S-type, the immediate datum is split across bits 7-11 and 25-31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400800" y="5544671"/>
            <a:ext cx="4038600" cy="121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NPC, A, B and IMM are temporary registers used in later stages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779930"/>
            <a:ext cx="47529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176" y="1066800"/>
            <a:ext cx="8148918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This stage </a:t>
            </a:r>
          </a:p>
          <a:p>
            <a:pPr lvl="1"/>
            <a:r>
              <a:rPr lang="en-US" dirty="0" smtClean="0"/>
              <a:t>executes ALU operations</a:t>
            </a:r>
          </a:p>
          <a:p>
            <a:pPr lvl="2"/>
            <a:r>
              <a:rPr lang="en-US" sz="2200" dirty="0" smtClean="0"/>
              <a:t>using register A &amp; B or A&amp; IMM, result from ALU placed in ALU output register and passed on to next stage</a:t>
            </a:r>
          </a:p>
          <a:p>
            <a:pPr lvl="1"/>
            <a:r>
              <a:rPr lang="en-US" dirty="0" smtClean="0"/>
              <a:t>computes effective addresses for loads and stores</a:t>
            </a:r>
          </a:p>
          <a:p>
            <a:pPr lvl="2"/>
            <a:r>
              <a:rPr lang="en-US" sz="2200" dirty="0" smtClean="0"/>
              <a:t>A + IMM, stored in ALU output and passed onto next stage</a:t>
            </a:r>
          </a:p>
          <a:p>
            <a:pPr lvl="1"/>
            <a:r>
              <a:rPr lang="en-US" dirty="0" smtClean="0"/>
              <a:t>computes branch target locations and performs the zero test to determine if a branch is taken or not</a:t>
            </a:r>
          </a:p>
          <a:p>
            <a:pPr lvl="2"/>
            <a:r>
              <a:rPr lang="en-US" sz="2200" dirty="0" smtClean="0"/>
              <a:t>A zero tested</a:t>
            </a:r>
          </a:p>
          <a:p>
            <a:pPr lvl="2"/>
            <a:r>
              <a:rPr lang="en-US" sz="2200" dirty="0" smtClean="0"/>
              <a:t>ALU adds PC + IMM, value sent to ALU output and passed to next stage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118" y="710453"/>
            <a:ext cx="3098706" cy="57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01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MEM and WB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988" y="990600"/>
            <a:ext cx="73166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MEM:</a:t>
            </a:r>
          </a:p>
          <a:p>
            <a:pPr lvl="1"/>
            <a:r>
              <a:rPr lang="en-US" dirty="0" smtClean="0"/>
              <a:t>If load, ALU output stores address, sent to data cache, resulting datum stored in LMD</a:t>
            </a:r>
          </a:p>
          <a:p>
            <a:pPr lvl="1"/>
            <a:r>
              <a:rPr lang="en-US" dirty="0" smtClean="0"/>
              <a:t>If store, ALU output stores address and B register stores datum, both are sent to data cache</a:t>
            </a:r>
          </a:p>
          <a:p>
            <a:pPr lvl="1"/>
            <a:r>
              <a:rPr lang="en-US" dirty="0" smtClean="0"/>
              <a:t>If branch, based on condition, MUX either selects NPC or branch target location (as computed in the ALU EX) to send back to PC</a:t>
            </a:r>
          </a:p>
          <a:p>
            <a:pPr lvl="1"/>
            <a:r>
              <a:rPr lang="en-US" dirty="0" smtClean="0"/>
              <a:t>If ALU operation, forward result from ALU output directly to WB stage</a:t>
            </a:r>
          </a:p>
          <a:p>
            <a:r>
              <a:rPr lang="en-US" dirty="0" smtClean="0"/>
              <a:t>WB:</a:t>
            </a:r>
          </a:p>
          <a:p>
            <a:pPr lvl="1"/>
            <a:r>
              <a:rPr lang="en-US" dirty="0" smtClean="0"/>
              <a:t>If a datum in LMD (load from a load), store in the register file, if datum forwarded from ALU output from EX stage, store in the register file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319" y="762000"/>
            <a:ext cx="3990694" cy="58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2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1317812"/>
            <a:ext cx="11577917" cy="55401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CPI:</a:t>
            </a:r>
          </a:p>
          <a:p>
            <a:pPr lvl="1"/>
            <a:r>
              <a:rPr lang="en-US" dirty="0" smtClean="0"/>
              <a:t>Loads, ALU – 5 (require WB stage)</a:t>
            </a:r>
          </a:p>
          <a:p>
            <a:pPr lvl="1"/>
            <a:r>
              <a:rPr lang="en-US" dirty="0" smtClean="0"/>
              <a:t>Stores, branches – 4 (do not require WB stage)</a:t>
            </a:r>
          </a:p>
          <a:p>
            <a:r>
              <a:rPr lang="en-US" dirty="0" smtClean="0"/>
              <a:t>PC is modified by either</a:t>
            </a:r>
          </a:p>
          <a:p>
            <a:pPr lvl="1"/>
            <a:r>
              <a:rPr lang="en-US" dirty="0" smtClean="0"/>
              <a:t>the value in the NPC (PC + 4)</a:t>
            </a:r>
          </a:p>
          <a:p>
            <a:pPr lvl="1"/>
            <a:r>
              <a:rPr lang="en-US" dirty="0" smtClean="0"/>
              <a:t>the value coming from the ALU output if the condition tested in EX is true</a:t>
            </a:r>
          </a:p>
          <a:p>
            <a:r>
              <a:rPr lang="en-US" dirty="0" smtClean="0"/>
              <a:t>B and IMM get a datum no matter what type the instruction</a:t>
            </a:r>
          </a:p>
          <a:p>
            <a:pPr lvl="1"/>
            <a:r>
              <a:rPr lang="en-US" dirty="0" smtClean="0"/>
              <a:t>the decision on which register to use (B/IMM) is made by the MUX in the EX stage</a:t>
            </a:r>
          </a:p>
          <a:p>
            <a:r>
              <a:rPr lang="en-US" dirty="0" smtClean="0"/>
              <a:t>Bits from the op code in the IR are sent to the various </a:t>
            </a:r>
            <a:r>
              <a:rPr lang="en-US" dirty="0" err="1" smtClean="0"/>
              <a:t>MUXes</a:t>
            </a:r>
            <a:r>
              <a:rPr lang="en-US" dirty="0" smtClean="0"/>
              <a:t> to decide which input to pass on as output</a:t>
            </a:r>
          </a:p>
          <a:p>
            <a:pPr lvl="1"/>
            <a:r>
              <a:rPr lang="en-US" dirty="0" smtClean="0"/>
              <a:t>A or NPC</a:t>
            </a:r>
          </a:p>
          <a:p>
            <a:pPr lvl="1"/>
            <a:r>
              <a:rPr lang="en-US" dirty="0" smtClean="0"/>
              <a:t>B or IMM</a:t>
            </a:r>
          </a:p>
          <a:p>
            <a:pPr lvl="1"/>
            <a:r>
              <a:rPr lang="en-US" dirty="0" smtClean="0"/>
              <a:t>NPC or PC+IMM (from ALU in EX stage)</a:t>
            </a:r>
          </a:p>
          <a:p>
            <a:pPr lvl="1"/>
            <a:r>
              <a:rPr lang="en-US" dirty="0" smtClean="0"/>
              <a:t>LMD or ALU output for register file</a:t>
            </a:r>
          </a:p>
          <a:p>
            <a:pPr lvl="1"/>
            <a:r>
              <a:rPr lang="en-US" dirty="0" smtClean="0"/>
              <a:t>MUX in register file (not shown in figure) selects appropriate register to use (for A/B or result)</a:t>
            </a:r>
          </a:p>
        </p:txBody>
      </p:sp>
    </p:spTree>
    <p:extLst>
      <p:ext uri="{BB962C8B-B14F-4D97-AF65-F5344CB8AC3E}">
        <p14:creationId xmlns:p14="http://schemas.microsoft.com/office/powerpoint/2010/main" val="125570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Fallacies and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P:  Designing high-level instruction set features to support high-level language features (e.g., Intel’s loop instruction) – this will likely cost you more than its worth especially if you try to pipeline the instruction set</a:t>
            </a:r>
          </a:p>
          <a:p>
            <a:r>
              <a:rPr lang="en-US" dirty="0" smtClean="0"/>
              <a:t>F:  There is no such thing as a typical program – programs vary dramatically in memory usage, I/O, integer computation, FP computation, use of branches,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P:  Innovating at the ISA to reduce code size without accounting for the compiler</a:t>
            </a:r>
          </a:p>
          <a:p>
            <a:r>
              <a:rPr lang="en-US" dirty="0" smtClean="0"/>
              <a:t>F:  An architecture with flaws cannot be successful – they cite the x86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99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337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# of Operands</a:t>
            </a:r>
            <a:endParaRPr lang="en-US" dirty="0"/>
          </a:p>
        </p:txBody>
      </p:sp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1383" r="10645" b="76561"/>
          <a:stretch>
            <a:fillRect/>
          </a:stretch>
        </p:blipFill>
        <p:spPr bwMode="auto">
          <a:xfrm>
            <a:off x="1905000" y="990600"/>
            <a:ext cx="8382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5" t="11423" r="9929" b="68340"/>
          <a:stretch>
            <a:fillRect/>
          </a:stretch>
        </p:blipFill>
        <p:spPr bwMode="auto">
          <a:xfrm>
            <a:off x="1676400" y="2971800"/>
            <a:ext cx="8839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235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Addressing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990600"/>
            <a:ext cx="11024993" cy="5867399"/>
          </a:xfrm>
        </p:spPr>
        <p:txBody>
          <a:bodyPr>
            <a:normAutofit/>
          </a:bodyPr>
          <a:lstStyle/>
          <a:p>
            <a:r>
              <a:rPr lang="en-US" dirty="0" smtClean="0"/>
              <a:t>Data will either be</a:t>
            </a:r>
          </a:p>
          <a:p>
            <a:pPr lvl="1"/>
            <a:r>
              <a:rPr lang="en-US" dirty="0" smtClean="0"/>
              <a:t>constants (immediate data)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tored in registers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tored in memory</a:t>
            </a:r>
          </a:p>
          <a:p>
            <a:r>
              <a:rPr lang="en-US" dirty="0" smtClean="0"/>
              <a:t>If memory, several ways to specify address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</a:t>
            </a:r>
          </a:p>
          <a:p>
            <a:pPr lvl="1"/>
            <a:r>
              <a:rPr lang="en-US" dirty="0" smtClean="0"/>
              <a:t>indirect (pointers)</a:t>
            </a:r>
          </a:p>
          <a:p>
            <a:pPr lvl="1"/>
            <a:r>
              <a:rPr lang="en-US" dirty="0" smtClean="0"/>
              <a:t>register indirect (pointer moved to register)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ase displacement/indexed (address = base + displacement)</a:t>
            </a:r>
          </a:p>
          <a:p>
            <a:pPr lvl="2"/>
            <a:r>
              <a:rPr lang="en-US" sz="2200" dirty="0" smtClean="0"/>
              <a:t>usually one value is stored in a register, the other is specified as part of the instruction or stored in another register</a:t>
            </a:r>
          </a:p>
          <a:p>
            <a:pPr lvl="2"/>
            <a:r>
              <a:rPr lang="en-US" sz="2200" dirty="0" smtClean="0"/>
              <a:t>may use a scaling factor on the displacement</a:t>
            </a:r>
          </a:p>
        </p:txBody>
      </p:sp>
    </p:spTree>
    <p:extLst>
      <p:ext uri="{BB962C8B-B14F-4D97-AF65-F5344CB8AC3E}">
        <p14:creationId xmlns:p14="http://schemas.microsoft.com/office/powerpoint/2010/main" val="351127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% Addressing Mode Use in 3 Benchmarks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1676400"/>
            <a:ext cx="820513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11385" r="10709" b="43718"/>
          <a:stretch>
            <a:fillRect/>
          </a:stretch>
        </p:blipFill>
        <p:spPr bwMode="auto">
          <a:xfrm>
            <a:off x="1846943" y="274638"/>
            <a:ext cx="8610600" cy="643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068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Addressing Mode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12" y="1143000"/>
            <a:ext cx="11887200" cy="571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</a:t>
            </a:r>
            <a:r>
              <a:rPr lang="en-US" sz="3200" dirty="0"/>
              <a:t>many bits should be allowed for an immediate datum </a:t>
            </a:r>
            <a:endParaRPr lang="en-US" sz="3200" dirty="0" smtClean="0"/>
          </a:p>
          <a:p>
            <a:r>
              <a:rPr lang="en-US" sz="3200" dirty="0"/>
              <a:t>How many bits should be allowed for a displacement?  </a:t>
            </a:r>
            <a:endParaRPr lang="en-US" sz="3200" dirty="0" smtClean="0"/>
          </a:p>
          <a:p>
            <a:pPr lvl="1"/>
            <a:r>
              <a:rPr lang="en-US" sz="2800" dirty="0" smtClean="0"/>
              <a:t>analysis </a:t>
            </a:r>
            <a:r>
              <a:rPr lang="en-US" sz="2800" dirty="0"/>
              <a:t>of SPEC benchmarks indicate no more than 15 bits are </a:t>
            </a:r>
            <a:r>
              <a:rPr lang="en-US" sz="2800" dirty="0" smtClean="0"/>
              <a:t>typically needed </a:t>
            </a:r>
            <a:r>
              <a:rPr lang="en-US" sz="2800" dirty="0"/>
              <a:t>for a displacement (displacements are &lt; 32K) </a:t>
            </a:r>
            <a:endParaRPr lang="en-US" sz="2800" dirty="0" smtClean="0"/>
          </a:p>
          <a:p>
            <a:pPr lvl="1"/>
            <a:r>
              <a:rPr lang="en-US" sz="2800" dirty="0" smtClean="0"/>
              <a:t>8 </a:t>
            </a:r>
            <a:r>
              <a:rPr lang="en-US" sz="2800" dirty="0"/>
              <a:t>bits for most immediate data</a:t>
            </a:r>
          </a:p>
          <a:p>
            <a:r>
              <a:rPr lang="en-US" sz="3200" dirty="0"/>
              <a:t>Which modes?  </a:t>
            </a:r>
            <a:endParaRPr lang="en-US" sz="3200" dirty="0" smtClean="0"/>
          </a:p>
          <a:p>
            <a:pPr lvl="1"/>
            <a:r>
              <a:rPr lang="en-US" sz="2800" dirty="0" smtClean="0"/>
              <a:t>analysis </a:t>
            </a:r>
            <a:r>
              <a:rPr lang="en-US" sz="2800" dirty="0"/>
              <a:t>of SPEC benchmarks </a:t>
            </a:r>
            <a:r>
              <a:rPr lang="en-US" sz="2800" dirty="0" smtClean="0"/>
              <a:t>indicates </a:t>
            </a:r>
            <a:r>
              <a:rPr lang="en-US" sz="2800" dirty="0"/>
              <a:t>that immediate and </a:t>
            </a:r>
            <a:r>
              <a:rPr lang="en-US" sz="2800" dirty="0" smtClean="0"/>
              <a:t>base-displacement </a:t>
            </a:r>
            <a:r>
              <a:rPr lang="en-US" sz="2800" dirty="0"/>
              <a:t>modes are most </a:t>
            </a:r>
            <a:r>
              <a:rPr lang="en-US" sz="2800" dirty="0" smtClean="0"/>
              <a:t>common</a:t>
            </a:r>
          </a:p>
          <a:p>
            <a:pPr lvl="1"/>
            <a:r>
              <a:rPr lang="en-US" sz="2800" dirty="0" smtClean="0"/>
              <a:t>with base displacement, we simulate direct by having a displacement of 0</a:t>
            </a:r>
          </a:p>
          <a:p>
            <a:pPr lvl="1"/>
            <a:r>
              <a:rPr lang="en-US" sz="2800" dirty="0" smtClean="0"/>
              <a:t>with base displacement, we simulate register mode by having a base of 0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755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Branch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9" y="990600"/>
            <a:ext cx="11524128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Usually PC-relative branching</a:t>
            </a:r>
          </a:p>
          <a:p>
            <a:pPr lvl="1"/>
            <a:r>
              <a:rPr lang="en-US" dirty="0" smtClean="0"/>
              <a:t>PC </a:t>
            </a:r>
            <a:r>
              <a:rPr lang="en-US" dirty="0" smtClean="0">
                <a:sym typeface="Wingdings" panose="05000000000000000000" pitchFamily="2" charset="2"/>
              </a:rPr>
              <a:t> PC + offset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shortens instruction lengths as the instruction only has to specify the offset rather than a full memory address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offsets can be positive (branching forward) or negative (branching backward)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Type of branches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conditional branches (test condition to decide whether to branch)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unconditional branches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branch and link (subroutine calls, returns)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raps (branch and link to the OS)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the last two categories require parameter passing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using register windows eliminates the need for time-consuming memory accesses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conditional branches make up 75-82% of all branches</a:t>
            </a:r>
          </a:p>
        </p:txBody>
      </p:sp>
    </p:spTree>
    <p:extLst>
      <p:ext uri="{BB962C8B-B14F-4D97-AF65-F5344CB8AC3E}">
        <p14:creationId xmlns:p14="http://schemas.microsoft.com/office/powerpoint/2010/main" val="251275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082" y="609602"/>
            <a:ext cx="9977718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What is condition type in conditional branches?</a:t>
            </a:r>
          </a:p>
          <a:p>
            <a:pPr lvl="1"/>
            <a:r>
              <a:rPr lang="en-US" dirty="0" smtClean="0"/>
              <a:t>complex conditions can be time consuming</a:t>
            </a:r>
          </a:p>
          <a:p>
            <a:pPr lvl="1"/>
            <a:r>
              <a:rPr lang="en-US" dirty="0" smtClean="0"/>
              <a:t>condition codes is problematic with pipelines</a:t>
            </a:r>
          </a:p>
          <a:p>
            <a:pPr lvl="1"/>
            <a:r>
              <a:rPr lang="en-US" dirty="0" smtClean="0"/>
              <a:t>simple zero test (value == 0 or value != 0) is the fastest approach but requires additional instructions</a:t>
            </a:r>
          </a:p>
          <a:p>
            <a:r>
              <a:rPr lang="en-US" dirty="0" smtClean="0"/>
              <a:t>When is the comparison performed?</a:t>
            </a:r>
          </a:p>
          <a:p>
            <a:pPr lvl="1"/>
            <a:r>
              <a:rPr lang="en-US" dirty="0" smtClean="0"/>
              <a:t>with the branch instruction or prior to the branch?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3581400"/>
            <a:ext cx="827897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28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1460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Wingdings</vt:lpstr>
      <vt:lpstr>Office Theme</vt:lpstr>
      <vt:lpstr>Instruction Set Principles</vt:lpstr>
      <vt:lpstr>Comparison of Instruction Lengths</vt:lpstr>
      <vt:lpstr>Comparison of # of Operands</vt:lpstr>
      <vt:lpstr>Addressing Modes</vt:lpstr>
      <vt:lpstr>% Addressing Mode Use in 3 Benchmarks</vt:lpstr>
      <vt:lpstr>PowerPoint Presentation</vt:lpstr>
      <vt:lpstr>Addressing Mode Design Issues</vt:lpstr>
      <vt:lpstr>Branch Issues</vt:lpstr>
      <vt:lpstr>Continued</vt:lpstr>
      <vt:lpstr>Types of Instructions</vt:lpstr>
      <vt:lpstr>RISC-V</vt:lpstr>
      <vt:lpstr>A Closer Look at Load/Store Operations</vt:lpstr>
      <vt:lpstr>PowerPoint Presentation</vt:lpstr>
      <vt:lpstr>PowerPoint Presentation</vt:lpstr>
      <vt:lpstr>PowerPoint Presentation</vt:lpstr>
      <vt:lpstr>PowerPoint Presentation</vt:lpstr>
      <vt:lpstr>RISC Architecture Addressing Modes</vt:lpstr>
      <vt:lpstr>RISC-V Continued</vt:lpstr>
      <vt:lpstr>Benchmark Breakdown of Instructions</vt:lpstr>
      <vt:lpstr>RISC-V 5-Stage Architecture</vt:lpstr>
      <vt:lpstr>IF &amp; ID Stages</vt:lpstr>
      <vt:lpstr>EX Stage</vt:lpstr>
      <vt:lpstr>MEM and WB Stages</vt:lpstr>
      <vt:lpstr>Analysis</vt:lpstr>
      <vt:lpstr>Fallacies and Pitfalls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Set Principles</dc:title>
  <dc:creator>Richard Fox</dc:creator>
  <cp:lastModifiedBy>Richard Fox</cp:lastModifiedBy>
  <cp:revision>13</cp:revision>
  <dcterms:created xsi:type="dcterms:W3CDTF">2018-11-09T16:09:24Z</dcterms:created>
  <dcterms:modified xsi:type="dcterms:W3CDTF">2019-01-25T18:48:37Z</dcterms:modified>
</cp:coreProperties>
</file>