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99" r:id="rId3"/>
    <p:sldId id="300" r:id="rId4"/>
    <p:sldId id="303" r:id="rId5"/>
    <p:sldId id="304" r:id="rId6"/>
    <p:sldId id="305" r:id="rId7"/>
    <p:sldId id="301" r:id="rId8"/>
    <p:sldId id="302" r:id="rId9"/>
    <p:sldId id="311" r:id="rId10"/>
    <p:sldId id="315" r:id="rId11"/>
    <p:sldId id="316" r:id="rId12"/>
    <p:sldId id="381" r:id="rId13"/>
    <p:sldId id="317" r:id="rId14"/>
    <p:sldId id="334" r:id="rId15"/>
    <p:sldId id="318" r:id="rId16"/>
    <p:sldId id="335" r:id="rId17"/>
    <p:sldId id="336" r:id="rId18"/>
    <p:sldId id="337" r:id="rId19"/>
    <p:sldId id="256" r:id="rId20"/>
    <p:sldId id="258" r:id="rId21"/>
    <p:sldId id="259" r:id="rId22"/>
    <p:sldId id="307" r:id="rId23"/>
    <p:sldId id="261" r:id="rId24"/>
    <p:sldId id="268" r:id="rId25"/>
    <p:sldId id="296" r:id="rId26"/>
    <p:sldId id="262" r:id="rId27"/>
    <p:sldId id="263" r:id="rId28"/>
    <p:sldId id="264" r:id="rId29"/>
    <p:sldId id="265" r:id="rId30"/>
    <p:sldId id="266" r:id="rId31"/>
    <p:sldId id="269" r:id="rId32"/>
    <p:sldId id="272" r:id="rId33"/>
    <p:sldId id="278" r:id="rId34"/>
    <p:sldId id="279" r:id="rId35"/>
    <p:sldId id="280" r:id="rId36"/>
    <p:sldId id="281" r:id="rId37"/>
    <p:sldId id="282" r:id="rId38"/>
    <p:sldId id="379" r:id="rId39"/>
    <p:sldId id="293" r:id="rId40"/>
    <p:sldId id="294" r:id="rId41"/>
    <p:sldId id="283" r:id="rId42"/>
    <p:sldId id="284" r:id="rId43"/>
    <p:sldId id="308" r:id="rId44"/>
    <p:sldId id="309" r:id="rId45"/>
    <p:sldId id="310" r:id="rId46"/>
    <p:sldId id="382" r:id="rId47"/>
    <p:sldId id="285" r:id="rId48"/>
    <p:sldId id="295" r:id="rId49"/>
    <p:sldId id="286" r:id="rId50"/>
    <p:sldId id="287" r:id="rId51"/>
    <p:sldId id="288" r:id="rId52"/>
    <p:sldId id="289" r:id="rId53"/>
    <p:sldId id="290" r:id="rId54"/>
    <p:sldId id="291" r:id="rId55"/>
    <p:sldId id="292" r:id="rId56"/>
    <p:sldId id="338" r:id="rId57"/>
    <p:sldId id="325" r:id="rId58"/>
    <p:sldId id="326" r:id="rId59"/>
    <p:sldId id="327" r:id="rId60"/>
    <p:sldId id="340" r:id="rId61"/>
    <p:sldId id="341" r:id="rId62"/>
    <p:sldId id="328" r:id="rId63"/>
    <p:sldId id="342" r:id="rId64"/>
    <p:sldId id="343" r:id="rId65"/>
    <p:sldId id="329" r:id="rId66"/>
    <p:sldId id="376" r:id="rId67"/>
    <p:sldId id="377" r:id="rId68"/>
    <p:sldId id="378" r:id="rId69"/>
    <p:sldId id="332" r:id="rId70"/>
    <p:sldId id="344" r:id="rId71"/>
    <p:sldId id="345" r:id="rId72"/>
    <p:sldId id="346" r:id="rId73"/>
    <p:sldId id="347" r:id="rId74"/>
    <p:sldId id="348" r:id="rId75"/>
    <p:sldId id="349" r:id="rId76"/>
    <p:sldId id="350" r:id="rId77"/>
    <p:sldId id="351" r:id="rId78"/>
    <p:sldId id="352" r:id="rId79"/>
    <p:sldId id="353" r:id="rId80"/>
    <p:sldId id="354" r:id="rId81"/>
    <p:sldId id="355" r:id="rId82"/>
    <p:sldId id="330" r:id="rId83"/>
    <p:sldId id="331" r:id="rId84"/>
    <p:sldId id="333" r:id="rId85"/>
    <p:sldId id="323" r:id="rId86"/>
    <p:sldId id="319" r:id="rId87"/>
    <p:sldId id="320" r:id="rId88"/>
    <p:sldId id="321" r:id="rId89"/>
    <p:sldId id="322" r:id="rId90"/>
    <p:sldId id="356" r:id="rId91"/>
    <p:sldId id="357" r:id="rId92"/>
    <p:sldId id="358" r:id="rId93"/>
    <p:sldId id="359" r:id="rId94"/>
    <p:sldId id="360" r:id="rId95"/>
    <p:sldId id="361" r:id="rId96"/>
    <p:sldId id="362" r:id="rId97"/>
    <p:sldId id="364" r:id="rId98"/>
    <p:sldId id="380" r:id="rId99"/>
    <p:sldId id="369" r:id="rId100"/>
    <p:sldId id="370" r:id="rId101"/>
    <p:sldId id="371" r:id="rId102"/>
    <p:sldId id="372" r:id="rId103"/>
    <p:sldId id="373" r:id="rId104"/>
    <p:sldId id="374" r:id="rId105"/>
    <p:sldId id="365" r:id="rId106"/>
    <p:sldId id="375"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779A"/>
    <a:srgbClr val="F0A2C9"/>
    <a:srgbClr val="E59AFC"/>
    <a:srgbClr val="F89EED"/>
    <a:srgbClr val="FED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6" autoAdjust="0"/>
    <p:restoredTop sz="94660"/>
  </p:normalViewPr>
  <p:slideViewPr>
    <p:cSldViewPr>
      <p:cViewPr>
        <p:scale>
          <a:sx n="80" d="100"/>
          <a:sy n="80" d="100"/>
        </p:scale>
        <p:origin x="912" y="4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C08EF2-E093-4EF5-96E2-174F1801F0D4}"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493BE-5B82-4034-A4A1-67E3BFADBCE0}" type="slidenum">
              <a:rPr lang="en-US" smtClean="0"/>
              <a:pPr/>
              <a:t>‹#›</a:t>
            </a:fld>
            <a:endParaRPr lang="en-US"/>
          </a:p>
        </p:txBody>
      </p:sp>
    </p:spTree>
    <p:extLst>
      <p:ext uri="{BB962C8B-B14F-4D97-AF65-F5344CB8AC3E}">
        <p14:creationId xmlns:p14="http://schemas.microsoft.com/office/powerpoint/2010/main" val="1738850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08EF2-E093-4EF5-96E2-174F1801F0D4}"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493BE-5B82-4034-A4A1-67E3BFADBCE0}" type="slidenum">
              <a:rPr lang="en-US" smtClean="0"/>
              <a:pPr/>
              <a:t>‹#›</a:t>
            </a:fld>
            <a:endParaRPr lang="en-US"/>
          </a:p>
        </p:txBody>
      </p:sp>
    </p:spTree>
    <p:extLst>
      <p:ext uri="{BB962C8B-B14F-4D97-AF65-F5344CB8AC3E}">
        <p14:creationId xmlns:p14="http://schemas.microsoft.com/office/powerpoint/2010/main" val="271096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08EF2-E093-4EF5-96E2-174F1801F0D4}"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493BE-5B82-4034-A4A1-67E3BFADBCE0}" type="slidenum">
              <a:rPr lang="en-US" smtClean="0"/>
              <a:pPr/>
              <a:t>‹#›</a:t>
            </a:fld>
            <a:endParaRPr lang="en-US"/>
          </a:p>
        </p:txBody>
      </p:sp>
    </p:spTree>
    <p:extLst>
      <p:ext uri="{BB962C8B-B14F-4D97-AF65-F5344CB8AC3E}">
        <p14:creationId xmlns:p14="http://schemas.microsoft.com/office/powerpoint/2010/main" val="1978781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08C5A75-B33A-4875-831A-FF1DBD3BEDF0}" type="slidenum">
              <a:rPr lang="en-US" altLang="en-US"/>
              <a:pPr/>
              <a:t>‹#›</a:t>
            </a:fld>
            <a:endParaRPr lang="en-US" altLang="en-US"/>
          </a:p>
        </p:txBody>
      </p:sp>
    </p:spTree>
    <p:extLst>
      <p:ext uri="{BB962C8B-B14F-4D97-AF65-F5344CB8AC3E}">
        <p14:creationId xmlns:p14="http://schemas.microsoft.com/office/powerpoint/2010/main" val="293537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08EF2-E093-4EF5-96E2-174F1801F0D4}"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493BE-5B82-4034-A4A1-67E3BFADBCE0}" type="slidenum">
              <a:rPr lang="en-US" smtClean="0"/>
              <a:pPr/>
              <a:t>‹#›</a:t>
            </a:fld>
            <a:endParaRPr lang="en-US"/>
          </a:p>
        </p:txBody>
      </p:sp>
    </p:spTree>
    <p:extLst>
      <p:ext uri="{BB962C8B-B14F-4D97-AF65-F5344CB8AC3E}">
        <p14:creationId xmlns:p14="http://schemas.microsoft.com/office/powerpoint/2010/main" val="46344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C08EF2-E093-4EF5-96E2-174F1801F0D4}"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493BE-5B82-4034-A4A1-67E3BFADBCE0}" type="slidenum">
              <a:rPr lang="en-US" smtClean="0"/>
              <a:pPr/>
              <a:t>‹#›</a:t>
            </a:fld>
            <a:endParaRPr lang="en-US"/>
          </a:p>
        </p:txBody>
      </p:sp>
    </p:spTree>
    <p:extLst>
      <p:ext uri="{BB962C8B-B14F-4D97-AF65-F5344CB8AC3E}">
        <p14:creationId xmlns:p14="http://schemas.microsoft.com/office/powerpoint/2010/main" val="235638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C08EF2-E093-4EF5-96E2-174F1801F0D4}" type="datetimeFigureOut">
              <a:rPr lang="en-US" smtClean="0"/>
              <a:pPr/>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493BE-5B82-4034-A4A1-67E3BFADBCE0}" type="slidenum">
              <a:rPr lang="en-US" smtClean="0"/>
              <a:pPr/>
              <a:t>‹#›</a:t>
            </a:fld>
            <a:endParaRPr lang="en-US"/>
          </a:p>
        </p:txBody>
      </p:sp>
    </p:spTree>
    <p:extLst>
      <p:ext uri="{BB962C8B-B14F-4D97-AF65-F5344CB8AC3E}">
        <p14:creationId xmlns:p14="http://schemas.microsoft.com/office/powerpoint/2010/main" val="252791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C08EF2-E093-4EF5-96E2-174F1801F0D4}" type="datetimeFigureOut">
              <a:rPr lang="en-US" smtClean="0"/>
              <a:pPr/>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C493BE-5B82-4034-A4A1-67E3BFADBCE0}" type="slidenum">
              <a:rPr lang="en-US" smtClean="0"/>
              <a:pPr/>
              <a:t>‹#›</a:t>
            </a:fld>
            <a:endParaRPr lang="en-US"/>
          </a:p>
        </p:txBody>
      </p:sp>
    </p:spTree>
    <p:extLst>
      <p:ext uri="{BB962C8B-B14F-4D97-AF65-F5344CB8AC3E}">
        <p14:creationId xmlns:p14="http://schemas.microsoft.com/office/powerpoint/2010/main" val="120286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C08EF2-E093-4EF5-96E2-174F1801F0D4}" type="datetimeFigureOut">
              <a:rPr lang="en-US" smtClean="0"/>
              <a:pPr/>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C493BE-5B82-4034-A4A1-67E3BFADBCE0}" type="slidenum">
              <a:rPr lang="en-US" smtClean="0"/>
              <a:pPr/>
              <a:t>‹#›</a:t>
            </a:fld>
            <a:endParaRPr lang="en-US"/>
          </a:p>
        </p:txBody>
      </p:sp>
    </p:spTree>
    <p:extLst>
      <p:ext uri="{BB962C8B-B14F-4D97-AF65-F5344CB8AC3E}">
        <p14:creationId xmlns:p14="http://schemas.microsoft.com/office/powerpoint/2010/main" val="303455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08EF2-E093-4EF5-96E2-174F1801F0D4}" type="datetimeFigureOut">
              <a:rPr lang="en-US" smtClean="0"/>
              <a:pPr/>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C493BE-5B82-4034-A4A1-67E3BFADBCE0}" type="slidenum">
              <a:rPr lang="en-US" smtClean="0"/>
              <a:pPr/>
              <a:t>‹#›</a:t>
            </a:fld>
            <a:endParaRPr lang="en-US"/>
          </a:p>
        </p:txBody>
      </p:sp>
    </p:spTree>
    <p:extLst>
      <p:ext uri="{BB962C8B-B14F-4D97-AF65-F5344CB8AC3E}">
        <p14:creationId xmlns:p14="http://schemas.microsoft.com/office/powerpoint/2010/main" val="1101108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08EF2-E093-4EF5-96E2-174F1801F0D4}" type="datetimeFigureOut">
              <a:rPr lang="en-US" smtClean="0"/>
              <a:pPr/>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493BE-5B82-4034-A4A1-67E3BFADBCE0}" type="slidenum">
              <a:rPr lang="en-US" smtClean="0"/>
              <a:pPr/>
              <a:t>‹#›</a:t>
            </a:fld>
            <a:endParaRPr lang="en-US"/>
          </a:p>
        </p:txBody>
      </p:sp>
    </p:spTree>
    <p:extLst>
      <p:ext uri="{BB962C8B-B14F-4D97-AF65-F5344CB8AC3E}">
        <p14:creationId xmlns:p14="http://schemas.microsoft.com/office/powerpoint/2010/main" val="105047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08EF2-E093-4EF5-96E2-174F1801F0D4}" type="datetimeFigureOut">
              <a:rPr lang="en-US" smtClean="0"/>
              <a:pPr/>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493BE-5B82-4034-A4A1-67E3BFADBCE0}" type="slidenum">
              <a:rPr lang="en-US" smtClean="0"/>
              <a:pPr/>
              <a:t>‹#›</a:t>
            </a:fld>
            <a:endParaRPr lang="en-US"/>
          </a:p>
        </p:txBody>
      </p:sp>
    </p:spTree>
    <p:extLst>
      <p:ext uri="{BB962C8B-B14F-4D97-AF65-F5344CB8AC3E}">
        <p14:creationId xmlns:p14="http://schemas.microsoft.com/office/powerpoint/2010/main" val="2951235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1779A"/>
            </a:gs>
            <a:gs pos="81260">
              <a:srgbClr val="F89EED"/>
            </a:gs>
            <a:gs pos="48374">
              <a:srgbClr val="E59AFC"/>
            </a:gs>
            <a:gs pos="17000">
              <a:srgbClr val="F0A2C9"/>
            </a:gs>
            <a:gs pos="100000">
              <a:srgbClr val="FED8EB"/>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fld id="{52C08EF2-E093-4EF5-96E2-174F1801F0D4}" type="datetimeFigureOut">
              <a:rPr lang="en-US" smtClean="0"/>
              <a:pPr/>
              <a:t>2/27/2019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fld id="{FEC493BE-5B82-4034-A4A1-67E3BFADBCE0}" type="slidenum">
              <a:rPr lang="en-US" smtClean="0"/>
              <a:pPr/>
              <a:t>‹#›</a:t>
            </a:fld>
            <a:endParaRPr lang="en-US" dirty="0"/>
          </a:p>
        </p:txBody>
      </p:sp>
    </p:spTree>
    <p:extLst>
      <p:ext uri="{BB962C8B-B14F-4D97-AF65-F5344CB8AC3E}">
        <p14:creationId xmlns:p14="http://schemas.microsoft.com/office/powerpoint/2010/main" val="863935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oleObject" Target="../embeddings/oleObject5.bin"/><Relationship Id="rId4" Type="http://schemas.openxmlformats.org/officeDocument/2006/relationships/image" Target="../media/image10.png"/><Relationship Id="rId9"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Instruction-Level Parallelism</a:t>
            </a:r>
            <a:endParaRPr lang="en-US" dirty="0"/>
          </a:p>
        </p:txBody>
      </p:sp>
      <p:sp>
        <p:nvSpPr>
          <p:cNvPr id="3" name="Content Placeholder 2"/>
          <p:cNvSpPr>
            <a:spLocks noGrp="1"/>
          </p:cNvSpPr>
          <p:nvPr>
            <p:ph idx="1"/>
          </p:nvPr>
        </p:nvSpPr>
        <p:spPr>
          <a:xfrm>
            <a:off x="457200" y="990600"/>
            <a:ext cx="8229600" cy="5867400"/>
          </a:xfrm>
        </p:spPr>
        <p:txBody>
          <a:bodyPr>
            <a:normAutofit/>
          </a:bodyPr>
          <a:lstStyle/>
          <a:p>
            <a:r>
              <a:rPr lang="en-US" dirty="0" smtClean="0"/>
              <a:t>ILP is the exploitation of using parallel hardware (usually in the form of a pipeline) to execute multiple instructions at a time</a:t>
            </a:r>
          </a:p>
          <a:p>
            <a:pPr lvl="1"/>
            <a:r>
              <a:rPr lang="en-US" dirty="0" smtClean="0"/>
              <a:t>as we saw in appendix C, this gives us a speedup with little cost</a:t>
            </a:r>
          </a:p>
          <a:p>
            <a:r>
              <a:rPr lang="en-US" dirty="0" smtClean="0"/>
              <a:t>To support ILP, we need</a:t>
            </a:r>
          </a:p>
          <a:p>
            <a:pPr lvl="1"/>
            <a:r>
              <a:rPr lang="en-US" dirty="0" smtClean="0"/>
              <a:t>parallel hardware – the pipeline for instance</a:t>
            </a:r>
          </a:p>
          <a:p>
            <a:pPr lvl="1"/>
            <a:r>
              <a:rPr lang="en-US" dirty="0"/>
              <a:t>l</a:t>
            </a:r>
            <a:r>
              <a:rPr lang="en-US" dirty="0" smtClean="0"/>
              <a:t>ogic in the hardware to prevent hazards from producing incorrect code</a:t>
            </a:r>
          </a:p>
          <a:p>
            <a:pPr lvl="1"/>
            <a:r>
              <a:rPr lang="en-US" dirty="0" smtClean="0"/>
              <a:t>compiler support to take advantage of the parallel hardware</a:t>
            </a:r>
            <a:endParaRPr lang="en-US" dirty="0"/>
          </a:p>
        </p:txBody>
      </p:sp>
    </p:spTree>
    <p:extLst>
      <p:ext uri="{BB962C8B-B14F-4D97-AF65-F5344CB8AC3E}">
        <p14:creationId xmlns:p14="http://schemas.microsoft.com/office/powerpoint/2010/main" val="3555034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Correlating Branch Predictors</a:t>
            </a:r>
            <a:endParaRPr lang="en-US" dirty="0"/>
          </a:p>
        </p:txBody>
      </p:sp>
      <p:sp>
        <p:nvSpPr>
          <p:cNvPr id="3" name="Content Placeholder 2"/>
          <p:cNvSpPr>
            <a:spLocks noGrp="1"/>
          </p:cNvSpPr>
          <p:nvPr>
            <p:ph idx="1"/>
          </p:nvPr>
        </p:nvSpPr>
        <p:spPr>
          <a:xfrm>
            <a:off x="152400" y="685800"/>
            <a:ext cx="8839200" cy="6172200"/>
          </a:xfrm>
        </p:spPr>
        <p:txBody>
          <a:bodyPr>
            <a:normAutofit fontScale="92500" lnSpcReduction="20000"/>
          </a:bodyPr>
          <a:lstStyle/>
          <a:p>
            <a:r>
              <a:rPr lang="en-US" dirty="0" smtClean="0"/>
              <a:t>In Appendix C, we looked at simple 1-bit and 2-bit predictor schemes</a:t>
            </a:r>
          </a:p>
          <a:p>
            <a:pPr lvl="1"/>
            <a:r>
              <a:rPr lang="en-US" dirty="0" smtClean="0"/>
              <a:t>the problem is that the prediction is based solely on earlier behavior of the same branch</a:t>
            </a:r>
          </a:p>
          <a:p>
            <a:r>
              <a:rPr lang="en-US" dirty="0" smtClean="0"/>
              <a:t>A better predictor might include the result of other branches</a:t>
            </a:r>
          </a:p>
          <a:p>
            <a:pPr lvl="1"/>
            <a:r>
              <a:rPr lang="en-US" dirty="0" smtClean="0"/>
              <a:t>there’s a poor example on page 183 where the third branch will be taken if the first two branches are not taken</a:t>
            </a:r>
          </a:p>
          <a:p>
            <a:r>
              <a:rPr lang="en-US" dirty="0" smtClean="0"/>
              <a:t>A </a:t>
            </a:r>
            <a:r>
              <a:rPr lang="en-US" i="1" dirty="0" smtClean="0"/>
              <a:t>correlating </a:t>
            </a:r>
            <a:r>
              <a:rPr lang="en-US" dirty="0" smtClean="0"/>
              <a:t>(or 2-level) predictor can provide more accurate predictions</a:t>
            </a:r>
          </a:p>
          <a:p>
            <a:pPr lvl="1"/>
            <a:r>
              <a:rPr lang="en-US" dirty="0" smtClean="0"/>
              <a:t>top level contains the locations of various predictors based on the result of more than one branch</a:t>
            </a:r>
          </a:p>
          <a:p>
            <a:pPr lvl="1"/>
            <a:r>
              <a:rPr lang="en-US" dirty="0" smtClean="0"/>
              <a:t>based on the top level, a different prediction is consulted</a:t>
            </a:r>
          </a:p>
          <a:p>
            <a:pPr lvl="1"/>
            <a:r>
              <a:rPr lang="en-US" dirty="0"/>
              <a:t>b</a:t>
            </a:r>
            <a:r>
              <a:rPr lang="en-US" dirty="0" smtClean="0"/>
              <a:t>oth the top level and the branch predictor can be altered over time</a:t>
            </a:r>
          </a:p>
        </p:txBody>
      </p:sp>
    </p:spTree>
    <p:extLst>
      <p:ext uri="{BB962C8B-B14F-4D97-AF65-F5344CB8AC3E}">
        <p14:creationId xmlns:p14="http://schemas.microsoft.com/office/powerpoint/2010/main" val="33386094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8/10 Stage Pipeline</a:t>
            </a:r>
            <a:endParaRPr lang="en-US" dirty="0"/>
          </a:p>
        </p:txBody>
      </p:sp>
      <p:pic>
        <p:nvPicPr>
          <p:cNvPr id="3" name="Picture 2"/>
          <p:cNvPicPr>
            <a:picLocks noChangeAspect="1"/>
          </p:cNvPicPr>
          <p:nvPr/>
        </p:nvPicPr>
        <p:blipFill>
          <a:blip r:embed="rId2"/>
          <a:stretch>
            <a:fillRect/>
          </a:stretch>
        </p:blipFill>
        <p:spPr>
          <a:xfrm>
            <a:off x="152400" y="1066800"/>
            <a:ext cx="8665726" cy="5128934"/>
          </a:xfrm>
          <a:prstGeom prst="rect">
            <a:avLst/>
          </a:prstGeom>
        </p:spPr>
      </p:pic>
      <p:sp>
        <p:nvSpPr>
          <p:cNvPr id="4" name="TextBox 3"/>
          <p:cNvSpPr txBox="1"/>
          <p:nvPr/>
        </p:nvSpPr>
        <p:spPr>
          <a:xfrm>
            <a:off x="246757" y="6324600"/>
            <a:ext cx="898066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Notice that 13-entry instruction queue is not a stage, so D2 takes place at the same time as F4</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5251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How the Pipeline Works</a:t>
            </a:r>
            <a:endParaRPr lang="en-US" dirty="0"/>
          </a:p>
        </p:txBody>
      </p:sp>
      <p:sp>
        <p:nvSpPr>
          <p:cNvPr id="3" name="Content Placeholder 2"/>
          <p:cNvSpPr>
            <a:spLocks noGrp="1"/>
          </p:cNvSpPr>
          <p:nvPr>
            <p:ph idx="1"/>
          </p:nvPr>
        </p:nvSpPr>
        <p:spPr>
          <a:xfrm>
            <a:off x="457200" y="838200"/>
            <a:ext cx="8229600" cy="5867400"/>
          </a:xfrm>
        </p:spPr>
        <p:txBody>
          <a:bodyPr>
            <a:normAutofit fontScale="92500" lnSpcReduction="20000"/>
          </a:bodyPr>
          <a:lstStyle/>
          <a:p>
            <a:r>
              <a:rPr lang="en-US" dirty="0" smtClean="0"/>
              <a:t>F1 (fetch 1) – generate PC address, fetch branch target location from a target buffer</a:t>
            </a:r>
          </a:p>
          <a:p>
            <a:pPr lvl="1"/>
            <a:r>
              <a:rPr lang="en-US" dirty="0" smtClean="0"/>
              <a:t>this is a prediction</a:t>
            </a:r>
          </a:p>
          <a:p>
            <a:r>
              <a:rPr lang="en-US" dirty="0" smtClean="0"/>
              <a:t>F2 – fetch instruction based on generated PC</a:t>
            </a:r>
          </a:p>
          <a:p>
            <a:r>
              <a:rPr lang="en-US" dirty="0" smtClean="0"/>
              <a:t>F3/D1 – start decoding instruction, also use a hybrid branch predictor and start using an indirect predictor (takes 2 cycles) </a:t>
            </a:r>
          </a:p>
          <a:p>
            <a:pPr lvl="1"/>
            <a:r>
              <a:rPr lang="en-US" dirty="0" smtClean="0"/>
              <a:t>hybrid branch predictor, indirect predictor used only if branch target buffer is a cache miss</a:t>
            </a:r>
          </a:p>
          <a:p>
            <a:pPr lvl="1"/>
            <a:r>
              <a:rPr lang="en-US" dirty="0" smtClean="0"/>
              <a:t>fetch 2 instructions (paired up by the compiler)</a:t>
            </a:r>
          </a:p>
          <a:p>
            <a:pPr lvl="1"/>
            <a:r>
              <a:rPr lang="en-US" dirty="0" smtClean="0"/>
              <a:t>place instruction in an instruction queue</a:t>
            </a:r>
          </a:p>
          <a:p>
            <a:pPr lvl="1"/>
            <a:r>
              <a:rPr lang="en-US" dirty="0" smtClean="0"/>
              <a:t>if the two instructions cannot be issued simultaneously, insert them into the queue sequentially rather than paired (this prevents what is called a functional hazard)</a:t>
            </a:r>
          </a:p>
        </p:txBody>
      </p:sp>
    </p:spTree>
    <p:extLst>
      <p:ext uri="{BB962C8B-B14F-4D97-AF65-F5344CB8AC3E}">
        <p14:creationId xmlns:p14="http://schemas.microsoft.com/office/powerpoint/2010/main" val="4256532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Continued</a:t>
            </a:r>
            <a:endParaRPr lang="en-US" dirty="0"/>
          </a:p>
        </p:txBody>
      </p:sp>
      <p:sp>
        <p:nvSpPr>
          <p:cNvPr id="3" name="Content Placeholder 2"/>
          <p:cNvSpPr>
            <a:spLocks noGrp="1"/>
          </p:cNvSpPr>
          <p:nvPr>
            <p:ph idx="1"/>
          </p:nvPr>
        </p:nvSpPr>
        <p:spPr>
          <a:xfrm>
            <a:off x="228600" y="609600"/>
            <a:ext cx="8686800" cy="6248400"/>
          </a:xfrm>
        </p:spPr>
        <p:txBody>
          <a:bodyPr>
            <a:normAutofit fontScale="92500" lnSpcReduction="10000"/>
          </a:bodyPr>
          <a:lstStyle/>
          <a:p>
            <a:r>
              <a:rPr lang="en-US" dirty="0"/>
              <a:t>D2 – decode instruction</a:t>
            </a:r>
          </a:p>
          <a:p>
            <a:r>
              <a:rPr lang="en-US" dirty="0" smtClean="0"/>
              <a:t>D3/ISS – late decode (if needed) and issue stage </a:t>
            </a:r>
          </a:p>
          <a:p>
            <a:pPr lvl="1"/>
            <a:r>
              <a:rPr lang="en-US" dirty="0" smtClean="0"/>
              <a:t>issue pair of instructions across the appropriate pipeline hardware (2 ALU pipes, 1 MAC pipe, 1 divide pipe, 1 load pipe, 1 store pipe), also read integer register file</a:t>
            </a:r>
          </a:p>
          <a:p>
            <a:r>
              <a:rPr lang="en-US" dirty="0" smtClean="0"/>
              <a:t>EX1 &amp; EX2 – two stage execution for all pipes excluding FP</a:t>
            </a:r>
          </a:p>
          <a:p>
            <a:r>
              <a:rPr lang="en-US" dirty="0" smtClean="0"/>
              <a:t>WR – write result to register file</a:t>
            </a:r>
          </a:p>
          <a:p>
            <a:r>
              <a:rPr lang="en-US" dirty="0" smtClean="0"/>
              <a:t>For FP operations, EX1-WR becomes F1-F5</a:t>
            </a:r>
          </a:p>
          <a:p>
            <a:pPr lvl="1"/>
            <a:r>
              <a:rPr lang="en-US" dirty="0" smtClean="0"/>
              <a:t>First stage is to read FP register</a:t>
            </a:r>
          </a:p>
          <a:p>
            <a:pPr lvl="1"/>
            <a:r>
              <a:rPr lang="en-US" dirty="0" smtClean="0"/>
              <a:t>Remaining stages are FP operation with forwarding to FP hardware and/or register file</a:t>
            </a:r>
          </a:p>
          <a:p>
            <a:pPr lvl="1"/>
            <a:r>
              <a:rPr lang="en-US" dirty="0" smtClean="0"/>
              <a:t>Two FP pipes, one for MUL/DIV/SQRT, one for all other FP operations (+, -, compare, convert to/from </a:t>
            </a:r>
            <a:r>
              <a:rPr lang="en-US" dirty="0" err="1" smtClean="0"/>
              <a:t>int</a:t>
            </a:r>
            <a:r>
              <a:rPr lang="en-US" dirty="0" smtClean="0"/>
              <a:t>)</a:t>
            </a:r>
          </a:p>
          <a:p>
            <a:pPr lvl="1"/>
            <a:endParaRPr lang="en-US" dirty="0"/>
          </a:p>
        </p:txBody>
      </p:sp>
    </p:spTree>
    <p:extLst>
      <p:ext uri="{BB962C8B-B14F-4D97-AF65-F5344CB8AC3E}">
        <p14:creationId xmlns:p14="http://schemas.microsoft.com/office/powerpoint/2010/main" val="9537789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Branches</a:t>
            </a:r>
            <a:endParaRPr lang="en-US" dirty="0"/>
          </a:p>
        </p:txBody>
      </p:sp>
      <p:sp>
        <p:nvSpPr>
          <p:cNvPr id="3" name="Content Placeholder 2"/>
          <p:cNvSpPr>
            <a:spLocks noGrp="1"/>
          </p:cNvSpPr>
          <p:nvPr>
            <p:ph idx="1"/>
          </p:nvPr>
        </p:nvSpPr>
        <p:spPr>
          <a:xfrm>
            <a:off x="228600" y="762000"/>
            <a:ext cx="8610600" cy="6096000"/>
          </a:xfrm>
        </p:spPr>
        <p:txBody>
          <a:bodyPr>
            <a:normAutofit fontScale="92500" lnSpcReduction="10000"/>
          </a:bodyPr>
          <a:lstStyle/>
          <a:p>
            <a:r>
              <a:rPr lang="en-US" dirty="0" smtClean="0"/>
              <a:t>All branches are speculated as follows</a:t>
            </a:r>
          </a:p>
          <a:p>
            <a:pPr lvl="1"/>
            <a:r>
              <a:rPr lang="en-US" dirty="0" smtClean="0"/>
              <a:t>consult single entry branch target cache during F1 stage</a:t>
            </a:r>
          </a:p>
          <a:p>
            <a:pPr lvl="2"/>
            <a:r>
              <a:rPr lang="en-US" dirty="0" smtClean="0"/>
              <a:t>if hit, 0-cycle penalty, immediately use fetched PC for next instruction fetch</a:t>
            </a:r>
          </a:p>
          <a:p>
            <a:pPr lvl="1"/>
            <a:r>
              <a:rPr lang="en-US" dirty="0" smtClean="0"/>
              <a:t>if miss, use 3072-entry hybrid branch predictor during F3, if hit then 2-cycle penalty</a:t>
            </a:r>
          </a:p>
          <a:p>
            <a:pPr lvl="1"/>
            <a:r>
              <a:rPr lang="en-US" dirty="0"/>
              <a:t>i</a:t>
            </a:r>
            <a:r>
              <a:rPr lang="en-US" dirty="0" smtClean="0"/>
              <a:t>f miss, use 256-entry indirect branch predictor in F4, if hit, then 3-cycle penalty</a:t>
            </a:r>
          </a:p>
          <a:p>
            <a:pPr lvl="1"/>
            <a:r>
              <a:rPr lang="en-US" dirty="0" smtClean="0"/>
              <a:t>also during F4, use 8-deep return stack, 3-cycle penalty</a:t>
            </a:r>
          </a:p>
          <a:p>
            <a:pPr lvl="1"/>
            <a:r>
              <a:rPr lang="en-US" dirty="0"/>
              <a:t>b</a:t>
            </a:r>
            <a:r>
              <a:rPr lang="en-US" dirty="0" smtClean="0"/>
              <a:t>ranches are computed in EX2, if branch speculation is incorrect, then flush pipe and recover from 8-cycle branch penalty</a:t>
            </a:r>
          </a:p>
          <a:p>
            <a:r>
              <a:rPr lang="en-US" dirty="0" smtClean="0"/>
              <a:t>Branches are the biggest source of stalls</a:t>
            </a:r>
          </a:p>
          <a:p>
            <a:pPr lvl="1"/>
            <a:r>
              <a:rPr lang="en-US" dirty="0"/>
              <a:t>i</a:t>
            </a:r>
            <a:r>
              <a:rPr lang="en-US" dirty="0" smtClean="0"/>
              <a:t>deal CPI for this processor is .5 but miss-speculation causes between about 2% and 20% “wasted” work</a:t>
            </a:r>
            <a:endParaRPr lang="en-US" dirty="0"/>
          </a:p>
        </p:txBody>
      </p:sp>
    </p:spTree>
    <p:extLst>
      <p:ext uri="{BB962C8B-B14F-4D97-AF65-F5344CB8AC3E}">
        <p14:creationId xmlns:p14="http://schemas.microsoft.com/office/powerpoint/2010/main" val="33743516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ARM Performance</a:t>
            </a:r>
            <a:endParaRPr lang="en-US" dirty="0"/>
          </a:p>
        </p:txBody>
      </p:sp>
      <p:sp>
        <p:nvSpPr>
          <p:cNvPr id="3" name="Content Placeholder 2"/>
          <p:cNvSpPr>
            <a:spLocks noGrp="1"/>
          </p:cNvSpPr>
          <p:nvPr>
            <p:ph idx="1"/>
          </p:nvPr>
        </p:nvSpPr>
        <p:spPr>
          <a:xfrm>
            <a:off x="152400" y="685800"/>
            <a:ext cx="8763000" cy="6172200"/>
          </a:xfrm>
        </p:spPr>
        <p:txBody>
          <a:bodyPr>
            <a:normAutofit/>
          </a:bodyPr>
          <a:lstStyle/>
          <a:p>
            <a:r>
              <a:rPr lang="en-US" dirty="0" smtClean="0"/>
              <a:t>The other main source of stalls are from</a:t>
            </a:r>
          </a:p>
          <a:p>
            <a:pPr lvl="1"/>
            <a:r>
              <a:rPr lang="en-US" dirty="0" smtClean="0"/>
              <a:t>data hazards</a:t>
            </a:r>
          </a:p>
          <a:p>
            <a:pPr lvl="2"/>
            <a:r>
              <a:rPr lang="en-US" dirty="0" smtClean="0"/>
              <a:t>register reads happen in stage 5, memory operations completed in stage 7 so this will usually amount to no more than 1 cycle of stall	</a:t>
            </a:r>
          </a:p>
          <a:p>
            <a:pPr lvl="3"/>
            <a:r>
              <a:rPr lang="en-US" dirty="0" smtClean="0"/>
              <a:t>2 cycles of stalls if the data hazard exists between two instructions issued at the same time</a:t>
            </a:r>
          </a:p>
          <a:p>
            <a:pPr lvl="2"/>
            <a:r>
              <a:rPr lang="en-US" dirty="0" smtClean="0"/>
              <a:t>cache misses play a more significant role in stalls </a:t>
            </a:r>
          </a:p>
          <a:p>
            <a:pPr lvl="3"/>
            <a:r>
              <a:rPr lang="en-US" dirty="0" smtClean="0"/>
              <a:t>see figure 3.37, the top bar is the cache miss stalls compared to the data hazard stalls and miss-speculation penalties</a:t>
            </a:r>
          </a:p>
          <a:p>
            <a:r>
              <a:rPr lang="en-US" dirty="0" smtClean="0"/>
              <a:t>The ARM A53’s ideal CPI = 0.5</a:t>
            </a:r>
          </a:p>
          <a:p>
            <a:pPr lvl="1"/>
            <a:r>
              <a:rPr lang="en-US" dirty="0"/>
              <a:t>o</a:t>
            </a:r>
            <a:r>
              <a:rPr lang="en-US" dirty="0" smtClean="0"/>
              <a:t>n many benchmarks, its CPI ranges from just under 1 to just over 2 (2.14) with an average of about 1.57 </a:t>
            </a:r>
            <a:endParaRPr lang="en-US" dirty="0"/>
          </a:p>
          <a:p>
            <a:pPr lvl="2"/>
            <a:r>
              <a:rPr lang="en-US" dirty="0" smtClean="0"/>
              <a:t>not including the </a:t>
            </a:r>
            <a:r>
              <a:rPr lang="en-US" dirty="0" err="1" smtClean="0"/>
              <a:t>mcf</a:t>
            </a:r>
            <a:r>
              <a:rPr lang="en-US" dirty="0" smtClean="0"/>
              <a:t> benchmark</a:t>
            </a:r>
            <a:endParaRPr lang="en-US" dirty="0"/>
          </a:p>
        </p:txBody>
      </p:sp>
    </p:spTree>
    <p:extLst>
      <p:ext uri="{BB962C8B-B14F-4D97-AF65-F5344CB8AC3E}">
        <p14:creationId xmlns:p14="http://schemas.microsoft.com/office/powerpoint/2010/main" val="29075167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r>
              <a:rPr lang="en-US" altLang="en-US"/>
              <a:t>Advanced Multi-Issue Processors</a:t>
            </a:r>
          </a:p>
        </p:txBody>
      </p:sp>
      <p:sp>
        <p:nvSpPr>
          <p:cNvPr id="13315" name="Rectangle 3"/>
          <p:cNvSpPr>
            <a:spLocks noGrp="1" noChangeArrowheads="1"/>
          </p:cNvSpPr>
          <p:nvPr>
            <p:ph type="body" idx="4294967295"/>
          </p:nvPr>
        </p:nvSpPr>
        <p:spPr>
          <a:xfrm>
            <a:off x="533400" y="838200"/>
            <a:ext cx="8229600" cy="838200"/>
          </a:xfrm>
        </p:spPr>
        <p:txBody>
          <a:bodyPr/>
          <a:lstStyle/>
          <a:p>
            <a:pPr>
              <a:lnSpc>
                <a:spcPct val="80000"/>
              </a:lnSpc>
            </a:pPr>
            <a:r>
              <a:rPr lang="en-US" altLang="en-US" sz="2400" dirty="0" smtClean="0"/>
              <a:t>Here is a </a:t>
            </a:r>
            <a:r>
              <a:rPr lang="en-US" altLang="en-US" sz="2400" dirty="0"/>
              <a:t>brief comparison of multi-issue superscalar </a:t>
            </a:r>
            <a:r>
              <a:rPr lang="en-US" altLang="en-US" sz="2400" dirty="0" smtClean="0"/>
              <a:t>processors (this information is several years out of date)</a:t>
            </a:r>
            <a:endParaRPr lang="en-US" altLang="en-US" sz="2400" dirty="0"/>
          </a:p>
        </p:txBody>
      </p:sp>
      <p:graphicFrame>
        <p:nvGraphicFramePr>
          <p:cNvPr id="13384" name="Group 72"/>
          <p:cNvGraphicFramePr>
            <a:graphicFrameLocks noGrp="1"/>
          </p:cNvGraphicFramePr>
          <p:nvPr>
            <p:ph type="tbl" idx="1"/>
          </p:nvPr>
        </p:nvGraphicFramePr>
        <p:xfrm>
          <a:off x="228600" y="1600200"/>
          <a:ext cx="8686800" cy="5112703"/>
        </p:xfrm>
        <a:graphic>
          <a:graphicData uri="http://schemas.openxmlformats.org/drawingml/2006/table">
            <a:tbl>
              <a:tblPr/>
              <a:tblGrid>
                <a:gridCol w="1487488">
                  <a:extLst>
                    <a:ext uri="{9D8B030D-6E8A-4147-A177-3AD203B41FA5}">
                      <a16:colId xmlns:a16="http://schemas.microsoft.com/office/drawing/2014/main" val="3738989483"/>
                    </a:ext>
                  </a:extLst>
                </a:gridCol>
                <a:gridCol w="2703512">
                  <a:extLst>
                    <a:ext uri="{9D8B030D-6E8A-4147-A177-3AD203B41FA5}">
                      <a16:colId xmlns:a16="http://schemas.microsoft.com/office/drawing/2014/main" val="2222484395"/>
                    </a:ext>
                  </a:extLst>
                </a:gridCol>
                <a:gridCol w="1676400">
                  <a:extLst>
                    <a:ext uri="{9D8B030D-6E8A-4147-A177-3AD203B41FA5}">
                      <a16:colId xmlns:a16="http://schemas.microsoft.com/office/drawing/2014/main" val="2857779492"/>
                    </a:ext>
                  </a:extLst>
                </a:gridCol>
                <a:gridCol w="1489075">
                  <a:extLst>
                    <a:ext uri="{9D8B030D-6E8A-4147-A177-3AD203B41FA5}">
                      <a16:colId xmlns:a16="http://schemas.microsoft.com/office/drawing/2014/main" val="3748759131"/>
                    </a:ext>
                  </a:extLst>
                </a:gridCol>
                <a:gridCol w="1330325">
                  <a:extLst>
                    <a:ext uri="{9D8B030D-6E8A-4147-A177-3AD203B41FA5}">
                      <a16:colId xmlns:a16="http://schemas.microsoft.com/office/drawing/2014/main" val="2640301204"/>
                    </a:ext>
                  </a:extLst>
                </a:gridCol>
              </a:tblGrid>
              <a:tr h="9048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Processor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Architecture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Fetch/Issue/Execute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Functional Units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Clock Rate (GHz)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2524544"/>
                  </a:ext>
                </a:extLst>
              </a:tr>
              <a:tr h="9048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Pentium 4 Extreme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anose="02020603050405020304" pitchFamily="18" charset="0"/>
                        </a:rPr>
                        <a:t>speculative dynamically scheduled, deeply pipelined, SMT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3/3/4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7 int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1 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4825921"/>
                  </a:ext>
                </a:extLst>
              </a:tr>
              <a:tr h="9064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AMD Athlon 64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anose="02020603050405020304" pitchFamily="18" charset="0"/>
                        </a:rPr>
                        <a:t>speculative dynamically scheduled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3/3/4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6 int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3 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1433595"/>
                  </a:ext>
                </a:extLst>
              </a:tr>
              <a:tr h="9048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rPr>
                        <a:t>IBM Power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anose="02020603050405020304" pitchFamily="18" charset="0"/>
                        </a:rPr>
                        <a:t>speculative dynamically scheduled, SMT, 2 CPU cores/chip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8/4/8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6 int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2 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01747731"/>
                  </a:ext>
                </a:extLst>
              </a:tr>
              <a:tr h="9048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Itanium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rPr>
                        <a:t>EPIC style (see appendix G), primarily statically scheduled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6/5/11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9 int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2 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7345445"/>
                  </a:ext>
                </a:extLst>
              </a:tr>
            </a:tbl>
          </a:graphicData>
        </a:graphic>
      </p:graphicFrame>
    </p:spTree>
    <p:extLst>
      <p:ext uri="{BB962C8B-B14F-4D97-AF65-F5344CB8AC3E}">
        <p14:creationId xmlns:p14="http://schemas.microsoft.com/office/powerpoint/2010/main" val="4989684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Fallacies and Pitfalls</a:t>
            </a:r>
            <a:endParaRPr lang="en-US" dirty="0"/>
          </a:p>
        </p:txBody>
      </p:sp>
      <p:sp>
        <p:nvSpPr>
          <p:cNvPr id="3" name="Content Placeholder 2"/>
          <p:cNvSpPr>
            <a:spLocks noGrp="1"/>
          </p:cNvSpPr>
          <p:nvPr>
            <p:ph idx="1"/>
          </p:nvPr>
        </p:nvSpPr>
        <p:spPr>
          <a:xfrm>
            <a:off x="228600" y="914400"/>
            <a:ext cx="8686800" cy="5943600"/>
          </a:xfrm>
        </p:spPr>
        <p:txBody>
          <a:bodyPr>
            <a:normAutofit fontScale="92500" lnSpcReduction="20000"/>
          </a:bodyPr>
          <a:lstStyle/>
          <a:p>
            <a:r>
              <a:rPr lang="en-US" dirty="0" smtClean="0"/>
              <a:t>F:  Processors with lower CPIs will always be faster</a:t>
            </a:r>
          </a:p>
          <a:p>
            <a:r>
              <a:rPr lang="en-US" dirty="0" smtClean="0"/>
              <a:t>F:  Processors with faster clock rates will always be faster</a:t>
            </a:r>
          </a:p>
          <a:p>
            <a:r>
              <a:rPr lang="en-US" dirty="0" smtClean="0"/>
              <a:t>P:  Sometimes bigger and dumber is better</a:t>
            </a:r>
          </a:p>
          <a:p>
            <a:pPr lvl="1"/>
            <a:r>
              <a:rPr lang="en-US" dirty="0" smtClean="0"/>
              <a:t>the Pentium 4 had the deepest pipeline (up to 30 stages) to promote ILP with a multi-issue superscalar that used out of order completion – yet spent a lot of time waiting for memory accesses!</a:t>
            </a:r>
          </a:p>
          <a:p>
            <a:r>
              <a:rPr lang="en-US" dirty="0" smtClean="0"/>
              <a:t>P:  And sometimes smarter is better than bigger and dumber (more complex branch speculation outperforms other approaches)</a:t>
            </a:r>
          </a:p>
          <a:p>
            <a:r>
              <a:rPr lang="en-US" dirty="0" smtClean="0"/>
              <a:t>P:  Believing that there are large amounts of ILP available (if only we had the right techniques to exploit it)</a:t>
            </a:r>
          </a:p>
          <a:p>
            <a:pPr lvl="1"/>
            <a:r>
              <a:rPr lang="en-US" dirty="0" smtClean="0"/>
              <a:t>NOTE:  we will cover the Intel Core i7 separately</a:t>
            </a:r>
            <a:endParaRPr lang="en-US" dirty="0"/>
          </a:p>
        </p:txBody>
      </p:sp>
    </p:spTree>
    <p:extLst>
      <p:ext uri="{BB962C8B-B14F-4D97-AF65-F5344CB8AC3E}">
        <p14:creationId xmlns:p14="http://schemas.microsoft.com/office/powerpoint/2010/main" val="1086847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Continued</a:t>
            </a:r>
            <a:endParaRPr lang="en-US" dirty="0"/>
          </a:p>
        </p:txBody>
      </p:sp>
      <p:sp>
        <p:nvSpPr>
          <p:cNvPr id="3" name="Content Placeholder 2"/>
          <p:cNvSpPr>
            <a:spLocks noGrp="1"/>
          </p:cNvSpPr>
          <p:nvPr>
            <p:ph idx="1"/>
          </p:nvPr>
        </p:nvSpPr>
        <p:spPr>
          <a:xfrm>
            <a:off x="228600" y="685800"/>
            <a:ext cx="8686800" cy="6019800"/>
          </a:xfrm>
        </p:spPr>
        <p:txBody>
          <a:bodyPr>
            <a:normAutofit fontScale="85000" lnSpcReduction="10000"/>
          </a:bodyPr>
          <a:lstStyle/>
          <a:p>
            <a:r>
              <a:rPr lang="en-US" dirty="0" smtClean="0"/>
              <a:t>An (m, n) predictor uses the behavior of the last m branches </a:t>
            </a:r>
          </a:p>
          <a:p>
            <a:pPr lvl="1"/>
            <a:r>
              <a:rPr lang="en-US" dirty="0" smtClean="0"/>
              <a:t>to choose from 2</a:t>
            </a:r>
            <a:r>
              <a:rPr lang="en-US" baseline="30000" dirty="0" smtClean="0"/>
              <a:t>m</a:t>
            </a:r>
            <a:r>
              <a:rPr lang="en-US" dirty="0" smtClean="0"/>
              <a:t> branch predictors</a:t>
            </a:r>
          </a:p>
          <a:p>
            <a:pPr lvl="1"/>
            <a:r>
              <a:rPr lang="en-US" dirty="0" smtClean="0"/>
              <a:t>each branch predictor is an n-bit predictor</a:t>
            </a:r>
          </a:p>
          <a:p>
            <a:r>
              <a:rPr lang="en-US" dirty="0" smtClean="0"/>
              <a:t>A (1, 2) predictor only uses the behavior of the last branch and selects a 2-bit predictor, this is what we had previously</a:t>
            </a:r>
          </a:p>
          <a:p>
            <a:r>
              <a:rPr lang="en-US" dirty="0" smtClean="0"/>
              <a:t>A (2, 2) predictor might be useful for the example on page 183 (see the next slide)</a:t>
            </a:r>
          </a:p>
          <a:p>
            <a:pPr lvl="1"/>
            <a:r>
              <a:rPr lang="en-US" dirty="0" smtClean="0"/>
              <a:t>we can predict if(aa!=bb) based on the result of whether aa==2/aa!=2 and bb==2/bb!=2</a:t>
            </a:r>
          </a:p>
          <a:p>
            <a:r>
              <a:rPr lang="en-US" dirty="0" smtClean="0"/>
              <a:t>An (m, n) predictor requires a buffer of 2</a:t>
            </a:r>
            <a:r>
              <a:rPr lang="en-US" baseline="30000" dirty="0" smtClean="0"/>
              <a:t>m</a:t>
            </a:r>
            <a:r>
              <a:rPr lang="en-US" dirty="0" smtClean="0"/>
              <a:t> * n * k bits </a:t>
            </a:r>
          </a:p>
          <a:p>
            <a:pPr lvl="1"/>
            <a:r>
              <a:rPr lang="en-US" dirty="0" smtClean="0"/>
              <a:t>k is the number of branches we are storing predictions of</a:t>
            </a:r>
          </a:p>
          <a:p>
            <a:pPr lvl="1"/>
            <a:r>
              <a:rPr lang="en-US" dirty="0" smtClean="0"/>
              <a:t>a (2, 2) prediction scheme for 1K branches would take 2</a:t>
            </a:r>
            <a:r>
              <a:rPr lang="en-US" baseline="30000" dirty="0" smtClean="0"/>
              <a:t>2</a:t>
            </a:r>
            <a:r>
              <a:rPr lang="en-US" dirty="0" smtClean="0"/>
              <a:t> * 2 * 1K = 8Kbits or 1KByte </a:t>
            </a:r>
          </a:p>
          <a:p>
            <a:pPr lvl="2"/>
            <a:r>
              <a:rPr lang="en-US" dirty="0" smtClean="0"/>
              <a:t>remember, this is stored in an on-chip cache</a:t>
            </a:r>
          </a:p>
        </p:txBody>
      </p:sp>
    </p:spTree>
    <p:extLst>
      <p:ext uri="{BB962C8B-B14F-4D97-AF65-F5344CB8AC3E}">
        <p14:creationId xmlns:p14="http://schemas.microsoft.com/office/powerpoint/2010/main" val="880878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TextBox 2"/>
          <p:cNvSpPr txBox="1"/>
          <p:nvPr/>
        </p:nvSpPr>
        <p:spPr>
          <a:xfrm>
            <a:off x="457200" y="1828800"/>
            <a:ext cx="2223686" cy="1785104"/>
          </a:xfrm>
          <a:prstGeom prst="rect">
            <a:avLst/>
          </a:prstGeom>
          <a:noFill/>
        </p:spPr>
        <p:txBody>
          <a:bodyPr wrap="none" rtlCol="0">
            <a:spAutoFit/>
          </a:bodyPr>
          <a:lstStyle/>
          <a:p>
            <a:r>
              <a:rPr lang="en-US" sz="2200" dirty="0" smtClean="0">
                <a:latin typeface="Courier New" panose="02070309020205020404" pitchFamily="49" charset="0"/>
                <a:cs typeface="Courier New" panose="02070309020205020404" pitchFamily="49" charset="0"/>
              </a:rPr>
              <a:t>if(aa==2)</a:t>
            </a:r>
          </a:p>
          <a:p>
            <a:r>
              <a:rPr lang="en-US" sz="2200" dirty="0" smtClean="0">
                <a:latin typeface="Courier New" panose="02070309020205020404" pitchFamily="49" charset="0"/>
                <a:cs typeface="Courier New" panose="02070309020205020404" pitchFamily="49" charset="0"/>
              </a:rPr>
              <a:t>   aa=0;</a:t>
            </a:r>
          </a:p>
          <a:p>
            <a:r>
              <a:rPr lang="en-US" sz="2200" dirty="0" smtClean="0">
                <a:latin typeface="Courier New" panose="02070309020205020404" pitchFamily="49" charset="0"/>
                <a:cs typeface="Courier New" panose="02070309020205020404" pitchFamily="49" charset="0"/>
              </a:rPr>
              <a:t>if(bb==2)</a:t>
            </a:r>
          </a:p>
          <a:p>
            <a:r>
              <a:rPr lang="en-US" sz="2200" dirty="0">
                <a:latin typeface="Courier New" panose="02070309020205020404" pitchFamily="49" charset="0"/>
                <a:cs typeface="Courier New" panose="02070309020205020404" pitchFamily="49" charset="0"/>
              </a:rPr>
              <a:t> </a:t>
            </a:r>
            <a:r>
              <a:rPr lang="en-US" sz="2200" dirty="0" smtClean="0">
                <a:latin typeface="Courier New" panose="02070309020205020404" pitchFamily="49" charset="0"/>
                <a:cs typeface="Courier New" panose="02070309020205020404" pitchFamily="49" charset="0"/>
              </a:rPr>
              <a:t>  bb=0;</a:t>
            </a:r>
          </a:p>
          <a:p>
            <a:r>
              <a:rPr lang="en-US" sz="2200" dirty="0" smtClean="0">
                <a:latin typeface="Courier New" panose="02070309020205020404" pitchFamily="49" charset="0"/>
                <a:cs typeface="Courier New" panose="02070309020205020404" pitchFamily="49" charset="0"/>
              </a:rPr>
              <a:t>if(aa!=bb) …</a:t>
            </a:r>
            <a:endParaRPr lang="en-US" sz="2200" dirty="0">
              <a:latin typeface="Courier New" panose="02070309020205020404" pitchFamily="49" charset="0"/>
              <a:cs typeface="Courier New" panose="02070309020205020404" pitchFamily="49" charset="0"/>
            </a:endParaRPr>
          </a:p>
        </p:txBody>
      </p:sp>
      <p:sp>
        <p:nvSpPr>
          <p:cNvPr id="4" name="TextBox 3"/>
          <p:cNvSpPr txBox="1"/>
          <p:nvPr/>
        </p:nvSpPr>
        <p:spPr>
          <a:xfrm>
            <a:off x="4727692" y="1381779"/>
            <a:ext cx="3730508" cy="3816429"/>
          </a:xfrm>
          <a:prstGeom prst="rect">
            <a:avLst/>
          </a:prstGeom>
          <a:noFill/>
        </p:spPr>
        <p:txBody>
          <a:bodyPr wrap="none" rtlCol="0">
            <a:spAutoFit/>
          </a:bodyPr>
          <a:lstStyle/>
          <a:p>
            <a:r>
              <a:rPr lang="en-US" sz="2200" dirty="0" smtClean="0">
                <a:latin typeface="Courier New" panose="02070309020205020404" pitchFamily="49" charset="0"/>
                <a:cs typeface="Courier New" panose="02070309020205020404" pitchFamily="49" charset="0"/>
              </a:rPr>
              <a:t>	</a:t>
            </a:r>
            <a:r>
              <a:rPr lang="en-US" sz="2200" dirty="0" err="1" smtClean="0">
                <a:latin typeface="Courier New" panose="02070309020205020404" pitchFamily="49" charset="0"/>
                <a:cs typeface="Courier New" panose="02070309020205020404" pitchFamily="49" charset="0"/>
              </a:rPr>
              <a:t>subiw</a:t>
            </a:r>
            <a:r>
              <a:rPr lang="en-US" sz="2200" dirty="0" smtClean="0">
                <a:latin typeface="Courier New" panose="02070309020205020404" pitchFamily="49" charset="0"/>
                <a:cs typeface="Courier New" panose="02070309020205020404" pitchFamily="49" charset="0"/>
              </a:rPr>
              <a:t>	x3, x1, 2</a:t>
            </a:r>
          </a:p>
          <a:p>
            <a:r>
              <a:rPr lang="en-US" sz="2200" dirty="0" smtClean="0">
                <a:latin typeface="Courier New" panose="02070309020205020404" pitchFamily="49" charset="0"/>
                <a:cs typeface="Courier New" panose="02070309020205020404" pitchFamily="49" charset="0"/>
              </a:rPr>
              <a:t>	</a:t>
            </a:r>
            <a:r>
              <a:rPr lang="en-US" sz="2200" dirty="0" err="1" smtClean="0">
                <a:latin typeface="Courier New" panose="02070309020205020404" pitchFamily="49" charset="0"/>
                <a:cs typeface="Courier New" panose="02070309020205020404" pitchFamily="49" charset="0"/>
              </a:rPr>
              <a:t>bne</a:t>
            </a:r>
            <a:r>
              <a:rPr lang="en-US" sz="2200" dirty="0" smtClean="0">
                <a:latin typeface="Courier New" panose="02070309020205020404" pitchFamily="49" charset="0"/>
                <a:cs typeface="Courier New" panose="02070309020205020404" pitchFamily="49" charset="0"/>
              </a:rPr>
              <a:t>	x3, x0, L1</a:t>
            </a:r>
          </a:p>
          <a:p>
            <a:r>
              <a:rPr lang="en-US" sz="2200" dirty="0">
                <a:latin typeface="Courier New" panose="02070309020205020404" pitchFamily="49" charset="0"/>
                <a:cs typeface="Courier New" panose="02070309020205020404" pitchFamily="49" charset="0"/>
              </a:rPr>
              <a:t>	</a:t>
            </a:r>
            <a:r>
              <a:rPr lang="en-US" sz="2200" dirty="0" err="1" smtClean="0">
                <a:latin typeface="Courier New" panose="02070309020205020404" pitchFamily="49" charset="0"/>
                <a:cs typeface="Courier New" panose="02070309020205020404" pitchFamily="49" charset="0"/>
              </a:rPr>
              <a:t>addw</a:t>
            </a:r>
            <a:r>
              <a:rPr lang="en-US" sz="2200" dirty="0" smtClean="0">
                <a:latin typeface="Courier New" panose="02070309020205020404" pitchFamily="49" charset="0"/>
                <a:cs typeface="Courier New" panose="02070309020205020404" pitchFamily="49" charset="0"/>
              </a:rPr>
              <a:t>	x1, x0, x0</a:t>
            </a:r>
          </a:p>
          <a:p>
            <a:r>
              <a:rPr lang="en-US" sz="2200" dirty="0" smtClean="0">
                <a:latin typeface="Courier New" panose="02070309020205020404" pitchFamily="49" charset="0"/>
                <a:cs typeface="Courier New" panose="02070309020205020404" pitchFamily="49" charset="0"/>
              </a:rPr>
              <a:t>L1:	</a:t>
            </a:r>
            <a:r>
              <a:rPr lang="en-US" sz="2200" dirty="0" err="1" smtClean="0">
                <a:latin typeface="Courier New" panose="02070309020205020404" pitchFamily="49" charset="0"/>
                <a:cs typeface="Courier New" panose="02070309020205020404" pitchFamily="49" charset="0"/>
              </a:rPr>
              <a:t>subiw</a:t>
            </a:r>
            <a:r>
              <a:rPr lang="en-US" sz="2200" dirty="0" smtClean="0">
                <a:latin typeface="Courier New" panose="02070309020205020404" pitchFamily="49" charset="0"/>
                <a:cs typeface="Courier New" panose="02070309020205020404" pitchFamily="49" charset="0"/>
              </a:rPr>
              <a:t>	x3, x2, 2</a:t>
            </a:r>
          </a:p>
          <a:p>
            <a:r>
              <a:rPr lang="en-US" sz="2200" dirty="0">
                <a:latin typeface="Courier New" panose="02070309020205020404" pitchFamily="49" charset="0"/>
                <a:cs typeface="Courier New" panose="02070309020205020404" pitchFamily="49" charset="0"/>
              </a:rPr>
              <a:t>	</a:t>
            </a:r>
            <a:r>
              <a:rPr lang="en-US" sz="2200" dirty="0" err="1" smtClean="0">
                <a:latin typeface="Courier New" panose="02070309020205020404" pitchFamily="49" charset="0"/>
                <a:cs typeface="Courier New" panose="02070309020205020404" pitchFamily="49" charset="0"/>
              </a:rPr>
              <a:t>bne</a:t>
            </a:r>
            <a:r>
              <a:rPr lang="en-US" sz="2200" dirty="0" smtClean="0">
                <a:latin typeface="Courier New" panose="02070309020205020404" pitchFamily="49" charset="0"/>
                <a:cs typeface="Courier New" panose="02070309020205020404" pitchFamily="49" charset="0"/>
              </a:rPr>
              <a:t>	x3, x0, L2</a:t>
            </a:r>
          </a:p>
          <a:p>
            <a:r>
              <a:rPr lang="en-US" sz="2200" dirty="0">
                <a:latin typeface="Courier New" panose="02070309020205020404" pitchFamily="49" charset="0"/>
                <a:cs typeface="Courier New" panose="02070309020205020404" pitchFamily="49" charset="0"/>
              </a:rPr>
              <a:t>	</a:t>
            </a:r>
            <a:r>
              <a:rPr lang="en-US" sz="2200" dirty="0" err="1" smtClean="0">
                <a:latin typeface="Courier New" panose="02070309020205020404" pitchFamily="49" charset="0"/>
                <a:cs typeface="Courier New" panose="02070309020205020404" pitchFamily="49" charset="0"/>
              </a:rPr>
              <a:t>addw</a:t>
            </a:r>
            <a:r>
              <a:rPr lang="en-US" sz="2200" dirty="0" smtClean="0">
                <a:latin typeface="Courier New" panose="02070309020205020404" pitchFamily="49" charset="0"/>
                <a:cs typeface="Courier New" panose="02070309020205020404" pitchFamily="49" charset="0"/>
              </a:rPr>
              <a:t>	x2, x0, x0</a:t>
            </a:r>
          </a:p>
          <a:p>
            <a:r>
              <a:rPr lang="en-US" sz="2200" dirty="0" smtClean="0">
                <a:latin typeface="Courier New" panose="02070309020205020404" pitchFamily="49" charset="0"/>
                <a:cs typeface="Courier New" panose="02070309020205020404" pitchFamily="49" charset="0"/>
              </a:rPr>
              <a:t>L2:	sub	x3, x1, x2</a:t>
            </a:r>
          </a:p>
          <a:p>
            <a:r>
              <a:rPr lang="en-US" sz="2200" dirty="0">
                <a:latin typeface="Courier New" panose="02070309020205020404" pitchFamily="49" charset="0"/>
                <a:cs typeface="Courier New" panose="02070309020205020404" pitchFamily="49" charset="0"/>
              </a:rPr>
              <a:t>	</a:t>
            </a:r>
            <a:r>
              <a:rPr lang="en-US" sz="2200" dirty="0" err="1" smtClean="0">
                <a:latin typeface="Courier New" panose="02070309020205020404" pitchFamily="49" charset="0"/>
                <a:cs typeface="Courier New" panose="02070309020205020404" pitchFamily="49" charset="0"/>
              </a:rPr>
              <a:t>beq</a:t>
            </a:r>
            <a:r>
              <a:rPr lang="en-US" sz="2200" dirty="0" smtClean="0">
                <a:latin typeface="Courier New" panose="02070309020205020404" pitchFamily="49" charset="0"/>
                <a:cs typeface="Courier New" panose="02070309020205020404" pitchFamily="49" charset="0"/>
              </a:rPr>
              <a:t>	x3, x0, L3</a:t>
            </a:r>
          </a:p>
          <a:p>
            <a:r>
              <a:rPr lang="en-US" sz="2200" dirty="0">
                <a:latin typeface="Courier New" panose="02070309020205020404" pitchFamily="49" charset="0"/>
                <a:cs typeface="Courier New" panose="02070309020205020404" pitchFamily="49" charset="0"/>
              </a:rPr>
              <a:t>	</a:t>
            </a:r>
            <a:r>
              <a:rPr lang="en-US" sz="2200" dirty="0" smtClean="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a:t>
            </a:r>
            <a:r>
              <a:rPr lang="en-US" sz="2200" dirty="0" smtClean="0">
                <a:latin typeface="Courier New" panose="02070309020205020404" pitchFamily="49" charset="0"/>
                <a:cs typeface="Courier New" panose="02070309020205020404" pitchFamily="49" charset="0"/>
              </a:rPr>
              <a:t>j	elsewhere</a:t>
            </a:r>
          </a:p>
          <a:p>
            <a:r>
              <a:rPr lang="en-US" sz="2200" dirty="0" smtClean="0">
                <a:latin typeface="Courier New" panose="02070309020205020404" pitchFamily="49" charset="0"/>
                <a:cs typeface="Courier New" panose="02070309020205020404" pitchFamily="49" charset="0"/>
              </a:rPr>
              <a:t>L3:	…</a:t>
            </a:r>
            <a:endParaRPr lang="en-US" sz="2200" dirty="0">
              <a:latin typeface="Courier New" panose="02070309020205020404" pitchFamily="49" charset="0"/>
              <a:cs typeface="Courier New" panose="02070309020205020404" pitchFamily="49" charset="0"/>
            </a:endParaRPr>
          </a:p>
        </p:txBody>
      </p:sp>
      <p:sp>
        <p:nvSpPr>
          <p:cNvPr id="5" name="TextBox 4"/>
          <p:cNvSpPr txBox="1"/>
          <p:nvPr/>
        </p:nvSpPr>
        <p:spPr>
          <a:xfrm>
            <a:off x="228600" y="4305656"/>
            <a:ext cx="3946914" cy="1785104"/>
          </a:xfrm>
          <a:prstGeom prst="rect">
            <a:avLst/>
          </a:prstGeom>
          <a:noFill/>
        </p:spPr>
        <p:txBody>
          <a:bodyPr wrap="none" rtlCol="0">
            <a:spAutoFit/>
          </a:bodyPr>
          <a:lstStyle/>
          <a:p>
            <a:r>
              <a:rPr lang="en-US" sz="2200" dirty="0" smtClean="0">
                <a:latin typeface="Times New Roman" panose="02020603050405020304" pitchFamily="18" charset="0"/>
                <a:cs typeface="Times New Roman" panose="02020603050405020304" pitchFamily="18" charset="0"/>
              </a:rPr>
              <a:t>If the first two conditions are</a:t>
            </a:r>
          </a:p>
          <a:p>
            <a:r>
              <a:rPr lang="en-US" sz="2200" dirty="0" smtClean="0">
                <a:latin typeface="Times New Roman" panose="02020603050405020304" pitchFamily="18" charset="0"/>
                <a:cs typeface="Times New Roman" panose="02020603050405020304" pitchFamily="18" charset="0"/>
              </a:rPr>
              <a:t>true, we know the third condition</a:t>
            </a:r>
          </a:p>
          <a:p>
            <a:r>
              <a:rPr lang="en-US" sz="2200" dirty="0" smtClean="0">
                <a:latin typeface="Times New Roman" panose="02020603050405020304" pitchFamily="18" charset="0"/>
                <a:cs typeface="Times New Roman" panose="02020603050405020304" pitchFamily="18" charset="0"/>
              </a:rPr>
              <a:t>must be false – thus, the third</a:t>
            </a:r>
          </a:p>
          <a:p>
            <a:r>
              <a:rPr lang="en-US" sz="2200" dirty="0" smtClean="0">
                <a:latin typeface="Times New Roman" panose="02020603050405020304" pitchFamily="18" charset="0"/>
                <a:cs typeface="Times New Roman" panose="02020603050405020304" pitchFamily="18" charset="0"/>
              </a:rPr>
              <a:t>condition has a correlation with</a:t>
            </a:r>
          </a:p>
          <a:p>
            <a:r>
              <a:rPr lang="en-US" sz="2200" dirty="0" smtClean="0">
                <a:latin typeface="Times New Roman" panose="02020603050405020304" pitchFamily="18" charset="0"/>
                <a:cs typeface="Times New Roman" panose="02020603050405020304" pitchFamily="18" charset="0"/>
              </a:rPr>
              <a:t>the first two conditions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52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Tournament Predictors</a:t>
            </a:r>
            <a:endParaRPr lang="en-US" dirty="0"/>
          </a:p>
        </p:txBody>
      </p:sp>
      <p:sp>
        <p:nvSpPr>
          <p:cNvPr id="3" name="Content Placeholder 2"/>
          <p:cNvSpPr>
            <a:spLocks noGrp="1"/>
          </p:cNvSpPr>
          <p:nvPr>
            <p:ph idx="1"/>
          </p:nvPr>
        </p:nvSpPr>
        <p:spPr>
          <a:xfrm>
            <a:off x="152400" y="762000"/>
            <a:ext cx="5181600" cy="6096000"/>
          </a:xfrm>
        </p:spPr>
        <p:txBody>
          <a:bodyPr>
            <a:normAutofit fontScale="92500" lnSpcReduction="10000"/>
          </a:bodyPr>
          <a:lstStyle/>
          <a:p>
            <a:r>
              <a:rPr lang="en-US" dirty="0" smtClean="0"/>
              <a:t>Tournament prediction extends correlating predictors by having multiple predictors per branch</a:t>
            </a:r>
          </a:p>
          <a:p>
            <a:pPr lvl="1"/>
            <a:r>
              <a:rPr lang="en-US" dirty="0" smtClean="0"/>
              <a:t>at least one global and one local</a:t>
            </a:r>
          </a:p>
          <a:p>
            <a:pPr lvl="1"/>
            <a:r>
              <a:rPr lang="en-US" dirty="0" smtClean="0"/>
              <a:t>prediction created by combining various predictors</a:t>
            </a:r>
          </a:p>
          <a:p>
            <a:pPr lvl="2"/>
            <a:r>
              <a:rPr lang="en-US" dirty="0" smtClean="0"/>
              <a:t>see the next slide</a:t>
            </a:r>
          </a:p>
          <a:p>
            <a:pPr lvl="1"/>
            <a:r>
              <a:rPr lang="en-US" dirty="0" smtClean="0"/>
              <a:t>the graph on the right compares 2-bit predictor schemes</a:t>
            </a:r>
          </a:p>
          <a:p>
            <a:pPr lvl="2"/>
            <a:r>
              <a:rPr lang="en-US" dirty="0" smtClean="0"/>
              <a:t>the top two being non-correlating predictors of 4096 and unlimited entries </a:t>
            </a:r>
          </a:p>
          <a:p>
            <a:pPr lvl="2"/>
            <a:r>
              <a:rPr lang="en-US" dirty="0" smtClean="0"/>
              <a:t>the bottom being a (2, 2) correlating predictor using both local and global data</a:t>
            </a:r>
            <a:endParaRPr lang="en-US" dirty="0"/>
          </a:p>
        </p:txBody>
      </p:sp>
      <p:pic>
        <p:nvPicPr>
          <p:cNvPr id="4" name="Picture 3" descr="f03-03-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295400"/>
            <a:ext cx="3690984" cy="460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023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36" y="-152400"/>
            <a:ext cx="8229600" cy="1143000"/>
          </a:xfrm>
        </p:spPr>
        <p:txBody>
          <a:bodyPr>
            <a:normAutofit fontScale="90000"/>
          </a:bodyPr>
          <a:lstStyle/>
          <a:p>
            <a:r>
              <a:rPr lang="en-US" dirty="0" smtClean="0"/>
              <a:t>Implementing a Tournament Predictor</a:t>
            </a:r>
            <a:endParaRPr lang="en-US" dirty="0"/>
          </a:p>
        </p:txBody>
      </p:sp>
      <p:sp>
        <p:nvSpPr>
          <p:cNvPr id="3" name="Content Placeholder 2"/>
          <p:cNvSpPr>
            <a:spLocks noGrp="1"/>
          </p:cNvSpPr>
          <p:nvPr>
            <p:ph idx="1"/>
          </p:nvPr>
        </p:nvSpPr>
        <p:spPr>
          <a:xfrm>
            <a:off x="152400" y="762000"/>
            <a:ext cx="8863272" cy="3581400"/>
          </a:xfrm>
        </p:spPr>
        <p:txBody>
          <a:bodyPr>
            <a:normAutofit fontScale="85000" lnSpcReduction="20000"/>
          </a:bodyPr>
          <a:lstStyle/>
          <a:p>
            <a:r>
              <a:rPr lang="en-US" dirty="0" smtClean="0"/>
              <a:t>We maintain a branch </a:t>
            </a:r>
            <a:r>
              <a:rPr lang="en-US" i="1" dirty="0" smtClean="0"/>
              <a:t>history</a:t>
            </a:r>
          </a:p>
          <a:p>
            <a:pPr lvl="1"/>
            <a:r>
              <a:rPr lang="en-US" dirty="0" smtClean="0"/>
              <a:t>results of previous branch decisions </a:t>
            </a:r>
          </a:p>
          <a:p>
            <a:pPr lvl="2"/>
            <a:r>
              <a:rPr lang="en-US" dirty="0" smtClean="0"/>
              <a:t>not this branch, all branches</a:t>
            </a:r>
          </a:p>
          <a:p>
            <a:r>
              <a:rPr lang="en-US" dirty="0" smtClean="0"/>
              <a:t>This branch’s address sent to branch prediction buffer </a:t>
            </a:r>
          </a:p>
          <a:p>
            <a:pPr lvl="1"/>
            <a:r>
              <a:rPr lang="en-US" dirty="0" smtClean="0"/>
              <a:t>the local predictor</a:t>
            </a:r>
          </a:p>
          <a:p>
            <a:r>
              <a:rPr lang="en-US" dirty="0" smtClean="0"/>
              <a:t>Branch’s address also sent to a </a:t>
            </a:r>
            <a:r>
              <a:rPr lang="en-US" i="1" dirty="0" smtClean="0"/>
              <a:t>selector </a:t>
            </a:r>
            <a:r>
              <a:rPr lang="en-US" dirty="0" smtClean="0"/>
              <a:t>buffer to select whether to use the global predictor or local predictor</a:t>
            </a:r>
          </a:p>
          <a:p>
            <a:pPr lvl="1"/>
            <a:r>
              <a:rPr lang="en-US" dirty="0" smtClean="0"/>
              <a:t>selector buffer bases its decision on the most recent prediction(s) of this branch to indicate which predictor is more reliable</a:t>
            </a:r>
            <a:endParaRPr lang="en-US" dirty="0"/>
          </a:p>
        </p:txBody>
      </p:sp>
      <p:pic>
        <p:nvPicPr>
          <p:cNvPr id="4" name="Picture 3"/>
          <p:cNvPicPr>
            <a:picLocks noChangeAspect="1"/>
          </p:cNvPicPr>
          <p:nvPr/>
        </p:nvPicPr>
        <p:blipFill>
          <a:blip r:embed="rId2"/>
          <a:stretch>
            <a:fillRect/>
          </a:stretch>
        </p:blipFill>
        <p:spPr>
          <a:xfrm>
            <a:off x="5029200" y="4038599"/>
            <a:ext cx="3669636" cy="2779567"/>
          </a:xfrm>
          <a:prstGeom prst="rect">
            <a:avLst/>
          </a:prstGeom>
        </p:spPr>
      </p:pic>
      <p:sp>
        <p:nvSpPr>
          <p:cNvPr id="6" name="TextBox 5"/>
          <p:cNvSpPr txBox="1"/>
          <p:nvPr/>
        </p:nvSpPr>
        <p:spPr>
          <a:xfrm>
            <a:off x="469236" y="4724400"/>
            <a:ext cx="4115229" cy="1631216"/>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We can achieve reasonable prediction</a:t>
            </a:r>
          </a:p>
          <a:p>
            <a:r>
              <a:rPr lang="en-US" sz="2000" dirty="0" smtClean="0">
                <a:latin typeface="Times New Roman" panose="02020603050405020304" pitchFamily="18" charset="0"/>
                <a:cs typeface="Times New Roman" panose="02020603050405020304" pitchFamily="18" charset="0"/>
              </a:rPr>
              <a:t>accuracies with a modest sized overall</a:t>
            </a:r>
          </a:p>
          <a:p>
            <a:r>
              <a:rPr lang="en-US" sz="2000" dirty="0" smtClean="0">
                <a:latin typeface="Times New Roman" panose="02020603050405020304" pitchFamily="18" charset="0"/>
                <a:cs typeface="Times New Roman" panose="02020603050405020304" pitchFamily="18" charset="0"/>
              </a:rPr>
              <a:t>buffer of between 1K-4Kbytes using</a:t>
            </a:r>
          </a:p>
          <a:p>
            <a:r>
              <a:rPr lang="en-US" sz="2000" dirty="0" smtClean="0">
                <a:latin typeface="Times New Roman" panose="02020603050405020304" pitchFamily="18" charset="0"/>
                <a:cs typeface="Times New Roman" panose="02020603050405020304" pitchFamily="18" charset="0"/>
              </a:rPr>
              <a:t>1024 2-bit entries in each of the three</a:t>
            </a:r>
          </a:p>
          <a:p>
            <a:r>
              <a:rPr lang="en-US" sz="2000" dirty="0" smtClean="0">
                <a:latin typeface="Times New Roman" panose="02020603050405020304" pitchFamily="18" charset="0"/>
                <a:cs typeface="Times New Roman" panose="02020603050405020304" pitchFamily="18" charset="0"/>
              </a:rPr>
              <a:t>buffers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373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More Results</a:t>
            </a:r>
            <a:endParaRPr lang="en-US" dirty="0"/>
          </a:p>
        </p:txBody>
      </p:sp>
      <p:pic>
        <p:nvPicPr>
          <p:cNvPr id="4" name="Picture 3" descr="f03-04-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1"/>
            <a:ext cx="5445226" cy="3124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03-05-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43027"/>
            <a:ext cx="4572000" cy="28625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19800" y="1600200"/>
            <a:ext cx="3270447" cy="1107996"/>
          </a:xfrm>
          <a:prstGeom prst="rect">
            <a:avLst/>
          </a:prstGeom>
          <a:noFill/>
        </p:spPr>
        <p:txBody>
          <a:bodyPr wrap="none" rtlCol="0">
            <a:spAutoFit/>
          </a:bodyPr>
          <a:lstStyle/>
          <a:p>
            <a:r>
              <a:rPr lang="en-US" sz="2200" dirty="0" smtClean="0">
                <a:latin typeface="Times New Roman" pitchFamily="18" charset="0"/>
                <a:cs typeface="Times New Roman" pitchFamily="18" charset="0"/>
              </a:rPr>
              <a:t>Miss-prediction rates given</a:t>
            </a:r>
          </a:p>
          <a:p>
            <a:r>
              <a:rPr lang="en-US" sz="2200" dirty="0">
                <a:latin typeface="Times New Roman" pitchFamily="18" charset="0"/>
                <a:cs typeface="Times New Roman" pitchFamily="18" charset="0"/>
              </a:rPr>
              <a:t>t</a:t>
            </a:r>
            <a:r>
              <a:rPr lang="en-US" sz="2200" dirty="0" smtClean="0">
                <a:latin typeface="Times New Roman" pitchFamily="18" charset="0"/>
                <a:cs typeface="Times New Roman" pitchFamily="18" charset="0"/>
              </a:rPr>
              <a:t>otal predictor size and</a:t>
            </a:r>
          </a:p>
          <a:p>
            <a:r>
              <a:rPr lang="en-US" sz="2200" dirty="0" smtClean="0">
                <a:latin typeface="Times New Roman" pitchFamily="18" charset="0"/>
                <a:cs typeface="Times New Roman" pitchFamily="18" charset="0"/>
              </a:rPr>
              <a:t>type of predictors</a:t>
            </a:r>
            <a:endParaRPr lang="en-US" sz="2200" dirty="0">
              <a:latin typeface="Times New Roman" pitchFamily="18" charset="0"/>
              <a:cs typeface="Times New Roman" pitchFamily="18" charset="0"/>
            </a:endParaRPr>
          </a:p>
        </p:txBody>
      </p:sp>
      <p:sp>
        <p:nvSpPr>
          <p:cNvPr id="7" name="TextBox 6"/>
          <p:cNvSpPr txBox="1"/>
          <p:nvPr/>
        </p:nvSpPr>
        <p:spPr>
          <a:xfrm>
            <a:off x="396240" y="4273868"/>
            <a:ext cx="3373039" cy="2462213"/>
          </a:xfrm>
          <a:prstGeom prst="rect">
            <a:avLst/>
          </a:prstGeom>
          <a:noFill/>
        </p:spPr>
        <p:txBody>
          <a:bodyPr wrap="none" rtlCol="0">
            <a:spAutoFit/>
          </a:bodyPr>
          <a:lstStyle/>
          <a:p>
            <a:r>
              <a:rPr lang="en-US" sz="2200" dirty="0" smtClean="0">
                <a:latin typeface="Times New Roman" pitchFamily="18" charset="0"/>
                <a:cs typeface="Times New Roman" pitchFamily="18" charset="0"/>
              </a:rPr>
              <a:t>Overall miss-prediction rate</a:t>
            </a:r>
          </a:p>
          <a:p>
            <a:endParaRPr lang="en-US" sz="2200" dirty="0">
              <a:latin typeface="Times New Roman" pitchFamily="18" charset="0"/>
              <a:cs typeface="Times New Roman" pitchFamily="18" charset="0"/>
            </a:endParaRPr>
          </a:p>
          <a:p>
            <a:r>
              <a:rPr lang="en-US" sz="2200" dirty="0" smtClean="0">
                <a:latin typeface="Times New Roman" pitchFamily="18" charset="0"/>
                <a:cs typeface="Times New Roman" pitchFamily="18" charset="0"/>
              </a:rPr>
              <a:t>FP predictions are more</a:t>
            </a:r>
          </a:p>
          <a:p>
            <a:r>
              <a:rPr lang="en-US" sz="2200" dirty="0">
                <a:latin typeface="Times New Roman" pitchFamily="18" charset="0"/>
                <a:cs typeface="Times New Roman" pitchFamily="18" charset="0"/>
              </a:rPr>
              <a:t>a</a:t>
            </a:r>
            <a:r>
              <a:rPr lang="en-US" sz="2200" dirty="0" smtClean="0">
                <a:latin typeface="Times New Roman" pitchFamily="18" charset="0"/>
                <a:cs typeface="Times New Roman" pitchFamily="18" charset="0"/>
              </a:rPr>
              <a:t>ccurate than </a:t>
            </a:r>
            <a:r>
              <a:rPr lang="en-US" sz="2200" dirty="0" err="1" smtClean="0">
                <a:latin typeface="Times New Roman" pitchFamily="18" charset="0"/>
                <a:cs typeface="Times New Roman" pitchFamily="18" charset="0"/>
              </a:rPr>
              <a:t>int</a:t>
            </a:r>
            <a:r>
              <a:rPr lang="en-US" sz="2200" dirty="0" smtClean="0">
                <a:latin typeface="Times New Roman" pitchFamily="18" charset="0"/>
                <a:cs typeface="Times New Roman" pitchFamily="18" charset="0"/>
              </a:rPr>
              <a:t> predictions</a:t>
            </a:r>
          </a:p>
          <a:p>
            <a:r>
              <a:rPr lang="en-US" sz="2200" dirty="0">
                <a:latin typeface="Times New Roman" pitchFamily="18" charset="0"/>
                <a:cs typeface="Times New Roman" pitchFamily="18" charset="0"/>
              </a:rPr>
              <a:t>p</a:t>
            </a:r>
            <a:r>
              <a:rPr lang="en-US" sz="2200" dirty="0" smtClean="0">
                <a:latin typeface="Times New Roman" pitchFamily="18" charset="0"/>
                <a:cs typeface="Times New Roman" pitchFamily="18" charset="0"/>
              </a:rPr>
              <a:t>robably because there are</a:t>
            </a:r>
          </a:p>
          <a:p>
            <a:r>
              <a:rPr lang="en-US" sz="2200" dirty="0" smtClean="0">
                <a:latin typeface="Times New Roman" pitchFamily="18" charset="0"/>
                <a:cs typeface="Times New Roman" pitchFamily="18" charset="0"/>
              </a:rPr>
              <a:t>more and lengthier loops in</a:t>
            </a:r>
          </a:p>
          <a:p>
            <a:r>
              <a:rPr lang="en-US" sz="2200" dirty="0" smtClean="0">
                <a:latin typeface="Times New Roman" pitchFamily="18" charset="0"/>
                <a:cs typeface="Times New Roman" pitchFamily="18" charset="0"/>
              </a:rPr>
              <a:t>FP benchmarks</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417482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Tagged Hybrid Predictors</a:t>
            </a:r>
            <a:endParaRPr lang="en-US" dirty="0"/>
          </a:p>
        </p:txBody>
      </p:sp>
      <p:sp>
        <p:nvSpPr>
          <p:cNvPr id="3" name="Content Placeholder 2"/>
          <p:cNvSpPr>
            <a:spLocks noGrp="1"/>
          </p:cNvSpPr>
          <p:nvPr>
            <p:ph idx="1"/>
          </p:nvPr>
        </p:nvSpPr>
        <p:spPr>
          <a:xfrm>
            <a:off x="228600" y="838200"/>
            <a:ext cx="8839200" cy="6019800"/>
          </a:xfrm>
        </p:spPr>
        <p:txBody>
          <a:bodyPr>
            <a:normAutofit fontScale="92500" lnSpcReduction="20000"/>
          </a:bodyPr>
          <a:lstStyle/>
          <a:p>
            <a:r>
              <a:rPr lang="en-US" dirty="0" smtClean="0"/>
              <a:t>The most accurate predictors to date</a:t>
            </a:r>
          </a:p>
          <a:p>
            <a:pPr lvl="1"/>
            <a:r>
              <a:rPr lang="en-US" dirty="0" smtClean="0"/>
              <a:t>global predictors only</a:t>
            </a:r>
          </a:p>
          <a:p>
            <a:pPr lvl="2"/>
            <a:r>
              <a:rPr lang="en-US" dirty="0" smtClean="0"/>
              <a:t>maintain a list of the last </a:t>
            </a:r>
            <a:r>
              <a:rPr lang="en-US" dirty="0" err="1" smtClean="0"/>
              <a:t>i</a:t>
            </a:r>
            <a:r>
              <a:rPr lang="en-US" dirty="0" smtClean="0"/>
              <a:t> branches for a given branch instruction</a:t>
            </a:r>
          </a:p>
          <a:p>
            <a:pPr lvl="2"/>
            <a:r>
              <a:rPr lang="en-US" dirty="0" smtClean="0"/>
              <a:t>use a shift register</a:t>
            </a:r>
          </a:p>
          <a:p>
            <a:pPr lvl="2"/>
            <a:r>
              <a:rPr lang="en-US" dirty="0" smtClean="0"/>
              <a:t>shift the oldest result away when inserting the newest branch result</a:t>
            </a:r>
          </a:p>
          <a:p>
            <a:pPr lvl="1"/>
            <a:r>
              <a:rPr lang="en-US" dirty="0" smtClean="0"/>
              <a:t>use multiple predictor tables, each stores a 2-bit prediction</a:t>
            </a:r>
          </a:p>
          <a:p>
            <a:pPr lvl="1"/>
            <a:r>
              <a:rPr lang="en-US" dirty="0" smtClean="0"/>
              <a:t>index into each table using the branch instruction’s address and the last j bits of the history (j varies by table)</a:t>
            </a:r>
          </a:p>
          <a:p>
            <a:pPr lvl="2"/>
            <a:r>
              <a:rPr lang="en-US" dirty="0" smtClean="0"/>
              <a:t>table 0 uses no history, table 1 uses a 1-bit history, table 2 uses a 2-bit history, </a:t>
            </a:r>
            <a:r>
              <a:rPr lang="en-US" dirty="0" err="1" smtClean="0"/>
              <a:t>etc</a:t>
            </a:r>
            <a:endParaRPr lang="en-US" dirty="0" smtClean="0"/>
          </a:p>
          <a:p>
            <a:pPr lvl="1"/>
            <a:r>
              <a:rPr lang="en-US" dirty="0" smtClean="0"/>
              <a:t>accessing a table may result in a cache miss because the address matched but the history did not</a:t>
            </a:r>
          </a:p>
          <a:p>
            <a:pPr lvl="2"/>
            <a:r>
              <a:rPr lang="en-US" dirty="0" smtClean="0"/>
              <a:t>use the prediction from the table that matched the longest history, using table 0’s prediction as the default (if no others match)</a:t>
            </a:r>
          </a:p>
          <a:p>
            <a:pPr lvl="1"/>
            <a:r>
              <a:rPr lang="en-US" dirty="0" smtClean="0"/>
              <a:t>this approach apparently has the best prediction results without requiring a great deal of storage</a:t>
            </a:r>
            <a:endParaRPr lang="en-US" dirty="0"/>
          </a:p>
        </p:txBody>
      </p:sp>
    </p:spTree>
    <p:extLst>
      <p:ext uri="{BB962C8B-B14F-4D97-AF65-F5344CB8AC3E}">
        <p14:creationId xmlns:p14="http://schemas.microsoft.com/office/powerpoint/2010/main" val="189697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1106" y="533400"/>
            <a:ext cx="8600494" cy="5943600"/>
          </a:xfrm>
          <a:prstGeom prst="rect">
            <a:avLst/>
          </a:prstGeom>
        </p:spPr>
      </p:pic>
    </p:spTree>
    <p:extLst>
      <p:ext uri="{BB962C8B-B14F-4D97-AF65-F5344CB8AC3E}">
        <p14:creationId xmlns:p14="http://schemas.microsoft.com/office/powerpoint/2010/main" val="2088723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Intel Core i7 Branch Prediction</a:t>
            </a:r>
            <a:endParaRPr lang="en-US" dirty="0"/>
          </a:p>
        </p:txBody>
      </p:sp>
      <p:sp>
        <p:nvSpPr>
          <p:cNvPr id="3" name="Content Placeholder 2"/>
          <p:cNvSpPr>
            <a:spLocks noGrp="1"/>
          </p:cNvSpPr>
          <p:nvPr>
            <p:ph idx="1"/>
          </p:nvPr>
        </p:nvSpPr>
        <p:spPr>
          <a:xfrm>
            <a:off x="152400" y="990600"/>
            <a:ext cx="8839200" cy="5867400"/>
          </a:xfrm>
        </p:spPr>
        <p:txBody>
          <a:bodyPr>
            <a:normAutofit fontScale="92500" lnSpcReduction="10000"/>
          </a:bodyPr>
          <a:lstStyle/>
          <a:p>
            <a:r>
              <a:rPr lang="en-US" dirty="0" smtClean="0"/>
              <a:t>The i7 has a deep pipeline and uses multiple instruction issue (superscalar)</a:t>
            </a:r>
          </a:p>
          <a:p>
            <a:pPr lvl="1"/>
            <a:r>
              <a:rPr lang="en-US" dirty="0" smtClean="0"/>
              <a:t>as many as 256 instructions might be in the pipeline</a:t>
            </a:r>
          </a:p>
          <a:p>
            <a:pPr lvl="2"/>
            <a:r>
              <a:rPr lang="en-US" dirty="0" smtClean="0"/>
              <a:t>fetched, issued and waiting at reservation stations, being executed, finishing execution and waiting to forward results, forwarding results</a:t>
            </a:r>
          </a:p>
          <a:p>
            <a:pPr lvl="1"/>
            <a:r>
              <a:rPr lang="en-US" dirty="0" smtClean="0"/>
              <a:t>as a result, branch prediction is critical</a:t>
            </a:r>
          </a:p>
          <a:p>
            <a:pPr lvl="1"/>
            <a:r>
              <a:rPr lang="en-US" dirty="0" smtClean="0"/>
              <a:t>the i7 920 uses a tournament predictor combining a 2-bit prediction, a global history, and a loop exit predictor</a:t>
            </a:r>
          </a:p>
          <a:p>
            <a:pPr lvl="2"/>
            <a:r>
              <a:rPr lang="en-US" dirty="0" smtClean="0"/>
              <a:t>this last predictor uses a counter to predict the number of loop iterations, indicating an exit if the counter exceeds the predicted number of iterations</a:t>
            </a:r>
          </a:p>
          <a:p>
            <a:pPr lvl="1"/>
            <a:r>
              <a:rPr lang="en-US" dirty="0" smtClean="0"/>
              <a:t>the i7 6700 appears to use a tagged hybrid predictor which improves prediction accuracy by about 25%</a:t>
            </a:r>
          </a:p>
          <a:p>
            <a:pPr lvl="2"/>
            <a:r>
              <a:rPr lang="en-US" dirty="0" smtClean="0"/>
              <a:t>see figure 7.9 page 192</a:t>
            </a:r>
            <a:endParaRPr lang="en-US" dirty="0"/>
          </a:p>
        </p:txBody>
      </p:sp>
    </p:spTree>
    <p:extLst>
      <p:ext uri="{BB962C8B-B14F-4D97-AF65-F5344CB8AC3E}">
        <p14:creationId xmlns:p14="http://schemas.microsoft.com/office/powerpoint/2010/main" val="4266521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Dynamic Scheduling</a:t>
            </a:r>
            <a:endParaRPr lang="en-US" dirty="0"/>
          </a:p>
        </p:txBody>
      </p:sp>
      <p:sp>
        <p:nvSpPr>
          <p:cNvPr id="5" name="Content Placeholder 4"/>
          <p:cNvSpPr>
            <a:spLocks noGrp="1"/>
          </p:cNvSpPr>
          <p:nvPr>
            <p:ph idx="1"/>
          </p:nvPr>
        </p:nvSpPr>
        <p:spPr>
          <a:xfrm>
            <a:off x="152400" y="762000"/>
            <a:ext cx="8763000" cy="6096000"/>
          </a:xfrm>
        </p:spPr>
        <p:txBody>
          <a:bodyPr>
            <a:normAutofit fontScale="92500" lnSpcReduction="10000"/>
          </a:bodyPr>
          <a:lstStyle/>
          <a:p>
            <a:r>
              <a:rPr lang="en-US" dirty="0" smtClean="0"/>
              <a:t>Hardware handles when instructions are issued to execute rather than using the compiler’s ordering</a:t>
            </a:r>
          </a:p>
          <a:p>
            <a:pPr lvl="1"/>
            <a:r>
              <a:rPr lang="en-US" dirty="0" smtClean="0"/>
              <a:t>fetch instructions as scheduled by the compiler</a:t>
            </a:r>
          </a:p>
          <a:p>
            <a:pPr lvl="1"/>
            <a:r>
              <a:rPr lang="en-US" dirty="0"/>
              <a:t>i</a:t>
            </a:r>
            <a:r>
              <a:rPr lang="en-US" dirty="0" smtClean="0"/>
              <a:t>ssue instructions to hardware units when those hardware units become available</a:t>
            </a:r>
          </a:p>
          <a:p>
            <a:pPr lvl="1"/>
            <a:r>
              <a:rPr lang="en-US" dirty="0" smtClean="0"/>
              <a:t>obtain operand information once </a:t>
            </a:r>
            <a:r>
              <a:rPr lang="en-US" i="1" dirty="0" smtClean="0"/>
              <a:t>all </a:t>
            </a:r>
            <a:r>
              <a:rPr lang="en-US" dirty="0" smtClean="0"/>
              <a:t>operands for the instruction become available</a:t>
            </a:r>
          </a:p>
          <a:p>
            <a:pPr lvl="1"/>
            <a:r>
              <a:rPr lang="en-US" dirty="0" smtClean="0"/>
              <a:t>when the hardware unit produces a result, send it to the register file and forward it to waiting instructions</a:t>
            </a:r>
          </a:p>
          <a:p>
            <a:r>
              <a:rPr lang="en-US" dirty="0" smtClean="0"/>
              <a:t>First implemented in the CDC 6600 in the late 1960s using a piece of hardware called the </a:t>
            </a:r>
            <a:r>
              <a:rPr lang="en-US" i="1" dirty="0" smtClean="0"/>
              <a:t>scoreboard</a:t>
            </a:r>
          </a:p>
          <a:p>
            <a:pPr lvl="1"/>
            <a:r>
              <a:rPr lang="en-US" dirty="0" smtClean="0"/>
              <a:t>scoreboard keeps track of which instructions are issued to the various hardware units and tracks data dependencies (for forwarding or stalling purposes)</a:t>
            </a:r>
          </a:p>
        </p:txBody>
      </p:sp>
    </p:spTree>
    <p:extLst>
      <p:ext uri="{BB962C8B-B14F-4D97-AF65-F5344CB8AC3E}">
        <p14:creationId xmlns:p14="http://schemas.microsoft.com/office/powerpoint/2010/main" val="1964508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Limitations on ILP</a:t>
            </a:r>
            <a:endParaRPr lang="en-US" dirty="0"/>
          </a:p>
        </p:txBody>
      </p:sp>
      <p:sp>
        <p:nvSpPr>
          <p:cNvPr id="3" name="Content Placeholder 2"/>
          <p:cNvSpPr>
            <a:spLocks noGrp="1"/>
          </p:cNvSpPr>
          <p:nvPr>
            <p:ph idx="1"/>
          </p:nvPr>
        </p:nvSpPr>
        <p:spPr>
          <a:xfrm>
            <a:off x="457200" y="990600"/>
            <a:ext cx="8229600" cy="5867399"/>
          </a:xfrm>
        </p:spPr>
        <p:txBody>
          <a:bodyPr>
            <a:normAutofit fontScale="92500" lnSpcReduction="10000"/>
          </a:bodyPr>
          <a:lstStyle/>
          <a:p>
            <a:r>
              <a:rPr lang="en-US" dirty="0" smtClean="0"/>
              <a:t>Consider the following for-loop where a is a double array and c is a double</a:t>
            </a:r>
          </a:p>
          <a:p>
            <a:pPr lvl="1"/>
            <a:r>
              <a:rPr lang="en-US" dirty="0" smtClean="0"/>
              <a:t>for(</a:t>
            </a:r>
            <a:r>
              <a:rPr lang="en-US" dirty="0" err="1" smtClean="0"/>
              <a:t>i</a:t>
            </a:r>
            <a:r>
              <a:rPr lang="en-US" dirty="0" smtClean="0"/>
              <a:t>=0;i&lt;</a:t>
            </a:r>
            <a:r>
              <a:rPr lang="en-US" dirty="0" err="1" smtClean="0"/>
              <a:t>n;i</a:t>
            </a:r>
            <a:r>
              <a:rPr lang="en-US" dirty="0" smtClean="0"/>
              <a:t>++) a[</a:t>
            </a:r>
            <a:r>
              <a:rPr lang="en-US" dirty="0" err="1" smtClean="0"/>
              <a:t>i</a:t>
            </a:r>
            <a:r>
              <a:rPr lang="en-US" dirty="0" smtClean="0"/>
              <a:t>] = a[</a:t>
            </a:r>
            <a:r>
              <a:rPr lang="en-US" dirty="0" err="1" smtClean="0"/>
              <a:t>i</a:t>
            </a:r>
            <a:r>
              <a:rPr lang="en-US" dirty="0" smtClean="0"/>
              <a:t>] + c;</a:t>
            </a:r>
          </a:p>
          <a:p>
            <a:r>
              <a:rPr lang="en-US" dirty="0" smtClean="0"/>
              <a:t>This code becomes the following RISC-V code</a:t>
            </a:r>
          </a:p>
          <a:p>
            <a:endParaRPr lang="en-US" dirty="0"/>
          </a:p>
          <a:p>
            <a:endParaRPr lang="en-US" dirty="0" smtClean="0"/>
          </a:p>
          <a:p>
            <a:endParaRPr lang="en-US" dirty="0" smtClean="0"/>
          </a:p>
          <a:p>
            <a:r>
              <a:rPr lang="en-US" dirty="0" smtClean="0"/>
              <a:t>There will be a 1 cycle stall after the </a:t>
            </a:r>
            <a:r>
              <a:rPr lang="en-US" dirty="0" err="1" smtClean="0"/>
              <a:t>fld</a:t>
            </a:r>
            <a:r>
              <a:rPr lang="en-US" dirty="0" smtClean="0"/>
              <a:t>, 3 cycles of stalls after the </a:t>
            </a:r>
            <a:r>
              <a:rPr lang="en-US" dirty="0" err="1" smtClean="0"/>
              <a:t>fadd.d</a:t>
            </a:r>
            <a:r>
              <a:rPr lang="en-US" dirty="0" smtClean="0"/>
              <a:t>, a 1 cycle stall after the </a:t>
            </a:r>
            <a:r>
              <a:rPr lang="en-US" dirty="0" err="1" smtClean="0"/>
              <a:t>subi</a:t>
            </a:r>
            <a:r>
              <a:rPr lang="en-US" dirty="0" smtClean="0"/>
              <a:t> and the branch delay slot</a:t>
            </a:r>
          </a:p>
          <a:p>
            <a:pPr lvl="1"/>
            <a:r>
              <a:rPr lang="en-US" dirty="0" smtClean="0"/>
              <a:t>with compiler scheduling, the best we can do is to have 1 stall if we allow the </a:t>
            </a:r>
            <a:r>
              <a:rPr lang="en-US" dirty="0" err="1" smtClean="0"/>
              <a:t>fadd.d</a:t>
            </a:r>
            <a:r>
              <a:rPr lang="en-US" dirty="0" smtClean="0"/>
              <a:t> and </a:t>
            </a:r>
            <a:r>
              <a:rPr lang="en-US" dirty="0" err="1" smtClean="0"/>
              <a:t>fsd</a:t>
            </a:r>
            <a:r>
              <a:rPr lang="en-US" dirty="0" smtClean="0"/>
              <a:t> to enter MEM at the same time)</a:t>
            </a:r>
            <a:endParaRPr lang="en-US" dirty="0"/>
          </a:p>
          <a:p>
            <a:endParaRPr lang="en-US" dirty="0" smtClean="0"/>
          </a:p>
          <a:p>
            <a:endParaRPr lang="en-US" dirty="0"/>
          </a:p>
          <a:p>
            <a:endParaRPr lang="en-US" dirty="0" smtClean="0"/>
          </a:p>
          <a:p>
            <a:endParaRPr lang="en-US" dirty="0" smtClean="0"/>
          </a:p>
          <a:p>
            <a:pPr lvl="1"/>
            <a:endParaRPr lang="en-US" dirty="0"/>
          </a:p>
        </p:txBody>
      </p:sp>
      <p:sp>
        <p:nvSpPr>
          <p:cNvPr id="4" name="TextBox 3"/>
          <p:cNvSpPr txBox="1"/>
          <p:nvPr/>
        </p:nvSpPr>
        <p:spPr>
          <a:xfrm>
            <a:off x="1905000" y="2819400"/>
            <a:ext cx="4801314" cy="1631216"/>
          </a:xfrm>
          <a:prstGeom prst="rect">
            <a:avLst/>
          </a:prstGeom>
          <a:noFill/>
        </p:spPr>
        <p:txBody>
          <a:bodyPr wrap="none" rtlCol="0">
            <a:spAutoFit/>
          </a:bodyPr>
          <a:lstStyle/>
          <a:p>
            <a:r>
              <a:rPr lang="en-US" sz="2000" dirty="0" smtClean="0">
                <a:latin typeface="Courier New" panose="02070309020205020404" pitchFamily="49" charset="0"/>
                <a:cs typeface="Courier New" panose="02070309020205020404" pitchFamily="49" charset="0"/>
              </a:rPr>
              <a:t>loop: </a:t>
            </a:r>
            <a:r>
              <a:rPr lang="en-US" sz="2000" dirty="0" err="1" smtClean="0">
                <a:latin typeface="Courier New" panose="02070309020205020404" pitchFamily="49" charset="0"/>
                <a:cs typeface="Courier New" panose="02070309020205020404" pitchFamily="49" charset="0"/>
              </a:rPr>
              <a:t>fld</a:t>
            </a:r>
            <a:r>
              <a:rPr lang="en-US" sz="2000" dirty="0" smtClean="0">
                <a:latin typeface="Courier New" panose="02070309020205020404" pitchFamily="49" charset="0"/>
                <a:cs typeface="Courier New" panose="02070309020205020404" pitchFamily="49" charset="0"/>
              </a:rPr>
              <a:t>        	f0, 0(x1)</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fadd.d</a:t>
            </a: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f4, f0, f2</a:t>
            </a:r>
          </a:p>
          <a:p>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fsd</a:t>
            </a:r>
            <a:r>
              <a:rPr lang="en-US" sz="2000" dirty="0" smtClean="0">
                <a:latin typeface="Courier New" panose="02070309020205020404" pitchFamily="49" charset="0"/>
                <a:cs typeface="Courier New" panose="02070309020205020404" pitchFamily="49" charset="0"/>
              </a:rPr>
              <a:t>		f4, 0(x1)</a:t>
            </a:r>
          </a:p>
          <a:p>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subi</a:t>
            </a:r>
            <a:r>
              <a:rPr lang="en-US" sz="2000" dirty="0" smtClean="0">
                <a:latin typeface="Courier New" panose="02070309020205020404" pitchFamily="49" charset="0"/>
                <a:cs typeface="Courier New" panose="02070309020205020404" pitchFamily="49" charset="0"/>
              </a:rPr>
              <a:t>		x1, x1, #8</a:t>
            </a:r>
          </a:p>
          <a:p>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bne</a:t>
            </a:r>
            <a:r>
              <a:rPr lang="en-US" sz="2000" dirty="0" smtClean="0">
                <a:latin typeface="Courier New" panose="02070309020205020404" pitchFamily="49" charset="0"/>
                <a:cs typeface="Courier New" panose="02070309020205020404" pitchFamily="49" charset="0"/>
              </a:rPr>
              <a:t>		x1, x2, loop</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04872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225" y="228600"/>
            <a:ext cx="4495800" cy="1143000"/>
          </a:xfrm>
        </p:spPr>
        <p:txBody>
          <a:bodyPr>
            <a:normAutofit/>
          </a:bodyPr>
          <a:lstStyle/>
          <a:p>
            <a:r>
              <a:rPr lang="en-US" dirty="0" smtClean="0"/>
              <a:t>The New Pipeline</a:t>
            </a:r>
            <a:endParaRPr lang="en-US" dirty="0"/>
          </a:p>
        </p:txBody>
      </p:sp>
      <p:sp>
        <p:nvSpPr>
          <p:cNvPr id="3" name="Content Placeholder 2"/>
          <p:cNvSpPr>
            <a:spLocks noGrp="1"/>
          </p:cNvSpPr>
          <p:nvPr>
            <p:ph idx="1"/>
          </p:nvPr>
        </p:nvSpPr>
        <p:spPr>
          <a:xfrm>
            <a:off x="152400" y="76200"/>
            <a:ext cx="4648200" cy="6781800"/>
          </a:xfrm>
        </p:spPr>
        <p:txBody>
          <a:bodyPr>
            <a:normAutofit fontScale="85000" lnSpcReduction="10000"/>
          </a:bodyPr>
          <a:lstStyle/>
          <a:p>
            <a:r>
              <a:rPr lang="en-US" dirty="0" smtClean="0"/>
              <a:t>IF stage is the same</a:t>
            </a:r>
          </a:p>
          <a:p>
            <a:r>
              <a:rPr lang="en-US" dirty="0" smtClean="0"/>
              <a:t>ID stage is now:  </a:t>
            </a:r>
          </a:p>
          <a:p>
            <a:pPr lvl="1"/>
            <a:r>
              <a:rPr lang="en-US" dirty="0" smtClean="0"/>
              <a:t>decode/issue </a:t>
            </a:r>
          </a:p>
          <a:p>
            <a:pPr lvl="2"/>
            <a:r>
              <a:rPr lang="en-US" dirty="0" smtClean="0"/>
              <a:t>send instruction to proper functional unit if available</a:t>
            </a:r>
          </a:p>
          <a:p>
            <a:pPr lvl="2"/>
            <a:r>
              <a:rPr lang="en-US" dirty="0" smtClean="0"/>
              <a:t>track data dependencies, manipulate scoreboard</a:t>
            </a:r>
          </a:p>
          <a:p>
            <a:pPr lvl="1"/>
            <a:r>
              <a:rPr lang="en-US" dirty="0" smtClean="0"/>
              <a:t>read operands </a:t>
            </a:r>
          </a:p>
          <a:p>
            <a:pPr lvl="2"/>
            <a:r>
              <a:rPr lang="en-US" dirty="0" smtClean="0"/>
              <a:t>if operands available in register file, obtain them </a:t>
            </a:r>
          </a:p>
          <a:p>
            <a:pPr lvl="2"/>
            <a:r>
              <a:rPr lang="en-US" dirty="0" smtClean="0"/>
              <a:t>otherwise wait until for operands to become available (forwarded from other functional unit(s))</a:t>
            </a:r>
          </a:p>
          <a:p>
            <a:pPr lvl="2"/>
            <a:r>
              <a:rPr lang="en-US" dirty="0" smtClean="0"/>
              <a:t>operands are not read until all are available</a:t>
            </a:r>
          </a:p>
          <a:p>
            <a:pPr lvl="1"/>
            <a:r>
              <a:rPr lang="en-US" dirty="0" smtClean="0"/>
              <a:t>functional units write directly to register file and forward results</a:t>
            </a:r>
          </a:p>
          <a:p>
            <a:pPr lvl="2"/>
            <a:r>
              <a:rPr lang="en-US" dirty="0" smtClean="0"/>
              <a:t>thus eliminating the WB stage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3056" y="1371600"/>
            <a:ext cx="4162344" cy="405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02239" y="5715000"/>
            <a:ext cx="3897221" cy="1107996"/>
          </a:xfrm>
          <a:prstGeom prst="rect">
            <a:avLst/>
          </a:prstGeom>
          <a:noFill/>
        </p:spPr>
        <p:txBody>
          <a:bodyPr wrap="none" rtlCol="0">
            <a:spAutoFit/>
          </a:bodyPr>
          <a:lstStyle/>
          <a:p>
            <a:r>
              <a:rPr lang="en-US" sz="2200" dirty="0" smtClean="0">
                <a:latin typeface="Times New Roman" pitchFamily="18" charset="0"/>
                <a:cs typeface="Times New Roman" pitchFamily="18" charset="0"/>
              </a:rPr>
              <a:t>Add functional units as available</a:t>
            </a:r>
          </a:p>
          <a:p>
            <a:r>
              <a:rPr lang="en-US" sz="2200" dirty="0" smtClean="0">
                <a:latin typeface="Times New Roman" pitchFamily="18" charset="0"/>
                <a:cs typeface="Times New Roman" pitchFamily="18" charset="0"/>
              </a:rPr>
              <a:t>(for instance, have multiple</a:t>
            </a:r>
          </a:p>
          <a:p>
            <a:r>
              <a:rPr lang="en-US" sz="2200" dirty="0" smtClean="0">
                <a:latin typeface="Times New Roman" pitchFamily="18" charset="0"/>
                <a:cs typeface="Times New Roman" pitchFamily="18" charset="0"/>
              </a:rPr>
              <a:t>FP *, FP +, FP /, integer units)</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287826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Issuing Logic</a:t>
            </a:r>
            <a:endParaRPr lang="en-US" dirty="0"/>
          </a:p>
        </p:txBody>
      </p:sp>
      <p:sp>
        <p:nvSpPr>
          <p:cNvPr id="3" name="Content Placeholder 2"/>
          <p:cNvSpPr>
            <a:spLocks noGrp="1"/>
          </p:cNvSpPr>
          <p:nvPr>
            <p:ph idx="1"/>
          </p:nvPr>
        </p:nvSpPr>
        <p:spPr>
          <a:xfrm>
            <a:off x="228600" y="1066800"/>
            <a:ext cx="8686800" cy="5791200"/>
          </a:xfrm>
        </p:spPr>
        <p:txBody>
          <a:bodyPr>
            <a:normAutofit fontScale="92500" lnSpcReduction="20000"/>
          </a:bodyPr>
          <a:lstStyle/>
          <a:p>
            <a:r>
              <a:rPr lang="en-US" dirty="0" smtClean="0"/>
              <a:t>Given an instruction, examine its</a:t>
            </a:r>
          </a:p>
          <a:p>
            <a:pPr lvl="1"/>
            <a:r>
              <a:rPr lang="en-US" dirty="0" smtClean="0"/>
              <a:t>source registers </a:t>
            </a:r>
          </a:p>
          <a:p>
            <a:pPr lvl="2"/>
            <a:r>
              <a:rPr lang="en-US" dirty="0" smtClean="0"/>
              <a:t>do either values need to be forwarded from other functional units?</a:t>
            </a:r>
          </a:p>
          <a:p>
            <a:pPr lvl="1"/>
            <a:r>
              <a:rPr lang="en-US" dirty="0" smtClean="0"/>
              <a:t>destination register </a:t>
            </a:r>
          </a:p>
          <a:p>
            <a:pPr lvl="2"/>
            <a:r>
              <a:rPr lang="en-US" dirty="0" smtClean="0"/>
              <a:t>does the result get forwarded to another functional unit?  </a:t>
            </a:r>
          </a:p>
          <a:p>
            <a:pPr lvl="1"/>
            <a:r>
              <a:rPr lang="en-US" dirty="0" smtClean="0"/>
              <a:t>determine any WAR or WAW hazards</a:t>
            </a:r>
          </a:p>
          <a:p>
            <a:pPr lvl="1"/>
            <a:r>
              <a:rPr lang="en-US" dirty="0" smtClean="0"/>
              <a:t>instruction type </a:t>
            </a:r>
          </a:p>
          <a:p>
            <a:pPr lvl="2"/>
            <a:r>
              <a:rPr lang="en-US" dirty="0" smtClean="0"/>
              <a:t>is the needed functional unit available?</a:t>
            </a:r>
          </a:p>
          <a:p>
            <a:r>
              <a:rPr lang="en-US" dirty="0"/>
              <a:t>If functional unit available and no other active instruction has the same destination </a:t>
            </a:r>
            <a:r>
              <a:rPr lang="en-US" dirty="0" smtClean="0"/>
              <a:t>register (that is, no WAW hazard detected), </a:t>
            </a:r>
            <a:r>
              <a:rPr lang="en-US" dirty="0"/>
              <a:t>then issue the instruction</a:t>
            </a:r>
          </a:p>
          <a:p>
            <a:pPr lvl="1"/>
            <a:r>
              <a:rPr lang="en-US" dirty="0" smtClean="0"/>
              <a:t>if no </a:t>
            </a:r>
            <a:r>
              <a:rPr lang="en-US" dirty="0"/>
              <a:t>functional unit is available or a WAW hazard exists, </a:t>
            </a:r>
            <a:r>
              <a:rPr lang="en-US" dirty="0" smtClean="0"/>
              <a:t>postpone issuing the </a:t>
            </a:r>
            <a:r>
              <a:rPr lang="en-US" dirty="0"/>
              <a:t>instruction </a:t>
            </a:r>
            <a:endParaRPr lang="en-US" dirty="0" smtClean="0"/>
          </a:p>
          <a:p>
            <a:pPr lvl="2"/>
            <a:r>
              <a:rPr lang="en-US" dirty="0" smtClean="0"/>
              <a:t>results </a:t>
            </a:r>
            <a:r>
              <a:rPr lang="en-US" dirty="0"/>
              <a:t>in stalling the </a:t>
            </a:r>
            <a:r>
              <a:rPr lang="en-US" dirty="0" smtClean="0"/>
              <a:t>IF/ID portions of the pipeline</a:t>
            </a:r>
            <a:endParaRPr lang="en-US" dirty="0"/>
          </a:p>
          <a:p>
            <a:pPr lvl="1"/>
            <a:endParaRPr lang="en-US" dirty="0" smtClean="0"/>
          </a:p>
        </p:txBody>
      </p:sp>
    </p:spTree>
    <p:extLst>
      <p:ext uri="{BB962C8B-B14F-4D97-AF65-F5344CB8AC3E}">
        <p14:creationId xmlns:p14="http://schemas.microsoft.com/office/powerpoint/2010/main" val="2532179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30" y="76200"/>
            <a:ext cx="8229600" cy="1143000"/>
          </a:xfrm>
        </p:spPr>
        <p:txBody>
          <a:bodyPr/>
          <a:lstStyle/>
          <a:p>
            <a:r>
              <a:rPr lang="en-US" dirty="0" smtClean="0"/>
              <a:t>Advantage of Dynamic Scheduling</a:t>
            </a:r>
            <a:endParaRPr lang="en-US" dirty="0"/>
          </a:p>
        </p:txBody>
      </p:sp>
      <p:sp>
        <p:nvSpPr>
          <p:cNvPr id="3" name="Content Placeholder 2"/>
          <p:cNvSpPr>
            <a:spLocks noGrp="1"/>
          </p:cNvSpPr>
          <p:nvPr>
            <p:ph idx="1"/>
          </p:nvPr>
        </p:nvSpPr>
        <p:spPr>
          <a:xfrm>
            <a:off x="457200" y="1219200"/>
            <a:ext cx="8229600" cy="5638800"/>
          </a:xfrm>
        </p:spPr>
        <p:txBody>
          <a:bodyPr>
            <a:normAutofit lnSpcReduction="10000"/>
          </a:bodyPr>
          <a:lstStyle/>
          <a:p>
            <a:r>
              <a:rPr lang="en-US" dirty="0" smtClean="0"/>
              <a:t>Only stall instructions because of functional unit limitations or WAW hazards</a:t>
            </a:r>
          </a:p>
          <a:p>
            <a:r>
              <a:rPr lang="en-US" dirty="0" smtClean="0"/>
              <a:t>RAW hazards do not stall the IF/ID stages so other, later instructions, can still be fetched, issued and if data are available, executed</a:t>
            </a:r>
          </a:p>
          <a:p>
            <a:pPr lvl="1"/>
            <a:r>
              <a:rPr lang="en-US" dirty="0"/>
              <a:t>i</a:t>
            </a:r>
            <a:r>
              <a:rPr lang="en-US" dirty="0" smtClean="0"/>
              <a:t>n the 5-stage pipeline, a RAW hazard stalls the current instruction (usually between IF and ID) which stalls fetching the next instruction</a:t>
            </a:r>
          </a:p>
          <a:p>
            <a:pPr lvl="1"/>
            <a:r>
              <a:rPr lang="en-US" dirty="0" smtClean="0"/>
              <a:t>here, RAW hazards cause an instruction to wait at a functional unit without stalling later instructions (unless they need the same functional unit)</a:t>
            </a:r>
          </a:p>
          <a:p>
            <a:pPr lvl="1"/>
            <a:r>
              <a:rPr lang="en-US" dirty="0" smtClean="0"/>
              <a:t>thus, we have an improved performance</a:t>
            </a:r>
            <a:endParaRPr lang="en-US" dirty="0"/>
          </a:p>
        </p:txBody>
      </p:sp>
    </p:spTree>
    <p:extLst>
      <p:ext uri="{BB962C8B-B14F-4D97-AF65-F5344CB8AC3E}">
        <p14:creationId xmlns:p14="http://schemas.microsoft.com/office/powerpoint/2010/main" val="3403620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Scoreboard Structure</a:t>
            </a:r>
            <a:endParaRPr lang="en-US" dirty="0"/>
          </a:p>
        </p:txBody>
      </p:sp>
      <p:sp>
        <p:nvSpPr>
          <p:cNvPr id="3" name="Content Placeholder 2"/>
          <p:cNvSpPr>
            <a:spLocks noGrp="1"/>
          </p:cNvSpPr>
          <p:nvPr>
            <p:ph idx="1"/>
          </p:nvPr>
        </p:nvSpPr>
        <p:spPr>
          <a:xfrm>
            <a:off x="228600" y="762000"/>
            <a:ext cx="8686800" cy="5638800"/>
          </a:xfrm>
        </p:spPr>
        <p:txBody>
          <a:bodyPr>
            <a:normAutofit fontScale="92500" lnSpcReduction="20000"/>
          </a:bodyPr>
          <a:lstStyle/>
          <a:p>
            <a:r>
              <a:rPr lang="en-US" dirty="0" smtClean="0"/>
              <a:t>Scoreboard hardware stores three types of information</a:t>
            </a:r>
          </a:p>
          <a:p>
            <a:pPr lvl="1"/>
            <a:r>
              <a:rPr lang="en-US" dirty="0" smtClean="0"/>
              <a:t>Instruction status </a:t>
            </a:r>
            <a:endParaRPr lang="en-US" dirty="0"/>
          </a:p>
          <a:p>
            <a:pPr lvl="2"/>
            <a:r>
              <a:rPr lang="en-US" dirty="0" smtClean="0"/>
              <a:t>for each instruction, which stage it is in currently</a:t>
            </a:r>
          </a:p>
          <a:p>
            <a:pPr lvl="1"/>
            <a:endParaRPr lang="en-US" dirty="0" smtClean="0"/>
          </a:p>
          <a:p>
            <a:pPr lvl="1"/>
            <a:endParaRPr lang="en-US" dirty="0"/>
          </a:p>
          <a:p>
            <a:pPr lvl="1"/>
            <a:r>
              <a:rPr lang="en-US" dirty="0" smtClean="0"/>
              <a:t>Functional unit status </a:t>
            </a:r>
          </a:p>
          <a:p>
            <a:pPr lvl="2"/>
            <a:r>
              <a:rPr lang="en-US" dirty="0" smtClean="0"/>
              <a:t>for each functional unit, its status, destination and source register names, </a:t>
            </a:r>
            <a:r>
              <a:rPr lang="en-US" dirty="0" err="1" smtClean="0"/>
              <a:t>boolean</a:t>
            </a:r>
            <a:r>
              <a:rPr lang="en-US" dirty="0" smtClean="0"/>
              <a:t> flags to indicate whether the source values are available yet</a:t>
            </a:r>
          </a:p>
          <a:p>
            <a:pPr lvl="1"/>
            <a:endParaRPr lang="en-US" dirty="0" smtClean="0"/>
          </a:p>
          <a:p>
            <a:pPr lvl="1"/>
            <a:endParaRPr lang="en-US" dirty="0"/>
          </a:p>
          <a:p>
            <a:pPr lvl="1"/>
            <a:r>
              <a:rPr lang="en-US" dirty="0" smtClean="0"/>
              <a:t>Register result status </a:t>
            </a:r>
          </a:p>
          <a:p>
            <a:pPr lvl="2"/>
            <a:r>
              <a:rPr lang="en-US" dirty="0" smtClean="0"/>
              <a:t>for each register, which functional unit might be writing to it</a:t>
            </a:r>
          </a:p>
          <a:p>
            <a:pPr lvl="1"/>
            <a:endParaRPr lang="en-US" dirty="0" smtClean="0"/>
          </a:p>
          <a:p>
            <a:pPr marL="457200" lvl="1" indent="0">
              <a:buNone/>
            </a:pPr>
            <a:endParaRPr lang="en-US" dirty="0" smtClean="0"/>
          </a:p>
          <a:p>
            <a:pPr lvl="1"/>
            <a:endParaRPr lang="en-US" dirty="0"/>
          </a:p>
          <a:p>
            <a:pPr lvl="1"/>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8015" t="12016" r="12386" b="83557"/>
          <a:stretch>
            <a:fillRect/>
          </a:stretch>
        </p:blipFill>
        <p:spPr bwMode="auto">
          <a:xfrm>
            <a:off x="847299" y="2302520"/>
            <a:ext cx="81534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18015" t="30356" r="12386" b="65218"/>
          <a:stretch>
            <a:fillRect/>
          </a:stretch>
        </p:blipFill>
        <p:spPr bwMode="auto">
          <a:xfrm>
            <a:off x="847299" y="436014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19652" t="45534" r="12386" b="50040"/>
          <a:stretch>
            <a:fillRect/>
          </a:stretch>
        </p:blipFill>
        <p:spPr bwMode="auto">
          <a:xfrm>
            <a:off x="838200" y="5936040"/>
            <a:ext cx="78486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841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How the Scoreboard Works</a:t>
            </a:r>
            <a:endParaRPr lang="en-US" dirty="0"/>
          </a:p>
        </p:txBody>
      </p:sp>
      <p:sp>
        <p:nvSpPr>
          <p:cNvPr id="3" name="Content Placeholder 2"/>
          <p:cNvSpPr>
            <a:spLocks noGrp="1"/>
          </p:cNvSpPr>
          <p:nvPr>
            <p:ph idx="1"/>
          </p:nvPr>
        </p:nvSpPr>
        <p:spPr>
          <a:xfrm>
            <a:off x="152400" y="685800"/>
            <a:ext cx="8915400" cy="6172200"/>
          </a:xfrm>
        </p:spPr>
        <p:txBody>
          <a:bodyPr>
            <a:normAutofit fontScale="92500"/>
          </a:bodyPr>
          <a:lstStyle/>
          <a:p>
            <a:r>
              <a:rPr lang="en-US" dirty="0" smtClean="0"/>
              <a:t>IF stage </a:t>
            </a:r>
          </a:p>
          <a:p>
            <a:pPr lvl="1"/>
            <a:r>
              <a:rPr lang="en-US" dirty="0" smtClean="0"/>
              <a:t>same as in the pipeline, just fetch next instruction</a:t>
            </a:r>
          </a:p>
          <a:p>
            <a:r>
              <a:rPr lang="en-US" dirty="0" smtClean="0"/>
              <a:t>Issue stage </a:t>
            </a:r>
          </a:p>
          <a:p>
            <a:pPr lvl="1"/>
            <a:r>
              <a:rPr lang="en-US" dirty="0" smtClean="0"/>
              <a:t>decode instruction from IF stage</a:t>
            </a:r>
          </a:p>
          <a:p>
            <a:pPr lvl="1"/>
            <a:r>
              <a:rPr lang="en-US" dirty="0" smtClean="0"/>
              <a:t>if functional unit is available and destination register does not have a pending result (WAW hazard), issue instruction</a:t>
            </a:r>
          </a:p>
          <a:p>
            <a:pPr lvl="1"/>
            <a:r>
              <a:rPr lang="en-US" dirty="0" smtClean="0"/>
              <a:t>set functional unit’s info in the scoreboard as follows</a:t>
            </a:r>
          </a:p>
          <a:p>
            <a:pPr lvl="2"/>
            <a:r>
              <a:rPr lang="en-US" dirty="0" smtClean="0"/>
              <a:t>Busy </a:t>
            </a:r>
            <a:r>
              <a:rPr lang="en-US" dirty="0" smtClean="0">
                <a:sym typeface="Wingdings" pitchFamily="2" charset="2"/>
              </a:rPr>
              <a:t> ‘yes’</a:t>
            </a:r>
          </a:p>
          <a:p>
            <a:pPr lvl="2"/>
            <a:r>
              <a:rPr lang="en-US" dirty="0" smtClean="0">
                <a:sym typeface="Wingdings" pitchFamily="2" charset="2"/>
              </a:rPr>
              <a:t>OP  operation</a:t>
            </a:r>
          </a:p>
          <a:p>
            <a:pPr lvl="2"/>
            <a:r>
              <a:rPr lang="en-US" dirty="0">
                <a:sym typeface="Wingdings" pitchFamily="2" charset="2"/>
              </a:rPr>
              <a:t>F</a:t>
            </a:r>
            <a:r>
              <a:rPr lang="en-US" dirty="0" smtClean="0">
                <a:sym typeface="Wingdings" pitchFamily="2" charset="2"/>
              </a:rPr>
              <a:t>i  destination register, </a:t>
            </a:r>
            <a:r>
              <a:rPr lang="en-US" dirty="0" err="1" smtClean="0">
                <a:sym typeface="Wingdings" pitchFamily="2" charset="2"/>
              </a:rPr>
              <a:t>Fj</a:t>
            </a:r>
            <a:r>
              <a:rPr lang="en-US" dirty="0" smtClean="0">
                <a:sym typeface="Wingdings" pitchFamily="2" charset="2"/>
              </a:rPr>
              <a:t>/FK  source registers</a:t>
            </a:r>
          </a:p>
          <a:p>
            <a:pPr lvl="2"/>
            <a:r>
              <a:rPr lang="en-US" dirty="0" err="1" smtClean="0">
                <a:sym typeface="Wingdings" pitchFamily="2" charset="2"/>
              </a:rPr>
              <a:t>Qj</a:t>
            </a:r>
            <a:r>
              <a:rPr lang="en-US" dirty="0" smtClean="0">
                <a:sym typeface="Wingdings" pitchFamily="2" charset="2"/>
              </a:rPr>
              <a:t>/</a:t>
            </a:r>
            <a:r>
              <a:rPr lang="en-US" dirty="0" err="1" smtClean="0">
                <a:sym typeface="Wingdings" pitchFamily="2" charset="2"/>
              </a:rPr>
              <a:t>Qk</a:t>
            </a:r>
            <a:r>
              <a:rPr lang="en-US" dirty="0" smtClean="0">
                <a:sym typeface="Wingdings" pitchFamily="2" charset="2"/>
              </a:rPr>
              <a:t>  functional unit producing source registers (if any)</a:t>
            </a:r>
          </a:p>
          <a:p>
            <a:pPr lvl="2"/>
            <a:r>
              <a:rPr lang="en-US" dirty="0" err="1" smtClean="0">
                <a:sym typeface="Wingdings" pitchFamily="2" charset="2"/>
              </a:rPr>
              <a:t>Rj</a:t>
            </a:r>
            <a:r>
              <a:rPr lang="en-US" dirty="0" smtClean="0">
                <a:sym typeface="Wingdings" pitchFamily="2" charset="2"/>
              </a:rPr>
              <a:t>/</a:t>
            </a:r>
            <a:r>
              <a:rPr lang="en-US" dirty="0" err="1" smtClean="0">
                <a:sym typeface="Wingdings" pitchFamily="2" charset="2"/>
              </a:rPr>
              <a:t>Rk</a:t>
            </a:r>
            <a:r>
              <a:rPr lang="en-US" dirty="0" smtClean="0">
                <a:sym typeface="Wingdings" pitchFamily="2" charset="2"/>
              </a:rPr>
              <a:t>  is source value available yet? (yes/no)</a:t>
            </a:r>
          </a:p>
          <a:p>
            <a:pPr lvl="1"/>
            <a:r>
              <a:rPr lang="en-US" dirty="0" smtClean="0">
                <a:sym typeface="Wingdings" pitchFamily="2" charset="2"/>
              </a:rPr>
              <a:t>result register status for Fi  functional unit name</a:t>
            </a:r>
          </a:p>
        </p:txBody>
      </p:sp>
    </p:spTree>
    <p:extLst>
      <p:ext uri="{BB962C8B-B14F-4D97-AF65-F5344CB8AC3E}">
        <p14:creationId xmlns:p14="http://schemas.microsoft.com/office/powerpoint/2010/main" val="374351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Continued</a:t>
            </a:r>
            <a:endParaRPr lang="en-US" dirty="0"/>
          </a:p>
        </p:txBody>
      </p:sp>
      <p:sp>
        <p:nvSpPr>
          <p:cNvPr id="3" name="Content Placeholder 2"/>
          <p:cNvSpPr>
            <a:spLocks noGrp="1"/>
          </p:cNvSpPr>
          <p:nvPr>
            <p:ph idx="1"/>
          </p:nvPr>
        </p:nvSpPr>
        <p:spPr>
          <a:xfrm>
            <a:off x="457200" y="762000"/>
            <a:ext cx="8229600" cy="6096000"/>
          </a:xfrm>
        </p:spPr>
        <p:txBody>
          <a:bodyPr>
            <a:normAutofit fontScale="85000" lnSpcReduction="10000"/>
          </a:bodyPr>
          <a:lstStyle/>
          <a:p>
            <a:r>
              <a:rPr lang="en-US" dirty="0">
                <a:sym typeface="Wingdings" pitchFamily="2" charset="2"/>
              </a:rPr>
              <a:t>Read operands </a:t>
            </a:r>
          </a:p>
          <a:p>
            <a:pPr lvl="1"/>
            <a:r>
              <a:rPr lang="en-US" dirty="0" smtClean="0">
                <a:sym typeface="Wingdings" pitchFamily="2" charset="2"/>
              </a:rPr>
              <a:t>occurs </a:t>
            </a:r>
            <a:r>
              <a:rPr lang="en-US" dirty="0">
                <a:sym typeface="Wingdings" pitchFamily="2" charset="2"/>
              </a:rPr>
              <a:t>at the functional unit when </a:t>
            </a:r>
            <a:r>
              <a:rPr lang="en-US" dirty="0" err="1">
                <a:sym typeface="Wingdings" pitchFamily="2" charset="2"/>
              </a:rPr>
              <a:t>Rj</a:t>
            </a:r>
            <a:r>
              <a:rPr lang="en-US" dirty="0">
                <a:sym typeface="Wingdings" pitchFamily="2" charset="2"/>
              </a:rPr>
              <a:t> &amp; </a:t>
            </a:r>
            <a:r>
              <a:rPr lang="en-US" dirty="0" err="1">
                <a:sym typeface="Wingdings" pitchFamily="2" charset="2"/>
              </a:rPr>
              <a:t>Rk</a:t>
            </a:r>
            <a:r>
              <a:rPr lang="en-US" dirty="0">
                <a:sym typeface="Wingdings" pitchFamily="2" charset="2"/>
              </a:rPr>
              <a:t> are set to </a:t>
            </a:r>
            <a:r>
              <a:rPr lang="en-US" dirty="0" smtClean="0">
                <a:sym typeface="Wingdings" pitchFamily="2" charset="2"/>
              </a:rPr>
              <a:t>yes resulting in the following changes</a:t>
            </a:r>
            <a:endParaRPr lang="en-US" dirty="0">
              <a:sym typeface="Wingdings" pitchFamily="2" charset="2"/>
            </a:endParaRPr>
          </a:p>
          <a:p>
            <a:pPr lvl="2"/>
            <a:r>
              <a:rPr lang="en-US" dirty="0" err="1">
                <a:sym typeface="Wingdings" pitchFamily="2" charset="2"/>
              </a:rPr>
              <a:t>Rj</a:t>
            </a:r>
            <a:r>
              <a:rPr lang="en-US" dirty="0">
                <a:sym typeface="Wingdings" pitchFamily="2" charset="2"/>
              </a:rPr>
              <a:t>/</a:t>
            </a:r>
            <a:r>
              <a:rPr lang="en-US" dirty="0" err="1">
                <a:sym typeface="Wingdings" pitchFamily="2" charset="2"/>
              </a:rPr>
              <a:t>Rk</a:t>
            </a:r>
            <a:r>
              <a:rPr lang="en-US" dirty="0">
                <a:sym typeface="Wingdings" pitchFamily="2" charset="2"/>
              </a:rPr>
              <a:t>  ‘no’, </a:t>
            </a:r>
            <a:r>
              <a:rPr lang="en-US" dirty="0" err="1">
                <a:sym typeface="Wingdings" pitchFamily="2" charset="2"/>
              </a:rPr>
              <a:t>Qj</a:t>
            </a:r>
            <a:r>
              <a:rPr lang="en-US" dirty="0">
                <a:sym typeface="Wingdings" pitchFamily="2" charset="2"/>
              </a:rPr>
              <a:t>/</a:t>
            </a:r>
            <a:r>
              <a:rPr lang="en-US" dirty="0" err="1">
                <a:sym typeface="Wingdings" pitchFamily="2" charset="2"/>
              </a:rPr>
              <a:t>Qk</a:t>
            </a:r>
            <a:r>
              <a:rPr lang="en-US" dirty="0">
                <a:sym typeface="Wingdings" pitchFamily="2" charset="2"/>
              </a:rPr>
              <a:t>  0, Fj/</a:t>
            </a:r>
            <a:r>
              <a:rPr lang="en-US" dirty="0" err="1">
                <a:sym typeface="Wingdings" pitchFamily="2" charset="2"/>
              </a:rPr>
              <a:t>Fk</a:t>
            </a:r>
            <a:r>
              <a:rPr lang="en-US" dirty="0">
                <a:sym typeface="Wingdings" pitchFamily="2" charset="2"/>
              </a:rPr>
              <a:t>  </a:t>
            </a:r>
            <a:r>
              <a:rPr lang="en-US" dirty="0" smtClean="0">
                <a:sym typeface="Wingdings" pitchFamily="2" charset="2"/>
              </a:rPr>
              <a:t>values</a:t>
            </a:r>
          </a:p>
          <a:p>
            <a:pPr lvl="1"/>
            <a:r>
              <a:rPr lang="en-US" dirty="0" smtClean="0">
                <a:sym typeface="Wingdings" pitchFamily="2" charset="2"/>
              </a:rPr>
              <a:t>one limitation is that only one functional unit can read its registers in any given cycle</a:t>
            </a:r>
            <a:endParaRPr lang="en-US" dirty="0">
              <a:sym typeface="Wingdings" pitchFamily="2" charset="2"/>
            </a:endParaRPr>
          </a:p>
          <a:p>
            <a:r>
              <a:rPr lang="en-US" dirty="0">
                <a:sym typeface="Wingdings" pitchFamily="2" charset="2"/>
              </a:rPr>
              <a:t>Execution takes place in the functional unit</a:t>
            </a:r>
          </a:p>
          <a:p>
            <a:pPr lvl="1"/>
            <a:r>
              <a:rPr lang="en-US" dirty="0" smtClean="0">
                <a:sym typeface="Wingdings" pitchFamily="2" charset="2"/>
              </a:rPr>
              <a:t>execution begins as soon as Fj/</a:t>
            </a:r>
            <a:r>
              <a:rPr lang="en-US" dirty="0" err="1" smtClean="0">
                <a:sym typeface="Wingdings" pitchFamily="2" charset="2"/>
              </a:rPr>
              <a:t>Fk</a:t>
            </a:r>
            <a:r>
              <a:rPr lang="en-US" dirty="0" smtClean="0">
                <a:sym typeface="Wingdings" pitchFamily="2" charset="2"/>
              </a:rPr>
              <a:t> have values</a:t>
            </a:r>
          </a:p>
          <a:p>
            <a:pPr lvl="1"/>
            <a:r>
              <a:rPr lang="en-US" dirty="0" smtClean="0">
                <a:sym typeface="Wingdings" pitchFamily="2" charset="2"/>
              </a:rPr>
              <a:t>upon completion, scoreboard updates state of Execution Complete</a:t>
            </a:r>
            <a:endParaRPr lang="en-US" dirty="0">
              <a:sym typeface="Wingdings" pitchFamily="2" charset="2"/>
            </a:endParaRPr>
          </a:p>
          <a:p>
            <a:r>
              <a:rPr lang="en-US" dirty="0">
                <a:sym typeface="Wingdings" pitchFamily="2" charset="2"/>
              </a:rPr>
              <a:t>Write result</a:t>
            </a:r>
          </a:p>
          <a:p>
            <a:pPr lvl="1"/>
            <a:r>
              <a:rPr lang="en-US" dirty="0" smtClean="0">
                <a:sym typeface="Wingdings" pitchFamily="2" charset="2"/>
              </a:rPr>
              <a:t>after </a:t>
            </a:r>
            <a:r>
              <a:rPr lang="en-US" dirty="0">
                <a:sym typeface="Wingdings" pitchFamily="2" charset="2"/>
              </a:rPr>
              <a:t>execution is </a:t>
            </a:r>
            <a:r>
              <a:rPr lang="en-US" dirty="0" smtClean="0">
                <a:sym typeface="Wingdings" pitchFamily="2" charset="2"/>
              </a:rPr>
              <a:t>complete, if no WAR hazards exist, then send result to result register and any waiting functional units whose source register equals the result register</a:t>
            </a:r>
            <a:endParaRPr lang="en-US" dirty="0">
              <a:sym typeface="Wingdings" pitchFamily="2" charset="2"/>
            </a:endParaRPr>
          </a:p>
          <a:p>
            <a:pPr lvl="2"/>
            <a:r>
              <a:rPr lang="en-US" dirty="0" smtClean="0">
                <a:sym typeface="Wingdings" pitchFamily="2" charset="2"/>
              </a:rPr>
              <a:t>update scoreboard setting busy </a:t>
            </a:r>
            <a:r>
              <a:rPr lang="en-US" dirty="0">
                <a:sym typeface="Wingdings" pitchFamily="2" charset="2"/>
              </a:rPr>
              <a:t> ‘</a:t>
            </a:r>
            <a:r>
              <a:rPr lang="en-US" dirty="0" smtClean="0">
                <a:sym typeface="Wingdings" pitchFamily="2" charset="2"/>
              </a:rPr>
              <a:t>no’</a:t>
            </a:r>
          </a:p>
          <a:p>
            <a:pPr lvl="2"/>
            <a:r>
              <a:rPr lang="en-US" dirty="0" smtClean="0">
                <a:sym typeface="Wingdings" pitchFamily="2" charset="2"/>
              </a:rPr>
              <a:t>functional </a:t>
            </a:r>
            <a:r>
              <a:rPr lang="en-US" dirty="0">
                <a:sym typeface="Wingdings" pitchFamily="2" charset="2"/>
              </a:rPr>
              <a:t>unit becomes available</a:t>
            </a:r>
            <a:endParaRPr lang="en-US" dirty="0"/>
          </a:p>
          <a:p>
            <a:endParaRPr lang="en-US" dirty="0"/>
          </a:p>
        </p:txBody>
      </p:sp>
    </p:spTree>
    <p:extLst>
      <p:ext uri="{BB962C8B-B14F-4D97-AF65-F5344CB8AC3E}">
        <p14:creationId xmlns:p14="http://schemas.microsoft.com/office/powerpoint/2010/main" val="3869035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Example</a:t>
            </a:r>
            <a:endParaRPr lang="en-US" dirty="0"/>
          </a:p>
        </p:txBody>
      </p:sp>
      <p:sp>
        <p:nvSpPr>
          <p:cNvPr id="4" name="Text Box 7"/>
          <p:cNvSpPr txBox="1">
            <a:spLocks noChangeArrowheads="1"/>
          </p:cNvSpPr>
          <p:nvPr/>
        </p:nvSpPr>
        <p:spPr bwMode="auto">
          <a:xfrm>
            <a:off x="152400" y="228600"/>
            <a:ext cx="24384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0" dirty="0" smtClean="0">
                <a:latin typeface="Times New Roman" pitchFamily="18" charset="0"/>
                <a:cs typeface="Times New Roman" pitchFamily="18" charset="0"/>
              </a:rPr>
              <a:t>Assume the following</a:t>
            </a:r>
            <a:endParaRPr lang="en-US" sz="2000" b="0" dirty="0">
              <a:latin typeface="Times New Roman" pitchFamily="18" charset="0"/>
              <a:cs typeface="Times New Roman" pitchFamily="18" charset="0"/>
            </a:endParaRPr>
          </a:p>
          <a:p>
            <a:endParaRPr lang="en-US" sz="2000" b="0" dirty="0">
              <a:latin typeface="Times New Roman" pitchFamily="18" charset="0"/>
              <a:cs typeface="Times New Roman" pitchFamily="18" charset="0"/>
            </a:endParaRPr>
          </a:p>
          <a:p>
            <a:r>
              <a:rPr lang="en-US" sz="2000" b="0" dirty="0" smtClean="0">
                <a:latin typeface="Times New Roman" pitchFamily="18" charset="0"/>
                <a:cs typeface="Times New Roman" pitchFamily="18" charset="0"/>
              </a:rPr>
              <a:t>Execution time in cycles:</a:t>
            </a:r>
            <a:endParaRPr lang="en-US" sz="2000" b="0" dirty="0">
              <a:latin typeface="Times New Roman" pitchFamily="18" charset="0"/>
              <a:cs typeface="Times New Roman" pitchFamily="18" charset="0"/>
            </a:endParaRPr>
          </a:p>
          <a:p>
            <a:r>
              <a:rPr lang="en-US" sz="2000" b="0" dirty="0">
                <a:latin typeface="Times New Roman" pitchFamily="18" charset="0"/>
                <a:cs typeface="Times New Roman" pitchFamily="18" charset="0"/>
              </a:rPr>
              <a:t>  Add = </a:t>
            </a:r>
            <a:r>
              <a:rPr lang="en-US" sz="2000" b="0" dirty="0" smtClean="0">
                <a:latin typeface="Times New Roman" pitchFamily="18" charset="0"/>
                <a:cs typeface="Times New Roman" pitchFamily="18" charset="0"/>
              </a:rPr>
              <a:t>2</a:t>
            </a:r>
            <a:endParaRPr lang="en-US" sz="2000" b="0" dirty="0">
              <a:latin typeface="Times New Roman" pitchFamily="18" charset="0"/>
              <a:cs typeface="Times New Roman" pitchFamily="18" charset="0"/>
            </a:endParaRPr>
          </a:p>
          <a:p>
            <a:r>
              <a:rPr lang="en-US" sz="2000" b="0" dirty="0">
                <a:latin typeface="Times New Roman" pitchFamily="18" charset="0"/>
                <a:cs typeface="Times New Roman" pitchFamily="18" charset="0"/>
              </a:rPr>
              <a:t>  Multiply = 10 </a:t>
            </a:r>
            <a:r>
              <a:rPr lang="en-US" sz="2000" b="0" dirty="0" smtClean="0">
                <a:latin typeface="Times New Roman" pitchFamily="18" charset="0"/>
                <a:cs typeface="Times New Roman" pitchFamily="18" charset="0"/>
              </a:rPr>
              <a:t>   </a:t>
            </a: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b="0" dirty="0" smtClean="0">
                <a:latin typeface="Times New Roman" pitchFamily="18" charset="0"/>
                <a:cs typeface="Times New Roman" pitchFamily="18" charset="0"/>
              </a:rPr>
              <a:t>Divide </a:t>
            </a:r>
            <a:r>
              <a:rPr lang="en-US" sz="2000" b="0" dirty="0">
                <a:latin typeface="Times New Roman" pitchFamily="18" charset="0"/>
                <a:cs typeface="Times New Roman" pitchFamily="18" charset="0"/>
              </a:rPr>
              <a:t>= </a:t>
            </a:r>
            <a:r>
              <a:rPr lang="en-US" sz="2000" b="0" dirty="0" smtClean="0">
                <a:latin typeface="Times New Roman" pitchFamily="18" charset="0"/>
                <a:cs typeface="Times New Roman" pitchFamily="18" charset="0"/>
              </a:rPr>
              <a:t>40</a:t>
            </a:r>
            <a:endParaRPr lang="en-US" sz="2000" b="0" dirty="0">
              <a:latin typeface="Times New Roman" pitchFamily="18" charset="0"/>
              <a:cs typeface="Times New Roman" pitchFamily="18" charset="0"/>
            </a:endParaRPr>
          </a:p>
          <a:p>
            <a:r>
              <a:rPr lang="en-US" sz="2000" b="0" dirty="0" smtClean="0">
                <a:latin typeface="Times New Roman" pitchFamily="18" charset="0"/>
                <a:cs typeface="Times New Roman" pitchFamily="18" charset="0"/>
              </a:rPr>
              <a:t>Register write and register read of same register occur in </a:t>
            </a:r>
            <a:r>
              <a:rPr lang="en-US" sz="2000" b="0" i="1" dirty="0" smtClean="0">
                <a:latin typeface="Times New Roman" pitchFamily="18" charset="0"/>
                <a:cs typeface="Times New Roman" pitchFamily="18" charset="0"/>
              </a:rPr>
              <a:t>separate </a:t>
            </a:r>
            <a:r>
              <a:rPr lang="en-US" sz="2000" b="0" dirty="0" smtClean="0">
                <a:latin typeface="Times New Roman" pitchFamily="18" charset="0"/>
                <a:cs typeface="Times New Roman" pitchFamily="18" charset="0"/>
              </a:rPr>
              <a:t>cycles</a:t>
            </a:r>
          </a:p>
          <a:p>
            <a:endParaRPr lang="en-US" sz="2000" b="0" dirty="0">
              <a:latin typeface="Times New Roman" pitchFamily="18" charset="0"/>
              <a:cs typeface="Times New Roman" pitchFamily="18" charset="0"/>
            </a:endParaRPr>
          </a:p>
          <a:p>
            <a:r>
              <a:rPr lang="en-US" sz="2000" b="0" dirty="0" smtClean="0">
                <a:latin typeface="Times New Roman" pitchFamily="18" charset="0"/>
                <a:cs typeface="Times New Roman" pitchFamily="18" charset="0"/>
              </a:rPr>
              <a:t>Only 1 </a:t>
            </a:r>
            <a:r>
              <a:rPr lang="en-US" sz="2000" b="0" dirty="0">
                <a:latin typeface="Times New Roman" pitchFamily="18" charset="0"/>
                <a:cs typeface="Times New Roman" pitchFamily="18" charset="0"/>
              </a:rPr>
              <a:t>FU can </a:t>
            </a:r>
            <a:r>
              <a:rPr lang="en-US" sz="2000" b="0" dirty="0" smtClean="0">
                <a:latin typeface="Times New Roman" pitchFamily="18" charset="0"/>
                <a:cs typeface="Times New Roman" pitchFamily="18" charset="0"/>
              </a:rPr>
              <a:t>read operands </a:t>
            </a:r>
            <a:r>
              <a:rPr lang="en-US" sz="2000" b="0" dirty="0">
                <a:latin typeface="Times New Roman" pitchFamily="18" charset="0"/>
                <a:cs typeface="Times New Roman" pitchFamily="18" charset="0"/>
              </a:rPr>
              <a:t>at a time</a:t>
            </a:r>
          </a:p>
          <a:p>
            <a:endParaRPr lang="en-US" sz="2000" b="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Number of </a:t>
            </a:r>
            <a:r>
              <a:rPr lang="en-US" sz="2000" b="0" dirty="0" smtClean="0">
                <a:latin typeface="Times New Roman" pitchFamily="18" charset="0"/>
                <a:cs typeface="Times New Roman" pitchFamily="18" charset="0"/>
              </a:rPr>
              <a:t>FUs</a:t>
            </a:r>
            <a:r>
              <a:rPr lang="en-US" sz="2000" b="0" dirty="0">
                <a:latin typeface="Times New Roman" pitchFamily="18" charset="0"/>
                <a:cs typeface="Times New Roman" pitchFamily="18" charset="0"/>
              </a:rPr>
              <a:t>:  </a:t>
            </a:r>
            <a:endParaRPr lang="en-US" sz="2000" b="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b="0" dirty="0" smtClean="0">
                <a:latin typeface="Times New Roman" pitchFamily="18" charset="0"/>
                <a:cs typeface="Times New Roman" pitchFamily="18" charset="0"/>
              </a:rPr>
              <a:t>1 </a:t>
            </a:r>
            <a:r>
              <a:rPr lang="en-US" sz="2000" b="0" dirty="0" err="1">
                <a:latin typeface="Times New Roman" pitchFamily="18" charset="0"/>
                <a:cs typeface="Times New Roman" pitchFamily="18" charset="0"/>
              </a:rPr>
              <a:t>int</a:t>
            </a:r>
            <a:r>
              <a:rPr lang="en-US" sz="2000" b="0" dirty="0">
                <a:latin typeface="Times New Roman" pitchFamily="18" charset="0"/>
                <a:cs typeface="Times New Roman" pitchFamily="18" charset="0"/>
              </a:rPr>
              <a:t> </a:t>
            </a:r>
            <a:r>
              <a:rPr lang="en-US" sz="2000" b="0" dirty="0" smtClean="0">
                <a:latin typeface="Times New Roman" pitchFamily="18" charset="0"/>
                <a:cs typeface="Times New Roman" pitchFamily="18" charset="0"/>
              </a:rPr>
              <a:t>unit </a:t>
            </a:r>
            <a:endParaRPr lang="en-US" sz="2000" b="0" dirty="0">
              <a:latin typeface="Times New Roman" pitchFamily="18" charset="0"/>
              <a:cs typeface="Times New Roman" pitchFamily="18" charset="0"/>
            </a:endParaRPr>
          </a:p>
          <a:p>
            <a:r>
              <a:rPr lang="en-US" sz="2000" b="0" dirty="0" smtClean="0">
                <a:latin typeface="Times New Roman" pitchFamily="18" charset="0"/>
                <a:cs typeface="Times New Roman" pitchFamily="18" charset="0"/>
              </a:rPr>
              <a:t>   </a:t>
            </a:r>
            <a:r>
              <a:rPr lang="en-US" sz="2000" b="0" dirty="0">
                <a:latin typeface="Times New Roman" pitchFamily="18" charset="0"/>
                <a:cs typeface="Times New Roman" pitchFamily="18" charset="0"/>
              </a:rPr>
              <a:t>1 FP </a:t>
            </a:r>
            <a:r>
              <a:rPr lang="en-US" sz="2000" b="0" dirty="0" smtClean="0">
                <a:latin typeface="Times New Roman" pitchFamily="18" charset="0"/>
                <a:cs typeface="Times New Roman" pitchFamily="18" charset="0"/>
              </a:rPr>
              <a:t>divider</a:t>
            </a:r>
            <a:endParaRPr lang="en-US" sz="2000" b="0" dirty="0">
              <a:latin typeface="Times New Roman" pitchFamily="18" charset="0"/>
              <a:cs typeface="Times New Roman" pitchFamily="18" charset="0"/>
            </a:endParaRPr>
          </a:p>
          <a:p>
            <a:r>
              <a:rPr lang="en-US" sz="2000" b="0" dirty="0" smtClean="0">
                <a:latin typeface="Times New Roman" pitchFamily="18" charset="0"/>
                <a:cs typeface="Times New Roman" pitchFamily="18" charset="0"/>
              </a:rPr>
              <a:t>   </a:t>
            </a:r>
            <a:r>
              <a:rPr lang="en-US" sz="2000" b="0" dirty="0">
                <a:latin typeface="Times New Roman" pitchFamily="18" charset="0"/>
                <a:cs typeface="Times New Roman" pitchFamily="18" charset="0"/>
              </a:rPr>
              <a:t>2 FP </a:t>
            </a:r>
            <a:r>
              <a:rPr lang="en-US" sz="2000" dirty="0" smtClean="0">
                <a:latin typeface="Times New Roman" pitchFamily="18" charset="0"/>
                <a:cs typeface="Times New Roman" pitchFamily="18" charset="0"/>
              </a:rPr>
              <a:t>m</a:t>
            </a:r>
            <a:r>
              <a:rPr lang="en-US" sz="2000" b="0" dirty="0" smtClean="0">
                <a:latin typeface="Times New Roman" pitchFamily="18" charset="0"/>
                <a:cs typeface="Times New Roman" pitchFamily="18" charset="0"/>
              </a:rPr>
              <a:t>ultiplier</a:t>
            </a:r>
            <a:endParaRPr lang="en-US" sz="2000" b="0" dirty="0">
              <a:latin typeface="Times New Roman" pitchFamily="18" charset="0"/>
              <a:cs typeface="Times New Roman" pitchFamily="18" charset="0"/>
            </a:endParaRPr>
          </a:p>
          <a:p>
            <a:r>
              <a:rPr lang="en-US" sz="2000" b="0" dirty="0" smtClean="0">
                <a:latin typeface="Times New Roman" pitchFamily="18" charset="0"/>
                <a:cs typeface="Times New Roman" pitchFamily="18" charset="0"/>
              </a:rPr>
              <a:t>   </a:t>
            </a:r>
            <a:r>
              <a:rPr lang="en-US" sz="2000" b="0" dirty="0">
                <a:latin typeface="Times New Roman" pitchFamily="18" charset="0"/>
                <a:cs typeface="Times New Roman" pitchFamily="18" charset="0"/>
              </a:rPr>
              <a:t>1 FP adder</a:t>
            </a:r>
          </a:p>
        </p:txBody>
      </p:sp>
      <p:graphicFrame>
        <p:nvGraphicFramePr>
          <p:cNvPr id="5" name="Object 4"/>
          <p:cNvGraphicFramePr>
            <a:graphicFrameLocks noChangeAspect="1"/>
          </p:cNvGraphicFramePr>
          <p:nvPr>
            <p:extLst>
              <p:ext uri="{D42A27DB-BD31-4B8C-83A1-F6EECF244321}">
                <p14:modId xmlns:p14="http://schemas.microsoft.com/office/powerpoint/2010/main" val="2330924655"/>
              </p:ext>
            </p:extLst>
          </p:nvPr>
        </p:nvGraphicFramePr>
        <p:xfrm>
          <a:off x="2438400" y="1219200"/>
          <a:ext cx="6697663" cy="2438400"/>
        </p:xfrm>
        <a:graphic>
          <a:graphicData uri="http://schemas.openxmlformats.org/presentationml/2006/ole">
            <mc:AlternateContent xmlns:mc="http://schemas.openxmlformats.org/markup-compatibility/2006">
              <mc:Choice xmlns:v="urn:schemas-microsoft-com:vml" Requires="v">
                <p:oleObj spid="_x0000_s1209" name="Bitmap Image" r:id="rId3" imgW="7078063" imgH="5609524" progId="PBrush">
                  <p:embed/>
                </p:oleObj>
              </mc:Choice>
              <mc:Fallback>
                <p:oleObj name="Bitmap Image" r:id="rId3" imgW="7078063" imgH="5609524" progId="PBrush">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b="56537"/>
                      <a:stretch>
                        <a:fillRect/>
                      </a:stretch>
                    </p:blipFill>
                    <p:spPr bwMode="auto">
                      <a:xfrm>
                        <a:off x="2438400" y="1219200"/>
                        <a:ext cx="669766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51552991"/>
              </p:ext>
            </p:extLst>
          </p:nvPr>
        </p:nvGraphicFramePr>
        <p:xfrm>
          <a:off x="2438400" y="4800600"/>
          <a:ext cx="6697663" cy="1038225"/>
        </p:xfrm>
        <a:graphic>
          <a:graphicData uri="http://schemas.openxmlformats.org/presentationml/2006/ole">
            <mc:AlternateContent xmlns:mc="http://schemas.openxmlformats.org/markup-compatibility/2006">
              <mc:Choice xmlns:v="urn:schemas-microsoft-com:vml" Requires="v">
                <p:oleObj spid="_x0000_s1210" name="Bitmap Image" r:id="rId5" imgW="7078063" imgH="5609524" progId="PBrush">
                  <p:embed/>
                </p:oleObj>
              </mc:Choice>
              <mc:Fallback>
                <p:oleObj name="Bitmap Image" r:id="rId5" imgW="7078063" imgH="5609524" progId="PBrush">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t="81494"/>
                      <a:stretch>
                        <a:fillRect/>
                      </a:stretch>
                    </p:blipFill>
                    <p:spPr bwMode="auto">
                      <a:xfrm>
                        <a:off x="2438400" y="4800600"/>
                        <a:ext cx="6697663"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29662442"/>
              </p:ext>
            </p:extLst>
          </p:nvPr>
        </p:nvGraphicFramePr>
        <p:xfrm>
          <a:off x="2438400" y="3657600"/>
          <a:ext cx="6705600" cy="1181100"/>
        </p:xfrm>
        <a:graphic>
          <a:graphicData uri="http://schemas.openxmlformats.org/presentationml/2006/ole">
            <mc:AlternateContent xmlns:mc="http://schemas.openxmlformats.org/markup-compatibility/2006">
              <mc:Choice xmlns:v="urn:schemas-microsoft-com:vml" Requires="v">
                <p:oleObj spid="_x0000_s1211" name="Bitmap Image" r:id="rId6" imgW="7478169" imgH="1181265" progId="PBrush">
                  <p:embed/>
                </p:oleObj>
              </mc:Choice>
              <mc:Fallback>
                <p:oleObj name="Bitmap Image" r:id="rId6" imgW="7478169" imgH="1181265" progId="PBrush">
                  <p:embed/>
                  <p:pic>
                    <p:nvPicPr>
                      <p:cNvPr id="0" name="Picture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657600"/>
                        <a:ext cx="67056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2519816" y="6024776"/>
            <a:ext cx="6621236" cy="707886"/>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NOTE:  this code is old, assume LD = </a:t>
            </a:r>
            <a:r>
              <a:rPr lang="en-US" sz="2000" dirty="0" err="1" smtClean="0">
                <a:latin typeface="Times New Roman" panose="02020603050405020304" pitchFamily="18" charset="0"/>
                <a:cs typeface="Times New Roman" panose="02020603050405020304" pitchFamily="18" charset="0"/>
              </a:rPr>
              <a:t>fld</a:t>
            </a:r>
            <a:r>
              <a:rPr lang="en-US" sz="2000" dirty="0" smtClean="0">
                <a:latin typeface="Times New Roman" panose="02020603050405020304" pitchFamily="18" charset="0"/>
                <a:cs typeface="Times New Roman" panose="02020603050405020304" pitchFamily="18" charset="0"/>
              </a:rPr>
              <a:t>, MULTD = </a:t>
            </a:r>
            <a:r>
              <a:rPr lang="en-US" sz="2000" dirty="0" err="1" smtClean="0">
                <a:latin typeface="Times New Roman" panose="02020603050405020304" pitchFamily="18" charset="0"/>
                <a:cs typeface="Times New Roman" panose="02020603050405020304" pitchFamily="18" charset="0"/>
              </a:rPr>
              <a:t>fmult.d</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SUBD = </a:t>
            </a:r>
            <a:r>
              <a:rPr lang="en-US" sz="2000" dirty="0" err="1" smtClean="0">
                <a:latin typeface="Times New Roman" panose="02020603050405020304" pitchFamily="18" charset="0"/>
                <a:cs typeface="Times New Roman" panose="02020603050405020304" pitchFamily="18" charset="0"/>
              </a:rPr>
              <a:t>fsubd</a:t>
            </a:r>
            <a:r>
              <a:rPr lang="en-US" sz="2000" dirty="0" smtClean="0">
                <a:latin typeface="Times New Roman" panose="02020603050405020304" pitchFamily="18" charset="0"/>
                <a:cs typeface="Times New Roman" panose="02020603050405020304" pitchFamily="18" charset="0"/>
              </a:rPr>
              <a:t>, DIVD = </a:t>
            </a:r>
            <a:r>
              <a:rPr lang="en-US" sz="2000" dirty="0" err="1" smtClean="0">
                <a:latin typeface="Times New Roman" panose="02020603050405020304" pitchFamily="18" charset="0"/>
                <a:cs typeface="Times New Roman" panose="02020603050405020304" pitchFamily="18" charset="0"/>
              </a:rPr>
              <a:t>fdiv.d</a:t>
            </a:r>
            <a:r>
              <a:rPr lang="en-US" sz="2000" dirty="0" smtClean="0">
                <a:latin typeface="Times New Roman" panose="02020603050405020304" pitchFamily="18" charset="0"/>
                <a:cs typeface="Times New Roman" panose="02020603050405020304" pitchFamily="18" charset="0"/>
              </a:rPr>
              <a:t>, ADDD = </a:t>
            </a:r>
            <a:r>
              <a:rPr lang="en-US" sz="2000" dirty="0" err="1" smtClean="0">
                <a:latin typeface="Times New Roman" panose="02020603050405020304" pitchFamily="18" charset="0"/>
                <a:cs typeface="Times New Roman" panose="02020603050405020304" pitchFamily="18" charset="0"/>
              </a:rPr>
              <a:t>fadd.d</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858000" y="739289"/>
            <a:ext cx="1053494" cy="430887"/>
          </a:xfrm>
          <a:prstGeom prst="rect">
            <a:avLst/>
          </a:prstGeom>
          <a:noFill/>
        </p:spPr>
        <p:txBody>
          <a:bodyPr wrap="none" rtlCol="0">
            <a:spAutoFit/>
          </a:bodyPr>
          <a:lstStyle/>
          <a:p>
            <a:r>
              <a:rPr lang="en-US" sz="2200" smtClean="0">
                <a:latin typeface="Times New Roman" panose="02020603050405020304" pitchFamily="18" charset="0"/>
                <a:cs typeface="Times New Roman" panose="02020603050405020304" pitchFamily="18" charset="0"/>
              </a:rPr>
              <a:t>Cycle 1</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622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Cycles 2-4</a:t>
            </a:r>
            <a:endParaRPr lang="en-US" dirty="0"/>
          </a:p>
        </p:txBody>
      </p:sp>
      <p:sp>
        <p:nvSpPr>
          <p:cNvPr id="3" name="Content Placeholder 2"/>
          <p:cNvSpPr>
            <a:spLocks noGrp="1"/>
          </p:cNvSpPr>
          <p:nvPr>
            <p:ph idx="1"/>
          </p:nvPr>
        </p:nvSpPr>
        <p:spPr>
          <a:xfrm>
            <a:off x="381000" y="5715000"/>
            <a:ext cx="8229600" cy="1143000"/>
          </a:xfrm>
        </p:spPr>
        <p:txBody>
          <a:bodyPr>
            <a:normAutofit fontScale="77500" lnSpcReduction="20000"/>
          </a:bodyPr>
          <a:lstStyle/>
          <a:p>
            <a:r>
              <a:rPr lang="en-US" dirty="0" smtClean="0"/>
              <a:t>Second LD cannot issue because the Integer functional unit is busy, scoreboard tracks the first LD as it goes through read operands, execution and write result stages</a:t>
            </a:r>
            <a:endParaRPr lang="en-US" dirty="0"/>
          </a:p>
        </p:txBody>
      </p:sp>
      <p:graphicFrame>
        <p:nvGraphicFramePr>
          <p:cNvPr id="4" name="Object 3"/>
          <p:cNvGraphicFramePr>
            <a:graphicFrameLocks noChangeAspect="1"/>
          </p:cNvGraphicFramePr>
          <p:nvPr/>
        </p:nvGraphicFramePr>
        <p:xfrm>
          <a:off x="304800" y="838200"/>
          <a:ext cx="8485188" cy="2652713"/>
        </p:xfrm>
        <a:graphic>
          <a:graphicData uri="http://schemas.openxmlformats.org/presentationml/2006/ole">
            <mc:AlternateContent xmlns:mc="http://schemas.openxmlformats.org/markup-compatibility/2006">
              <mc:Choice xmlns:v="urn:schemas-microsoft-com:vml" Requires="v">
                <p:oleObj spid="_x0000_s2290" name="Bitmap Image" r:id="rId3" imgW="7114286" imgH="5590476" progId="PBrush">
                  <p:embed/>
                </p:oleObj>
              </mc:Choice>
              <mc:Fallback>
                <p:oleObj name="Bitmap Image" r:id="rId3" imgW="7114286" imgH="5590476" progId="PBrush">
                  <p:embed/>
                  <p:pic>
                    <p:nvPicPr>
                      <p:cNvPr id="0" name="Picture 74"/>
                      <p:cNvPicPr>
                        <a:picLocks noChangeAspect="1" noChangeArrowheads="1"/>
                      </p:cNvPicPr>
                      <p:nvPr/>
                    </p:nvPicPr>
                    <p:blipFill>
                      <a:blip r:embed="rId4">
                        <a:extLst>
                          <a:ext uri="{28A0092B-C50C-407E-A947-70E740481C1C}">
                            <a14:useLocalDpi xmlns:a14="http://schemas.microsoft.com/office/drawing/2010/main" val="0"/>
                          </a:ext>
                        </a:extLst>
                      </a:blip>
                      <a:srcRect b="57751"/>
                      <a:stretch>
                        <a:fillRect/>
                      </a:stretch>
                    </p:blipFill>
                    <p:spPr bwMode="auto">
                      <a:xfrm>
                        <a:off x="304800" y="838200"/>
                        <a:ext cx="8485188"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nvGraphicFramePr>
        <p:xfrm>
          <a:off x="304800" y="3405188"/>
          <a:ext cx="8453438" cy="1327150"/>
        </p:xfrm>
        <a:graphic>
          <a:graphicData uri="http://schemas.openxmlformats.org/presentationml/2006/ole">
            <mc:AlternateContent xmlns:mc="http://schemas.openxmlformats.org/markup-compatibility/2006">
              <mc:Choice xmlns:v="urn:schemas-microsoft-com:vml" Requires="v">
                <p:oleObj spid="_x0000_s2291" name="Bitmap Image" r:id="rId5" imgW="7478169" imgH="1181265" progId="PBrush">
                  <p:embed/>
                </p:oleObj>
              </mc:Choice>
              <mc:Fallback>
                <p:oleObj name="Bitmap Image" r:id="rId5" imgW="7478169" imgH="1181265" progId="PBrush">
                  <p:embed/>
                  <p:pic>
                    <p:nvPicPr>
                      <p:cNvPr id="0" name="Picture 75"/>
                      <p:cNvPicPr>
                        <a:picLocks noChangeAspect="1" noChangeArrowheads="1"/>
                      </p:cNvPicPr>
                      <p:nvPr/>
                    </p:nvPicPr>
                    <p:blipFill>
                      <a:blip r:embed="rId6">
                        <a:extLst>
                          <a:ext uri="{28A0092B-C50C-407E-A947-70E740481C1C}">
                            <a14:useLocalDpi xmlns:a14="http://schemas.microsoft.com/office/drawing/2010/main" val="0"/>
                          </a:ext>
                        </a:extLst>
                      </a:blip>
                      <a:srcRect r="148"/>
                      <a:stretch>
                        <a:fillRect/>
                      </a:stretch>
                    </p:blipFill>
                    <p:spPr bwMode="auto">
                      <a:xfrm>
                        <a:off x="304800" y="3405188"/>
                        <a:ext cx="8453438"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304800" y="4689475"/>
          <a:ext cx="8485188" cy="1019175"/>
        </p:xfrm>
        <a:graphic>
          <a:graphicData uri="http://schemas.openxmlformats.org/presentationml/2006/ole">
            <mc:AlternateContent xmlns:mc="http://schemas.openxmlformats.org/markup-compatibility/2006">
              <mc:Choice xmlns:v="urn:schemas-microsoft-com:vml" Requires="v">
                <p:oleObj spid="_x0000_s2292" name="Bitmap Image" r:id="rId7" imgW="7114286" imgH="5590476" progId="PBrush">
                  <p:embed/>
                </p:oleObj>
              </mc:Choice>
              <mc:Fallback>
                <p:oleObj name="Bitmap Image" r:id="rId7" imgW="7114286" imgH="5590476" progId="PBrush">
                  <p:embed/>
                  <p:pic>
                    <p:nvPicPr>
                      <p:cNvPr id="0" name="Picture 76"/>
                      <p:cNvPicPr>
                        <a:picLocks noChangeAspect="1" noChangeArrowheads="1"/>
                      </p:cNvPicPr>
                      <p:nvPr/>
                    </p:nvPicPr>
                    <p:blipFill>
                      <a:blip r:embed="rId4">
                        <a:extLst>
                          <a:ext uri="{28A0092B-C50C-407E-A947-70E740481C1C}">
                            <a14:useLocalDpi xmlns:a14="http://schemas.microsoft.com/office/drawing/2010/main" val="0"/>
                          </a:ext>
                        </a:extLst>
                      </a:blip>
                      <a:srcRect t="83759"/>
                      <a:stretch>
                        <a:fillRect/>
                      </a:stretch>
                    </p:blipFill>
                    <p:spPr bwMode="auto">
                      <a:xfrm>
                        <a:off x="304800" y="4689475"/>
                        <a:ext cx="8485188"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7121525" y="4346575"/>
          <a:ext cx="409575" cy="257175"/>
        </p:xfrm>
        <a:graphic>
          <a:graphicData uri="http://schemas.openxmlformats.org/presentationml/2006/ole">
            <mc:AlternateContent xmlns:mc="http://schemas.openxmlformats.org/markup-compatibility/2006">
              <mc:Choice xmlns:v="urn:schemas-microsoft-com:vml" Requires="v">
                <p:oleObj spid="_x0000_s2293" name="Bitmap Image" r:id="rId8" imgW="343039" imgH="228571" progId="PBrush">
                  <p:embed/>
                </p:oleObj>
              </mc:Choice>
              <mc:Fallback>
                <p:oleObj name="Bitmap Image" r:id="rId8" imgW="343039" imgH="228571" progId="PBrush">
                  <p:embed/>
                  <p:pic>
                    <p:nvPicPr>
                      <p:cNvPr id="0" name="Picture 7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1525" y="4346575"/>
                        <a:ext cx="4095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60270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Cycles 5-8</a:t>
            </a:r>
            <a:endParaRPr lang="en-US" dirty="0"/>
          </a:p>
        </p:txBody>
      </p:sp>
      <p:sp>
        <p:nvSpPr>
          <p:cNvPr id="3" name="Content Placeholder 2"/>
          <p:cNvSpPr>
            <a:spLocks noGrp="1"/>
          </p:cNvSpPr>
          <p:nvPr>
            <p:ph idx="1"/>
          </p:nvPr>
        </p:nvSpPr>
        <p:spPr>
          <a:xfrm>
            <a:off x="21770" y="76200"/>
            <a:ext cx="2111829" cy="6781800"/>
          </a:xfrm>
        </p:spPr>
        <p:txBody>
          <a:bodyPr>
            <a:normAutofit fontScale="62500" lnSpcReduction="20000"/>
          </a:bodyPr>
          <a:lstStyle/>
          <a:p>
            <a:r>
              <a:rPr lang="en-US" dirty="0" smtClean="0"/>
              <a:t>Cycle 5:  second LD is issued</a:t>
            </a:r>
          </a:p>
          <a:p>
            <a:r>
              <a:rPr lang="en-US" dirty="0" smtClean="0"/>
              <a:t>Cycle 6:  MULTD is issued, LD reads operands</a:t>
            </a:r>
          </a:p>
          <a:p>
            <a:r>
              <a:rPr lang="en-US" dirty="0" smtClean="0"/>
              <a:t>Cycle 7: SUBD is issued, LD executes load, MULTD cannot yet read operand F2 (F0 is ready but not yet read)</a:t>
            </a:r>
          </a:p>
          <a:p>
            <a:r>
              <a:rPr lang="en-US" dirty="0" smtClean="0"/>
              <a:t>Cycle 8:  second LD’s writes results, MULTD waiting to read F2, SUBD waiting to read F2, DIVD is issued</a:t>
            </a:r>
          </a:p>
        </p:txBody>
      </p:sp>
      <p:graphicFrame>
        <p:nvGraphicFramePr>
          <p:cNvPr id="4" name="Object 3"/>
          <p:cNvGraphicFramePr>
            <a:graphicFrameLocks noChangeAspect="1"/>
          </p:cNvGraphicFramePr>
          <p:nvPr>
            <p:extLst>
              <p:ext uri="{D42A27DB-BD31-4B8C-83A1-F6EECF244321}">
                <p14:modId xmlns:p14="http://schemas.microsoft.com/office/powerpoint/2010/main" val="1052890757"/>
              </p:ext>
            </p:extLst>
          </p:nvPr>
        </p:nvGraphicFramePr>
        <p:xfrm>
          <a:off x="2126450" y="838200"/>
          <a:ext cx="7006664" cy="5481638"/>
        </p:xfrm>
        <a:graphic>
          <a:graphicData uri="http://schemas.openxmlformats.org/presentationml/2006/ole">
            <mc:AlternateContent xmlns:mc="http://schemas.openxmlformats.org/markup-compatibility/2006">
              <mc:Choice xmlns:v="urn:schemas-microsoft-com:vml" Requires="v">
                <p:oleObj spid="_x0000_s3136" name="Bitmap Image" r:id="rId3" imgW="7257143" imgH="5676190" progId="PBrush">
                  <p:embed/>
                </p:oleObj>
              </mc:Choice>
              <mc:Fallback>
                <p:oleObj name="Bitmap Image" r:id="rId3" imgW="7257143" imgH="5676190" progId="PBrush">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6450" y="838200"/>
                        <a:ext cx="7006664" cy="54816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09039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Cycles 9-15</a:t>
            </a:r>
            <a:endParaRPr lang="en-US" dirty="0"/>
          </a:p>
        </p:txBody>
      </p:sp>
      <p:sp>
        <p:nvSpPr>
          <p:cNvPr id="3" name="Content Placeholder 2"/>
          <p:cNvSpPr>
            <a:spLocks noGrp="1"/>
          </p:cNvSpPr>
          <p:nvPr>
            <p:ph idx="1"/>
          </p:nvPr>
        </p:nvSpPr>
        <p:spPr>
          <a:xfrm>
            <a:off x="190500" y="1219200"/>
            <a:ext cx="8763000" cy="5638800"/>
          </a:xfrm>
        </p:spPr>
        <p:txBody>
          <a:bodyPr>
            <a:normAutofit/>
          </a:bodyPr>
          <a:lstStyle/>
          <a:p>
            <a:pPr>
              <a:lnSpc>
                <a:spcPct val="80000"/>
              </a:lnSpc>
            </a:pPr>
            <a:r>
              <a:rPr lang="en-US" sz="2600" dirty="0"/>
              <a:t>Cycle 9:  </a:t>
            </a:r>
            <a:r>
              <a:rPr lang="en-US" sz="2600" dirty="0" smtClean="0"/>
              <a:t>MULTD reads its registers, SUBD has to wait (only 1 functional unit can read registers at a time), DIVD </a:t>
            </a:r>
            <a:r>
              <a:rPr lang="en-US" sz="2600" dirty="0"/>
              <a:t>waits for F0 from </a:t>
            </a:r>
            <a:r>
              <a:rPr lang="en-US" sz="2600" dirty="0" smtClean="0"/>
              <a:t>MULTD</a:t>
            </a:r>
            <a:r>
              <a:rPr lang="en-US" sz="2600" dirty="0"/>
              <a:t>, </a:t>
            </a:r>
            <a:r>
              <a:rPr lang="en-US" sz="2600" dirty="0" smtClean="0"/>
              <a:t>ADDD </a:t>
            </a:r>
            <a:r>
              <a:rPr lang="en-US" sz="2600" dirty="0"/>
              <a:t>cannot be issued (FP </a:t>
            </a:r>
            <a:r>
              <a:rPr lang="en-US" sz="2600" dirty="0" smtClean="0"/>
              <a:t>adder is </a:t>
            </a:r>
            <a:r>
              <a:rPr lang="en-US" sz="2600" dirty="0"/>
              <a:t>busy)</a:t>
            </a:r>
          </a:p>
          <a:p>
            <a:pPr>
              <a:lnSpc>
                <a:spcPct val="80000"/>
              </a:lnSpc>
            </a:pPr>
            <a:r>
              <a:rPr lang="en-US" sz="2600" dirty="0"/>
              <a:t>Cycle 10:  </a:t>
            </a:r>
            <a:r>
              <a:rPr lang="en-US" sz="2600" dirty="0" smtClean="0"/>
              <a:t>MULTD begins execution, SUBD reads registers, DIVD </a:t>
            </a:r>
            <a:r>
              <a:rPr lang="en-US" sz="2600" dirty="0"/>
              <a:t>continues to wait </a:t>
            </a:r>
            <a:r>
              <a:rPr lang="en-US" sz="2600" dirty="0" smtClean="0"/>
              <a:t>for results, ADDD </a:t>
            </a:r>
            <a:r>
              <a:rPr lang="en-US" sz="2600" dirty="0"/>
              <a:t>still not issued</a:t>
            </a:r>
          </a:p>
          <a:p>
            <a:pPr>
              <a:lnSpc>
                <a:spcPct val="80000"/>
              </a:lnSpc>
            </a:pPr>
            <a:r>
              <a:rPr lang="en-US" sz="2600" dirty="0"/>
              <a:t>Cycle 11: </a:t>
            </a:r>
            <a:r>
              <a:rPr lang="en-US" sz="2600" dirty="0" smtClean="0"/>
              <a:t>SUBD begins execution, MULTD continues execution</a:t>
            </a:r>
            <a:r>
              <a:rPr lang="en-US" sz="2600" dirty="0"/>
              <a:t>, </a:t>
            </a:r>
            <a:r>
              <a:rPr lang="en-US" sz="2600" dirty="0" smtClean="0"/>
              <a:t>DIVD waits, ADDD </a:t>
            </a:r>
            <a:r>
              <a:rPr lang="en-US" sz="2600" dirty="0"/>
              <a:t>not yet issued</a:t>
            </a:r>
          </a:p>
          <a:p>
            <a:pPr>
              <a:lnSpc>
                <a:spcPct val="80000"/>
              </a:lnSpc>
            </a:pPr>
            <a:r>
              <a:rPr lang="en-US" sz="2600" dirty="0"/>
              <a:t>Cycle 12:  </a:t>
            </a:r>
            <a:r>
              <a:rPr lang="en-US" sz="2600" dirty="0" smtClean="0"/>
              <a:t>SUBD continues execution, MULTD </a:t>
            </a:r>
            <a:r>
              <a:rPr lang="en-US" sz="2600" dirty="0"/>
              <a:t>continues execution, </a:t>
            </a:r>
            <a:r>
              <a:rPr lang="en-US" sz="2600" dirty="0" smtClean="0"/>
              <a:t>DIVD waits, ADDD </a:t>
            </a:r>
            <a:r>
              <a:rPr lang="en-US" sz="2600" dirty="0"/>
              <a:t>not yet issued</a:t>
            </a:r>
          </a:p>
          <a:p>
            <a:pPr>
              <a:lnSpc>
                <a:spcPct val="80000"/>
              </a:lnSpc>
            </a:pPr>
            <a:r>
              <a:rPr lang="en-US" sz="2600" dirty="0"/>
              <a:t>Cycle 13:  </a:t>
            </a:r>
            <a:r>
              <a:rPr lang="en-US" sz="2600" dirty="0" smtClean="0"/>
              <a:t>ADDD can be issued now that SUBD has left its functional unit, MULTD continues, DIVD still waiting</a:t>
            </a:r>
            <a:endParaRPr lang="en-US" sz="2600" dirty="0"/>
          </a:p>
          <a:p>
            <a:pPr>
              <a:lnSpc>
                <a:spcPct val="80000"/>
              </a:lnSpc>
            </a:pPr>
            <a:r>
              <a:rPr lang="en-US" sz="2600" dirty="0"/>
              <a:t>Cycle 14:  </a:t>
            </a:r>
            <a:r>
              <a:rPr lang="en-US" sz="2600" dirty="0" smtClean="0"/>
              <a:t>ADDD </a:t>
            </a:r>
            <a:r>
              <a:rPr lang="en-US" sz="2600" dirty="0"/>
              <a:t>reads operands, </a:t>
            </a:r>
            <a:r>
              <a:rPr lang="en-US" sz="2600" dirty="0" smtClean="0"/>
              <a:t>MULTD </a:t>
            </a:r>
            <a:r>
              <a:rPr lang="en-US" sz="2600" dirty="0"/>
              <a:t>continues </a:t>
            </a:r>
            <a:r>
              <a:rPr lang="en-US" sz="2600" dirty="0" smtClean="0"/>
              <a:t>execution DIVD waits</a:t>
            </a:r>
          </a:p>
          <a:p>
            <a:pPr>
              <a:lnSpc>
                <a:spcPct val="80000"/>
              </a:lnSpc>
            </a:pPr>
            <a:r>
              <a:rPr lang="en-US" sz="2600" dirty="0" smtClean="0"/>
              <a:t>Cycle 15:  ADDD begins executing, MULTD continues execution, DIVD waits</a:t>
            </a:r>
          </a:p>
        </p:txBody>
      </p:sp>
    </p:spTree>
    <p:extLst>
      <p:ext uri="{BB962C8B-B14F-4D97-AF65-F5344CB8AC3E}">
        <p14:creationId xmlns:p14="http://schemas.microsoft.com/office/powerpoint/2010/main" val="276617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 Solution</a:t>
            </a:r>
            <a:endParaRPr lang="en-US" dirty="0"/>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dirty="0" smtClean="0"/>
              <a:t>Loop unrolling</a:t>
            </a:r>
          </a:p>
          <a:p>
            <a:pPr lvl="1"/>
            <a:r>
              <a:rPr lang="en-US" dirty="0" smtClean="0"/>
              <a:t>with this strategy, the loop body is repeated several times per iteration</a:t>
            </a:r>
          </a:p>
          <a:p>
            <a:pPr lvl="1"/>
            <a:r>
              <a:rPr lang="en-US" dirty="0" smtClean="0"/>
              <a:t>this provides more instructions to schedule to reduce the number of stalls</a:t>
            </a:r>
          </a:p>
          <a:p>
            <a:pPr lvl="1"/>
            <a:r>
              <a:rPr lang="en-US" dirty="0" smtClean="0"/>
              <a:t>the loop mechanism is still performed one time </a:t>
            </a:r>
          </a:p>
          <a:p>
            <a:r>
              <a:rPr lang="en-US" dirty="0" smtClean="0"/>
              <a:t>Loop unrolling can be handled by the compiler</a:t>
            </a:r>
          </a:p>
          <a:p>
            <a:pPr lvl="1"/>
            <a:r>
              <a:rPr lang="en-US" dirty="0" smtClean="0"/>
              <a:t>static scheduling</a:t>
            </a:r>
          </a:p>
          <a:p>
            <a:r>
              <a:rPr lang="en-US" dirty="0" smtClean="0"/>
              <a:t>Or by hardware</a:t>
            </a:r>
          </a:p>
          <a:p>
            <a:pPr lvl="1"/>
            <a:r>
              <a:rPr lang="en-US" dirty="0" smtClean="0"/>
              <a:t>dynamic scheduling</a:t>
            </a:r>
            <a:endParaRPr lang="en-US" dirty="0"/>
          </a:p>
        </p:txBody>
      </p:sp>
    </p:spTree>
    <p:extLst>
      <p:ext uri="{BB962C8B-B14F-4D97-AF65-F5344CB8AC3E}">
        <p14:creationId xmlns:p14="http://schemas.microsoft.com/office/powerpoint/2010/main" val="1049669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334"/>
            <a:ext cx="8229600" cy="1143000"/>
          </a:xfrm>
        </p:spPr>
        <p:txBody>
          <a:bodyPr/>
          <a:lstStyle/>
          <a:p>
            <a:r>
              <a:rPr lang="en-US" dirty="0" smtClean="0"/>
              <a:t>Cycles 16-62</a:t>
            </a:r>
            <a:endParaRPr lang="en-US" dirty="0"/>
          </a:p>
        </p:txBody>
      </p:sp>
      <p:sp>
        <p:nvSpPr>
          <p:cNvPr id="3" name="Content Placeholder 2"/>
          <p:cNvSpPr>
            <a:spLocks noGrp="1"/>
          </p:cNvSpPr>
          <p:nvPr>
            <p:ph idx="1"/>
          </p:nvPr>
        </p:nvSpPr>
        <p:spPr>
          <a:xfrm>
            <a:off x="228600" y="1219200"/>
            <a:ext cx="8763000" cy="5562600"/>
          </a:xfrm>
        </p:spPr>
        <p:txBody>
          <a:bodyPr>
            <a:noAutofit/>
          </a:bodyPr>
          <a:lstStyle/>
          <a:p>
            <a:pPr>
              <a:lnSpc>
                <a:spcPct val="80000"/>
              </a:lnSpc>
            </a:pPr>
            <a:r>
              <a:rPr lang="en-US" sz="2600" dirty="0"/>
              <a:t>Cycle 16:  ADDD continues, MULTD continues, DIVD waits</a:t>
            </a:r>
          </a:p>
          <a:p>
            <a:pPr>
              <a:lnSpc>
                <a:spcPct val="80000"/>
              </a:lnSpc>
            </a:pPr>
            <a:r>
              <a:rPr lang="en-US" sz="2600" dirty="0"/>
              <a:t>Cycle 17:  ADDD wants to write its results but there’s a WAR hazard with the DIVD, so even though ADDD has finished executing, it must remain in the FP adder, waiting to submit its results</a:t>
            </a:r>
          </a:p>
          <a:p>
            <a:pPr>
              <a:lnSpc>
                <a:spcPct val="80000"/>
              </a:lnSpc>
            </a:pPr>
            <a:r>
              <a:rPr lang="en-US" sz="2600" dirty="0" smtClean="0"/>
              <a:t>Cycle 18-19:  ADDD remains at functional unit, MULTD continues execution, DIVD waits</a:t>
            </a:r>
          </a:p>
          <a:p>
            <a:r>
              <a:rPr lang="en-US" sz="2600" dirty="0" smtClean="0"/>
              <a:t>Cycle 20:  MULTD writes results, ADDD remains, DIVD waits</a:t>
            </a:r>
          </a:p>
          <a:p>
            <a:r>
              <a:rPr lang="en-US" sz="2600" dirty="0" smtClean="0"/>
              <a:t>Cycle 21:  DIVD reads its operands, ADDD remains</a:t>
            </a:r>
          </a:p>
          <a:p>
            <a:r>
              <a:rPr lang="en-US" sz="2600" dirty="0" smtClean="0"/>
              <a:t>Cycle 22:  DIVD begins execution, ADDD can finally write to the register file and leave the scoreboard</a:t>
            </a:r>
          </a:p>
          <a:p>
            <a:r>
              <a:rPr lang="en-US" sz="2600" dirty="0" smtClean="0"/>
              <a:t>Cycles 23-61:  DIVD continues execution</a:t>
            </a:r>
          </a:p>
          <a:p>
            <a:r>
              <a:rPr lang="en-US" sz="2600" dirty="0" smtClean="0"/>
              <a:t>Cycle 62:  DIVD writes result</a:t>
            </a:r>
          </a:p>
        </p:txBody>
      </p:sp>
    </p:spTree>
    <p:extLst>
      <p:ext uri="{BB962C8B-B14F-4D97-AF65-F5344CB8AC3E}">
        <p14:creationId xmlns:p14="http://schemas.microsoft.com/office/powerpoint/2010/main" val="559705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normAutofit/>
          </a:bodyPr>
          <a:lstStyle/>
          <a:p>
            <a:r>
              <a:rPr lang="en-US" dirty="0" smtClean="0"/>
              <a:t>Benefits and Costs of the Scoreboard</a:t>
            </a:r>
            <a:endParaRPr lang="en-US" dirty="0"/>
          </a:p>
        </p:txBody>
      </p:sp>
      <p:sp>
        <p:nvSpPr>
          <p:cNvPr id="3" name="Content Placeholder 2"/>
          <p:cNvSpPr>
            <a:spLocks noGrp="1"/>
          </p:cNvSpPr>
          <p:nvPr>
            <p:ph idx="1"/>
          </p:nvPr>
        </p:nvSpPr>
        <p:spPr>
          <a:xfrm>
            <a:off x="228600" y="990600"/>
            <a:ext cx="8763000" cy="5638800"/>
          </a:xfrm>
        </p:spPr>
        <p:txBody>
          <a:bodyPr>
            <a:normAutofit fontScale="85000" lnSpcReduction="10000"/>
          </a:bodyPr>
          <a:lstStyle/>
          <a:p>
            <a:r>
              <a:rPr lang="en-US" dirty="0" smtClean="0"/>
              <a:t>Benefits </a:t>
            </a:r>
          </a:p>
          <a:p>
            <a:pPr lvl="1"/>
            <a:r>
              <a:rPr lang="en-US" dirty="0" smtClean="0"/>
              <a:t>instructions can continue to be fetched and issued when there are RAW hazards</a:t>
            </a:r>
          </a:p>
          <a:p>
            <a:r>
              <a:rPr lang="en-US" dirty="0" smtClean="0"/>
              <a:t>Costs </a:t>
            </a:r>
          </a:p>
          <a:p>
            <a:pPr lvl="1"/>
            <a:r>
              <a:rPr lang="en-US" dirty="0" smtClean="0"/>
              <a:t>extra logic, data storage for the scoreboard itself </a:t>
            </a:r>
          </a:p>
          <a:p>
            <a:pPr lvl="1"/>
            <a:r>
              <a:rPr lang="en-US" dirty="0" smtClean="0"/>
              <a:t>primarily cost is in added buses to permit forwarding from functional unit to every other functional unit and register file</a:t>
            </a:r>
            <a:endParaRPr lang="en-US" dirty="0"/>
          </a:p>
          <a:p>
            <a:pPr lvl="2"/>
            <a:r>
              <a:rPr lang="en-US" dirty="0" smtClean="0"/>
              <a:t>about 4 times as many buses as in an ordinary pipeline</a:t>
            </a:r>
          </a:p>
          <a:p>
            <a:r>
              <a:rPr lang="en-US" dirty="0" smtClean="0"/>
              <a:t>Restrictions</a:t>
            </a:r>
          </a:p>
          <a:p>
            <a:pPr lvl="1"/>
            <a:r>
              <a:rPr lang="en-US" dirty="0" smtClean="0"/>
              <a:t>only so much parallelism (functional units) available </a:t>
            </a:r>
          </a:p>
          <a:p>
            <a:pPr lvl="1"/>
            <a:r>
              <a:rPr lang="en-US" dirty="0" smtClean="0"/>
              <a:t>logic and added hardware take up space, will limit the size of the scoreboard which itself limits the number of functional units we can add</a:t>
            </a:r>
          </a:p>
          <a:p>
            <a:pPr lvl="1"/>
            <a:r>
              <a:rPr lang="en-US" dirty="0" smtClean="0"/>
              <a:t>WAW and WAR hazards still stall instructions but at their FUs</a:t>
            </a:r>
          </a:p>
        </p:txBody>
      </p:sp>
    </p:spTree>
    <p:extLst>
      <p:ext uri="{BB962C8B-B14F-4D97-AF65-F5344CB8AC3E}">
        <p14:creationId xmlns:p14="http://schemas.microsoft.com/office/powerpoint/2010/main" val="2579388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Register Renaming</a:t>
            </a:r>
            <a:endParaRPr lang="en-US" dirty="0"/>
          </a:p>
        </p:txBody>
      </p:sp>
      <p:sp>
        <p:nvSpPr>
          <p:cNvPr id="3" name="Content Placeholder 2"/>
          <p:cNvSpPr>
            <a:spLocks noGrp="1"/>
          </p:cNvSpPr>
          <p:nvPr>
            <p:ph idx="1"/>
          </p:nvPr>
        </p:nvSpPr>
        <p:spPr>
          <a:xfrm>
            <a:off x="152400" y="1447800"/>
            <a:ext cx="8839200" cy="5715000"/>
          </a:xfrm>
        </p:spPr>
        <p:txBody>
          <a:bodyPr>
            <a:normAutofit/>
          </a:bodyPr>
          <a:lstStyle/>
          <a:p>
            <a:r>
              <a:rPr lang="en-US" dirty="0" smtClean="0"/>
              <a:t>We can avoid name dependencies (WAW and WAR hazards) to some extent by not referencing the same register across instructions </a:t>
            </a:r>
          </a:p>
          <a:p>
            <a:pPr lvl="1"/>
            <a:r>
              <a:rPr lang="en-US" dirty="0" smtClean="0"/>
              <a:t>we need to detect that two instructions have a name dependence (same named register) but not a data dependence (not a true or RAW dependence)</a:t>
            </a:r>
          </a:p>
          <a:p>
            <a:pPr lvl="1"/>
            <a:r>
              <a:rPr lang="en-US" dirty="0"/>
              <a:t>t</a:t>
            </a:r>
            <a:r>
              <a:rPr lang="en-US" dirty="0" smtClean="0"/>
              <a:t>o implement this, modify the scoreboard concept to a slightly different approach whereby register numbers are dynamically generated rather than statically selected by the compiler</a:t>
            </a:r>
          </a:p>
          <a:p>
            <a:pPr lvl="1"/>
            <a:r>
              <a:rPr lang="en-US" dirty="0" smtClean="0"/>
              <a:t>known as </a:t>
            </a:r>
            <a:r>
              <a:rPr lang="en-US" dirty="0" err="1" smtClean="0"/>
              <a:t>Tomasulo’s</a:t>
            </a:r>
            <a:r>
              <a:rPr lang="en-US" dirty="0" smtClean="0"/>
              <a:t> approach</a:t>
            </a:r>
          </a:p>
        </p:txBody>
      </p:sp>
    </p:spTree>
    <p:extLst>
      <p:ext uri="{BB962C8B-B14F-4D97-AF65-F5344CB8AC3E}">
        <p14:creationId xmlns:p14="http://schemas.microsoft.com/office/powerpoint/2010/main" val="2647307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Dynamic Scheduling</a:t>
            </a:r>
            <a:endParaRPr lang="en-US" dirty="0"/>
          </a:p>
        </p:txBody>
      </p:sp>
      <p:sp>
        <p:nvSpPr>
          <p:cNvPr id="3" name="Content Placeholder 2"/>
          <p:cNvSpPr>
            <a:spLocks noGrp="1"/>
          </p:cNvSpPr>
          <p:nvPr>
            <p:ph idx="1"/>
          </p:nvPr>
        </p:nvSpPr>
        <p:spPr>
          <a:xfrm>
            <a:off x="152400" y="762000"/>
            <a:ext cx="8763000" cy="6096000"/>
          </a:xfrm>
        </p:spPr>
        <p:txBody>
          <a:bodyPr>
            <a:normAutofit fontScale="85000" lnSpcReduction="20000"/>
          </a:bodyPr>
          <a:lstStyle/>
          <a:p>
            <a:r>
              <a:rPr lang="en-US" dirty="0" smtClean="0"/>
              <a:t>Distribute previous 5 stage pipeline differently</a:t>
            </a:r>
          </a:p>
          <a:p>
            <a:pPr lvl="1"/>
            <a:r>
              <a:rPr lang="en-US" dirty="0" smtClean="0"/>
              <a:t>IF </a:t>
            </a:r>
          </a:p>
          <a:p>
            <a:pPr lvl="2"/>
            <a:r>
              <a:rPr lang="en-US" dirty="0" smtClean="0"/>
              <a:t>as before, instructions scheduled by compiler, fetched one per cycle and placed into an instruction queue, stalling if queue becomes full</a:t>
            </a:r>
          </a:p>
          <a:p>
            <a:pPr lvl="1"/>
            <a:r>
              <a:rPr lang="en-US" dirty="0" smtClean="0"/>
              <a:t>ID </a:t>
            </a:r>
          </a:p>
          <a:p>
            <a:pPr lvl="2"/>
            <a:r>
              <a:rPr lang="en-US" dirty="0" smtClean="0"/>
              <a:t>separate into issue and read operand stages as with the scoreboard</a:t>
            </a:r>
          </a:p>
          <a:p>
            <a:pPr lvl="1"/>
            <a:r>
              <a:rPr lang="en-US" dirty="0" smtClean="0"/>
              <a:t>EX </a:t>
            </a:r>
          </a:p>
          <a:p>
            <a:pPr lvl="2"/>
            <a:r>
              <a:rPr lang="en-US" dirty="0" smtClean="0"/>
              <a:t>distribute to functional units </a:t>
            </a:r>
          </a:p>
          <a:p>
            <a:pPr lvl="2"/>
            <a:r>
              <a:rPr lang="en-US" dirty="0" smtClean="0"/>
              <a:t>each functional unit has its own </a:t>
            </a:r>
            <a:r>
              <a:rPr lang="en-US" i="1" dirty="0" smtClean="0"/>
              <a:t>sets </a:t>
            </a:r>
            <a:r>
              <a:rPr lang="en-US" dirty="0" smtClean="0"/>
              <a:t>of registers to store multiple waiting instructions</a:t>
            </a:r>
          </a:p>
          <a:p>
            <a:pPr lvl="2"/>
            <a:r>
              <a:rPr lang="en-US" dirty="0" smtClean="0"/>
              <a:t>functional units are pipelined to allow multiple instructions to use the same functional unit rather than waiting at a time</a:t>
            </a:r>
          </a:p>
          <a:p>
            <a:pPr lvl="1"/>
            <a:r>
              <a:rPr lang="en-US" dirty="0" smtClean="0"/>
              <a:t>MEM </a:t>
            </a:r>
          </a:p>
          <a:p>
            <a:pPr lvl="2"/>
            <a:r>
              <a:rPr lang="en-US" dirty="0" smtClean="0"/>
              <a:t>separate out this stage into load buffer and store buffer </a:t>
            </a:r>
          </a:p>
          <a:p>
            <a:pPr lvl="2"/>
            <a:r>
              <a:rPr lang="en-US" dirty="0" smtClean="0"/>
              <a:t>buffers are queues of waiting instructions, waiting to do a load or store</a:t>
            </a:r>
          </a:p>
          <a:p>
            <a:pPr lvl="1"/>
            <a:r>
              <a:rPr lang="en-US" dirty="0" smtClean="0"/>
              <a:t>WB </a:t>
            </a:r>
          </a:p>
          <a:p>
            <a:pPr lvl="2"/>
            <a:r>
              <a:rPr lang="en-US" dirty="0" smtClean="0"/>
              <a:t>values forwarded directly from functional unit to functional unit, store buffer and register file via a common data bus</a:t>
            </a:r>
          </a:p>
        </p:txBody>
      </p:sp>
    </p:spTree>
    <p:extLst>
      <p:ext uri="{BB962C8B-B14F-4D97-AF65-F5344CB8AC3E}">
        <p14:creationId xmlns:p14="http://schemas.microsoft.com/office/powerpoint/2010/main" val="3410101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a:bodyPr>
          <a:lstStyle/>
          <a:p>
            <a:r>
              <a:rPr lang="en-US" dirty="0" err="1" smtClean="0"/>
              <a:t>Tomasulo’s</a:t>
            </a:r>
            <a:r>
              <a:rPr lang="en-US" dirty="0" smtClean="0"/>
              <a:t> Architecture</a:t>
            </a:r>
            <a:endParaRPr lang="en-US" dirty="0"/>
          </a:p>
        </p:txBody>
      </p:sp>
      <p:pic>
        <p:nvPicPr>
          <p:cNvPr id="4" name="Picture 3" descr="f03-06-97801238387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838200"/>
            <a:ext cx="7010400" cy="579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31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Revised Stages</a:t>
            </a:r>
            <a:endParaRPr lang="en-US" dirty="0"/>
          </a:p>
        </p:txBody>
      </p:sp>
      <p:sp>
        <p:nvSpPr>
          <p:cNvPr id="3" name="Content Placeholder 2"/>
          <p:cNvSpPr>
            <a:spLocks noGrp="1"/>
          </p:cNvSpPr>
          <p:nvPr>
            <p:ph idx="1"/>
          </p:nvPr>
        </p:nvSpPr>
        <p:spPr>
          <a:xfrm>
            <a:off x="228600" y="762000"/>
            <a:ext cx="8763000" cy="6096000"/>
          </a:xfrm>
        </p:spPr>
        <p:txBody>
          <a:bodyPr>
            <a:normAutofit fontScale="85000" lnSpcReduction="20000"/>
          </a:bodyPr>
          <a:lstStyle/>
          <a:p>
            <a:r>
              <a:rPr lang="en-US" dirty="0" smtClean="0"/>
              <a:t>Issue</a:t>
            </a:r>
          </a:p>
          <a:p>
            <a:pPr lvl="1"/>
            <a:r>
              <a:rPr lang="en-US" dirty="0" smtClean="0"/>
              <a:t>take next instruction from instruction queue</a:t>
            </a:r>
          </a:p>
          <a:p>
            <a:pPr lvl="1"/>
            <a:r>
              <a:rPr lang="en-US" dirty="0" smtClean="0"/>
              <a:t>decode it</a:t>
            </a:r>
          </a:p>
          <a:p>
            <a:pPr lvl="1"/>
            <a:r>
              <a:rPr lang="en-US" dirty="0" smtClean="0"/>
              <a:t>if reservation station is available for the needed functional unit, issue it to that reservation station, otherwise, stall</a:t>
            </a:r>
          </a:p>
          <a:p>
            <a:r>
              <a:rPr lang="en-US" dirty="0" smtClean="0"/>
              <a:t>Read operands</a:t>
            </a:r>
          </a:p>
          <a:p>
            <a:pPr lvl="1"/>
            <a:r>
              <a:rPr lang="en-US" dirty="0" smtClean="0"/>
              <a:t>operands forwarded from Load unit, register file or other functional unit to reservation station </a:t>
            </a:r>
          </a:p>
          <a:p>
            <a:pPr lvl="2"/>
            <a:r>
              <a:rPr lang="en-US" dirty="0" smtClean="0"/>
              <a:t>unlike scoreboard, values forwarded when available </a:t>
            </a:r>
          </a:p>
          <a:p>
            <a:pPr lvl="2"/>
            <a:r>
              <a:rPr lang="en-US" dirty="0" smtClean="0"/>
              <a:t>no waiting for both operands to become available before reading</a:t>
            </a:r>
          </a:p>
          <a:p>
            <a:pPr lvl="2"/>
            <a:r>
              <a:rPr lang="en-US" dirty="0" smtClean="0"/>
              <a:t>reservation station stores operation, location of operand sources and location for result</a:t>
            </a:r>
          </a:p>
          <a:p>
            <a:pPr lvl="1"/>
            <a:r>
              <a:rPr lang="en-US" dirty="0" smtClean="0"/>
              <a:t>instructions wait at reservation stations and can execute out of order based on order that operands are received</a:t>
            </a:r>
          </a:p>
          <a:p>
            <a:pPr lvl="1"/>
            <a:r>
              <a:rPr lang="en-US" dirty="0" smtClean="0"/>
              <a:t>register renaming is applied dynamically in the reservation stations to avoid WAR and WAW hazards</a:t>
            </a:r>
          </a:p>
          <a:p>
            <a:pPr lvl="2"/>
            <a:r>
              <a:rPr lang="en-US" dirty="0" smtClean="0"/>
              <a:t>see the example on the next slide</a:t>
            </a:r>
            <a:endParaRPr lang="en-US" dirty="0"/>
          </a:p>
        </p:txBody>
      </p:sp>
    </p:spTree>
    <p:extLst>
      <p:ext uri="{BB962C8B-B14F-4D97-AF65-F5344CB8AC3E}">
        <p14:creationId xmlns:p14="http://schemas.microsoft.com/office/powerpoint/2010/main" val="708873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Register Renaming Example</a:t>
            </a:r>
            <a:endParaRPr lang="en-US" dirty="0"/>
          </a:p>
        </p:txBody>
      </p:sp>
      <p:sp>
        <p:nvSpPr>
          <p:cNvPr id="3" name="Content Placeholder 2"/>
          <p:cNvSpPr>
            <a:spLocks noGrp="1"/>
          </p:cNvSpPr>
          <p:nvPr>
            <p:ph idx="1"/>
          </p:nvPr>
        </p:nvSpPr>
        <p:spPr>
          <a:xfrm>
            <a:off x="228600" y="914400"/>
            <a:ext cx="5562600" cy="5943600"/>
          </a:xfrm>
        </p:spPr>
        <p:txBody>
          <a:bodyPr>
            <a:normAutofit fontScale="85000" lnSpcReduction="20000"/>
          </a:bodyPr>
          <a:lstStyle/>
          <a:p>
            <a:r>
              <a:rPr lang="en-US" dirty="0" smtClean="0"/>
              <a:t>In the code to the right</a:t>
            </a:r>
          </a:p>
          <a:p>
            <a:pPr lvl="1"/>
            <a:r>
              <a:rPr lang="en-US" dirty="0" smtClean="0"/>
              <a:t>f0 causes RAW hazard between </a:t>
            </a:r>
            <a:r>
              <a:rPr lang="en-US" dirty="0" err="1" smtClean="0"/>
              <a:t>fdiv.d</a:t>
            </a:r>
            <a:r>
              <a:rPr lang="en-US" dirty="0" smtClean="0"/>
              <a:t> and </a:t>
            </a:r>
            <a:r>
              <a:rPr lang="en-US" dirty="0" err="1" smtClean="0"/>
              <a:t>fadd.d</a:t>
            </a:r>
            <a:r>
              <a:rPr lang="en-US" dirty="0" smtClean="0"/>
              <a:t>, f6 causes RAW hazard between </a:t>
            </a:r>
            <a:r>
              <a:rPr lang="en-US" dirty="0" err="1" smtClean="0"/>
              <a:t>fadd.d</a:t>
            </a:r>
            <a:r>
              <a:rPr lang="en-US" dirty="0" smtClean="0"/>
              <a:t> and </a:t>
            </a:r>
            <a:r>
              <a:rPr lang="en-US" dirty="0" err="1" smtClean="0"/>
              <a:t>fsd</a:t>
            </a:r>
            <a:endParaRPr lang="en-US" dirty="0" smtClean="0"/>
          </a:p>
          <a:p>
            <a:pPr lvl="2"/>
            <a:r>
              <a:rPr lang="en-US" dirty="0" smtClean="0"/>
              <a:t>nothing can be done about these</a:t>
            </a:r>
          </a:p>
          <a:p>
            <a:pPr lvl="1"/>
            <a:r>
              <a:rPr lang="en-US" dirty="0" smtClean="0"/>
              <a:t>f6 causes WAW hazard between </a:t>
            </a:r>
            <a:r>
              <a:rPr lang="en-US" dirty="0" err="1" smtClean="0"/>
              <a:t>fadd.d</a:t>
            </a:r>
            <a:r>
              <a:rPr lang="en-US" dirty="0" smtClean="0"/>
              <a:t> and </a:t>
            </a:r>
            <a:r>
              <a:rPr lang="en-US" dirty="0" err="1" smtClean="0"/>
              <a:t>fmult.d</a:t>
            </a:r>
            <a:endParaRPr lang="en-US" dirty="0" smtClean="0"/>
          </a:p>
          <a:p>
            <a:pPr lvl="1"/>
            <a:r>
              <a:rPr lang="en-US" dirty="0" smtClean="0"/>
              <a:t>f8 causes WAR hazard between </a:t>
            </a:r>
            <a:r>
              <a:rPr lang="en-US" dirty="0" err="1" smtClean="0"/>
              <a:t>fadd.d</a:t>
            </a:r>
            <a:r>
              <a:rPr lang="en-US" dirty="0" smtClean="0"/>
              <a:t> and </a:t>
            </a:r>
            <a:r>
              <a:rPr lang="en-US" dirty="0" err="1" smtClean="0"/>
              <a:t>fsub.d</a:t>
            </a:r>
            <a:endParaRPr lang="en-US" dirty="0" smtClean="0"/>
          </a:p>
          <a:p>
            <a:r>
              <a:rPr lang="en-US" dirty="0" smtClean="0"/>
              <a:t>Rename f6 to S between </a:t>
            </a:r>
            <a:r>
              <a:rPr lang="en-US" dirty="0" err="1" smtClean="0"/>
              <a:t>fadd.d</a:t>
            </a:r>
            <a:r>
              <a:rPr lang="en-US" dirty="0" smtClean="0"/>
              <a:t> and </a:t>
            </a:r>
            <a:r>
              <a:rPr lang="en-US" dirty="0" err="1" smtClean="0"/>
              <a:t>fsd</a:t>
            </a:r>
            <a:endParaRPr lang="en-US" dirty="0" smtClean="0"/>
          </a:p>
          <a:p>
            <a:pPr lvl="1"/>
            <a:r>
              <a:rPr lang="en-US" dirty="0" smtClean="0"/>
              <a:t>does not prevent the RAW hazard, but prevents the WAW hazard</a:t>
            </a:r>
          </a:p>
          <a:p>
            <a:r>
              <a:rPr lang="en-US" dirty="0" smtClean="0"/>
              <a:t>We rename f8 to T between </a:t>
            </a:r>
            <a:r>
              <a:rPr lang="en-US" dirty="0" err="1" smtClean="0"/>
              <a:t>fsub.d</a:t>
            </a:r>
            <a:r>
              <a:rPr lang="en-US" dirty="0" smtClean="0"/>
              <a:t> and </a:t>
            </a:r>
            <a:r>
              <a:rPr lang="en-US" dirty="0" err="1" smtClean="0"/>
              <a:t>fmult.d</a:t>
            </a:r>
            <a:endParaRPr lang="en-US" dirty="0" smtClean="0"/>
          </a:p>
          <a:p>
            <a:pPr lvl="1"/>
            <a:r>
              <a:rPr lang="en-US" dirty="0" smtClean="0"/>
              <a:t>removes WAR hazard with </a:t>
            </a:r>
            <a:r>
              <a:rPr lang="en-US" dirty="0" err="1" smtClean="0"/>
              <a:t>fadd.d</a:t>
            </a:r>
            <a:endParaRPr lang="en-US" dirty="0"/>
          </a:p>
        </p:txBody>
      </p:sp>
      <p:sp>
        <p:nvSpPr>
          <p:cNvPr id="4" name="TextBox 3"/>
          <p:cNvSpPr txBox="1"/>
          <p:nvPr/>
        </p:nvSpPr>
        <p:spPr>
          <a:xfrm>
            <a:off x="5867400" y="838200"/>
            <a:ext cx="3121367" cy="5632311"/>
          </a:xfrm>
          <a:prstGeom prst="rect">
            <a:avLst/>
          </a:prstGeom>
          <a:noFill/>
        </p:spPr>
        <p:txBody>
          <a:bodyPr wrap="none" rtlCol="0">
            <a:spAutoFit/>
          </a:bodyPr>
          <a:lstStyle/>
          <a:p>
            <a:r>
              <a:rPr lang="en-US" sz="2000" dirty="0" err="1" smtClean="0">
                <a:latin typeface="Times New Roman" pitchFamily="18" charset="0"/>
                <a:cs typeface="Times New Roman" pitchFamily="18" charset="0"/>
              </a:rPr>
              <a:t>fdiv.d</a:t>
            </a:r>
            <a:r>
              <a:rPr lang="en-US" sz="2000" dirty="0" smtClean="0">
                <a:latin typeface="Times New Roman" pitchFamily="18" charset="0"/>
                <a:cs typeface="Times New Roman" pitchFamily="18" charset="0"/>
              </a:rPr>
              <a:t>	f0, f2, f4</a:t>
            </a:r>
          </a:p>
          <a:p>
            <a:r>
              <a:rPr lang="en-US" sz="2000" dirty="0" err="1" smtClean="0">
                <a:latin typeface="Times New Roman" pitchFamily="18" charset="0"/>
                <a:cs typeface="Times New Roman" pitchFamily="18" charset="0"/>
              </a:rPr>
              <a:t>fadd.d</a:t>
            </a:r>
            <a:r>
              <a:rPr lang="en-US" sz="2000" dirty="0" smtClean="0">
                <a:latin typeface="Times New Roman" pitchFamily="18" charset="0"/>
                <a:cs typeface="Times New Roman" pitchFamily="18" charset="0"/>
              </a:rPr>
              <a:t>	f6, f0, f8</a:t>
            </a:r>
          </a:p>
          <a:p>
            <a:r>
              <a:rPr lang="en-US" sz="2000" dirty="0" err="1" smtClean="0">
                <a:latin typeface="Times New Roman" pitchFamily="18" charset="0"/>
                <a:cs typeface="Times New Roman" pitchFamily="18" charset="0"/>
              </a:rPr>
              <a:t>fsd</a:t>
            </a:r>
            <a:r>
              <a:rPr lang="en-US" sz="2000" dirty="0" smtClean="0">
                <a:latin typeface="Times New Roman" pitchFamily="18" charset="0"/>
                <a:cs typeface="Times New Roman" pitchFamily="18" charset="0"/>
              </a:rPr>
              <a:t>	f6, 0(x1)</a:t>
            </a:r>
          </a:p>
          <a:p>
            <a:r>
              <a:rPr lang="en-US" sz="2000" dirty="0" err="1" smtClean="0">
                <a:latin typeface="Times New Roman" pitchFamily="18" charset="0"/>
                <a:cs typeface="Times New Roman" pitchFamily="18" charset="0"/>
              </a:rPr>
              <a:t>fsub.d</a:t>
            </a:r>
            <a:r>
              <a:rPr lang="en-US" sz="2000" dirty="0" smtClean="0">
                <a:latin typeface="Times New Roman" pitchFamily="18" charset="0"/>
                <a:cs typeface="Times New Roman" pitchFamily="18" charset="0"/>
              </a:rPr>
              <a:t>	f8, f10, f14</a:t>
            </a:r>
          </a:p>
          <a:p>
            <a:r>
              <a:rPr lang="en-US" sz="2000" dirty="0" err="1" smtClean="0">
                <a:latin typeface="Times New Roman" pitchFamily="18" charset="0"/>
                <a:cs typeface="Times New Roman" pitchFamily="18" charset="0"/>
              </a:rPr>
              <a:t>fmult.d</a:t>
            </a:r>
            <a:r>
              <a:rPr lang="en-US" sz="2000" dirty="0" smtClean="0">
                <a:latin typeface="Times New Roman" pitchFamily="18" charset="0"/>
                <a:cs typeface="Times New Roman" pitchFamily="18" charset="0"/>
              </a:rPr>
              <a:t>	f6, f10, f8</a:t>
            </a: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err="1">
                <a:latin typeface="Times New Roman" pitchFamily="18" charset="0"/>
                <a:cs typeface="Times New Roman" pitchFamily="18" charset="0"/>
              </a:rPr>
              <a:t>fdiv.d</a:t>
            </a:r>
            <a:r>
              <a:rPr lang="en-US" sz="2000" dirty="0">
                <a:latin typeface="Times New Roman" pitchFamily="18" charset="0"/>
                <a:cs typeface="Times New Roman" pitchFamily="18" charset="0"/>
              </a:rPr>
              <a:t>	f0, f2, f4</a:t>
            </a:r>
          </a:p>
          <a:p>
            <a:r>
              <a:rPr lang="en-US" sz="2000" dirty="0" err="1" smtClean="0">
                <a:latin typeface="Times New Roman" pitchFamily="18" charset="0"/>
                <a:cs typeface="Times New Roman" pitchFamily="18" charset="0"/>
              </a:rPr>
              <a:t>fadd.d</a:t>
            </a:r>
            <a:r>
              <a:rPr lang="en-US" sz="2000" dirty="0" smtClean="0">
                <a:latin typeface="Times New Roman" pitchFamily="18" charset="0"/>
                <a:cs typeface="Times New Roman" pitchFamily="18" charset="0"/>
              </a:rPr>
              <a:t>	S, f0, f8</a:t>
            </a:r>
          </a:p>
          <a:p>
            <a:r>
              <a:rPr lang="en-US" sz="2000" dirty="0" err="1" smtClean="0">
                <a:latin typeface="Times New Roman" pitchFamily="18" charset="0"/>
                <a:cs typeface="Times New Roman" pitchFamily="18" charset="0"/>
              </a:rPr>
              <a:t>fsd</a:t>
            </a:r>
            <a:r>
              <a:rPr lang="en-US" sz="2000" dirty="0" smtClean="0">
                <a:latin typeface="Times New Roman" pitchFamily="18" charset="0"/>
                <a:cs typeface="Times New Roman" pitchFamily="18" charset="0"/>
              </a:rPr>
              <a:t>	S, 0(x1)</a:t>
            </a:r>
          </a:p>
          <a:p>
            <a:r>
              <a:rPr lang="en-US" sz="2000" dirty="0" err="1" smtClean="0">
                <a:latin typeface="Times New Roman" pitchFamily="18" charset="0"/>
                <a:cs typeface="Times New Roman" pitchFamily="18" charset="0"/>
              </a:rPr>
              <a:t>fsub.d</a:t>
            </a:r>
            <a:r>
              <a:rPr lang="en-US" sz="2000" dirty="0" smtClean="0">
                <a:latin typeface="Times New Roman" pitchFamily="18" charset="0"/>
                <a:cs typeface="Times New Roman" pitchFamily="18" charset="0"/>
              </a:rPr>
              <a:t>	T, f10, f14</a:t>
            </a:r>
          </a:p>
          <a:p>
            <a:r>
              <a:rPr lang="en-US" sz="2000" dirty="0" err="1" smtClean="0">
                <a:latin typeface="Times New Roman" pitchFamily="18" charset="0"/>
                <a:cs typeface="Times New Roman" pitchFamily="18" charset="0"/>
              </a:rPr>
              <a:t>fmult.d</a:t>
            </a:r>
            <a:r>
              <a:rPr lang="en-US" sz="2000" dirty="0" smtClean="0">
                <a:latin typeface="Times New Roman" pitchFamily="18" charset="0"/>
                <a:cs typeface="Times New Roman" pitchFamily="18" charset="0"/>
              </a:rPr>
              <a:t>	f6, f10, T</a:t>
            </a: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As long as S continues to be</a:t>
            </a:r>
          </a:p>
          <a:p>
            <a:r>
              <a:rPr lang="en-US" sz="2000" dirty="0">
                <a:latin typeface="Times New Roman" pitchFamily="18" charset="0"/>
                <a:cs typeface="Times New Roman" pitchFamily="18" charset="0"/>
              </a:rPr>
              <a:t>u</a:t>
            </a:r>
            <a:r>
              <a:rPr lang="en-US" sz="2000" dirty="0" smtClean="0">
                <a:latin typeface="Times New Roman" pitchFamily="18" charset="0"/>
                <a:cs typeface="Times New Roman" pitchFamily="18" charset="0"/>
              </a:rPr>
              <a:t>sed for f6 and T continues </a:t>
            </a:r>
          </a:p>
          <a:p>
            <a:r>
              <a:rPr lang="en-US" sz="2000" dirty="0" smtClean="0">
                <a:latin typeface="Times New Roman" pitchFamily="18" charset="0"/>
                <a:cs typeface="Times New Roman" pitchFamily="18" charset="0"/>
              </a:rPr>
              <a:t>to be used for f8, there is no </a:t>
            </a:r>
          </a:p>
          <a:p>
            <a:r>
              <a:rPr lang="en-US" sz="2000" dirty="0" smtClean="0">
                <a:latin typeface="Times New Roman" pitchFamily="18" charset="0"/>
                <a:cs typeface="Times New Roman" pitchFamily="18" charset="0"/>
              </a:rPr>
              <a:t>problem with this renaming</a:t>
            </a:r>
            <a:endParaRPr lang="en-US" sz="2000" dirty="0">
              <a:latin typeface="Times New Roman" pitchFamily="18" charset="0"/>
              <a:cs typeface="Times New Roman" pitchFamily="18" charset="0"/>
            </a:endParaRPr>
          </a:p>
        </p:txBody>
      </p:sp>
      <p:sp>
        <p:nvSpPr>
          <p:cNvPr id="5" name="Down Arrow 4"/>
          <p:cNvSpPr/>
          <p:nvPr/>
        </p:nvSpPr>
        <p:spPr>
          <a:xfrm>
            <a:off x="6705600" y="2438400"/>
            <a:ext cx="304800" cy="7620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502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Stages Continued</a:t>
            </a:r>
            <a:endParaRPr lang="en-US" dirty="0"/>
          </a:p>
        </p:txBody>
      </p:sp>
      <p:sp>
        <p:nvSpPr>
          <p:cNvPr id="3" name="Content Placeholder 2"/>
          <p:cNvSpPr>
            <a:spLocks noGrp="1"/>
          </p:cNvSpPr>
          <p:nvPr>
            <p:ph idx="1"/>
          </p:nvPr>
        </p:nvSpPr>
        <p:spPr>
          <a:xfrm>
            <a:off x="152400" y="457200"/>
            <a:ext cx="8839200" cy="6400800"/>
          </a:xfrm>
        </p:spPr>
        <p:txBody>
          <a:bodyPr>
            <a:normAutofit fontScale="92500"/>
          </a:bodyPr>
          <a:lstStyle/>
          <a:p>
            <a:r>
              <a:rPr lang="en-US" dirty="0" smtClean="0"/>
              <a:t>Execution</a:t>
            </a:r>
          </a:p>
          <a:p>
            <a:pPr lvl="1"/>
            <a:r>
              <a:rPr lang="en-US" dirty="0" smtClean="0"/>
              <a:t>operands forwarded to reservation station</a:t>
            </a:r>
          </a:p>
          <a:p>
            <a:pPr lvl="2"/>
            <a:r>
              <a:rPr lang="en-US" dirty="0" smtClean="0"/>
              <a:t>once operands are available, execution begins in functional unit</a:t>
            </a:r>
          </a:p>
          <a:p>
            <a:pPr lvl="2"/>
            <a:r>
              <a:rPr lang="en-US" dirty="0" smtClean="0"/>
              <a:t>multiple instructions waiting for the same operand can begin execution in the same cycle (the cycle after the datum is forwarded) </a:t>
            </a:r>
          </a:p>
          <a:p>
            <a:pPr lvl="3"/>
            <a:r>
              <a:rPr lang="en-US" dirty="0" smtClean="0"/>
              <a:t>this gets around one of the major restrictions with the scoreboard where only one instruction could read registers per cycle</a:t>
            </a:r>
          </a:p>
          <a:p>
            <a:pPr lvl="2"/>
            <a:r>
              <a:rPr lang="en-US" dirty="0" smtClean="0"/>
              <a:t>when two instructions are waiting at the same functional unit, if operands become available at the same time for both, an instruction is selected randomly to begin execution</a:t>
            </a:r>
          </a:p>
          <a:p>
            <a:pPr lvl="3"/>
            <a:r>
              <a:rPr lang="en-US" dirty="0" smtClean="0"/>
              <a:t>except for loads/stores which are handled in order</a:t>
            </a:r>
          </a:p>
          <a:p>
            <a:pPr lvl="3"/>
            <a:r>
              <a:rPr lang="en-US" dirty="0" smtClean="0"/>
              <a:t>note that if the functional units are pipelined, another instruction can begin execution at the next clock cycle</a:t>
            </a:r>
          </a:p>
          <a:p>
            <a:pPr lvl="1"/>
            <a:r>
              <a:rPr lang="en-US" dirty="0" smtClean="0"/>
              <a:t>an instruction control dependent on a condition is not allowed to execute until the condition has been confirmed</a:t>
            </a:r>
          </a:p>
        </p:txBody>
      </p:sp>
    </p:spTree>
    <p:extLst>
      <p:ext uri="{BB962C8B-B14F-4D97-AF65-F5344CB8AC3E}">
        <p14:creationId xmlns:p14="http://schemas.microsoft.com/office/powerpoint/2010/main" val="2327421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457200" y="1417638"/>
            <a:ext cx="8229600" cy="5287962"/>
          </a:xfrm>
        </p:spPr>
        <p:txBody>
          <a:bodyPr>
            <a:normAutofit lnSpcReduction="10000"/>
          </a:bodyPr>
          <a:lstStyle/>
          <a:p>
            <a:r>
              <a:rPr lang="en-US" dirty="0"/>
              <a:t>Write result</a:t>
            </a:r>
          </a:p>
          <a:p>
            <a:pPr lvl="1"/>
            <a:r>
              <a:rPr lang="en-US" dirty="0"/>
              <a:t>once a </a:t>
            </a:r>
            <a:r>
              <a:rPr lang="en-US" dirty="0" smtClean="0"/>
              <a:t>functional unit has completed its execution (or a load unit has received its datum from cache), the value is forwarded over the CDB</a:t>
            </a:r>
          </a:p>
          <a:p>
            <a:pPr lvl="1"/>
            <a:r>
              <a:rPr lang="en-US" dirty="0" smtClean="0"/>
              <a:t>only one CDB and only one write per cycle</a:t>
            </a:r>
          </a:p>
          <a:p>
            <a:pPr lvl="2"/>
            <a:r>
              <a:rPr lang="en-US" dirty="0" smtClean="0"/>
              <a:t>if multiple functional units/load unit have a result ready in the same cycle, the results are sent out sequentially, one per cycle</a:t>
            </a:r>
          </a:p>
          <a:p>
            <a:pPr lvl="1"/>
            <a:r>
              <a:rPr lang="en-US" dirty="0" smtClean="0"/>
              <a:t>CDB forwards result to waiting reservation stations, store buffer (if items is to be sent to memory) and register file</a:t>
            </a:r>
          </a:p>
          <a:p>
            <a:pPr lvl="2"/>
            <a:r>
              <a:rPr lang="en-US" dirty="0" smtClean="0"/>
              <a:t>the single CDB becomes a bottleneck here much like reading operands was a bottleneck in the scoreboard</a:t>
            </a:r>
            <a:endParaRPr lang="en-US" dirty="0"/>
          </a:p>
        </p:txBody>
      </p:sp>
    </p:spTree>
    <p:extLst>
      <p:ext uri="{BB962C8B-B14F-4D97-AF65-F5344CB8AC3E}">
        <p14:creationId xmlns:p14="http://schemas.microsoft.com/office/powerpoint/2010/main" val="3071464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How Register Renaming Works</a:t>
            </a:r>
            <a:endParaRPr lang="en-US" dirty="0"/>
          </a:p>
        </p:txBody>
      </p:sp>
      <p:sp>
        <p:nvSpPr>
          <p:cNvPr id="3" name="Content Placeholder 2"/>
          <p:cNvSpPr>
            <a:spLocks noGrp="1"/>
          </p:cNvSpPr>
          <p:nvPr>
            <p:ph idx="1"/>
          </p:nvPr>
        </p:nvSpPr>
        <p:spPr>
          <a:xfrm>
            <a:off x="152400" y="762000"/>
            <a:ext cx="8991600" cy="6096000"/>
          </a:xfrm>
        </p:spPr>
        <p:txBody>
          <a:bodyPr>
            <a:normAutofit fontScale="85000" lnSpcReduction="20000"/>
          </a:bodyPr>
          <a:lstStyle/>
          <a:p>
            <a:r>
              <a:rPr lang="en-US" dirty="0" smtClean="0"/>
              <a:t>Register </a:t>
            </a:r>
            <a:r>
              <a:rPr lang="en-US" dirty="0" err="1" smtClean="0"/>
              <a:t>renamer</a:t>
            </a:r>
            <a:r>
              <a:rPr lang="en-US" dirty="0" smtClean="0"/>
              <a:t> (hardware) is added to the issue stage</a:t>
            </a:r>
          </a:p>
          <a:p>
            <a:pPr lvl="1"/>
            <a:r>
              <a:rPr lang="en-US" dirty="0" smtClean="0"/>
              <a:t>maintains list of temporary registers, called T registers, and a rename table</a:t>
            </a:r>
          </a:p>
          <a:p>
            <a:pPr lvl="1"/>
            <a:r>
              <a:rPr lang="en-US" dirty="0" smtClean="0"/>
              <a:t>table keeps track of renamed registers for the remainder of the code that would reference the original register</a:t>
            </a:r>
          </a:p>
          <a:p>
            <a:r>
              <a:rPr lang="en-US" dirty="0" smtClean="0"/>
              <a:t>If destination register will cause a WAW or WAR hazard, then the </a:t>
            </a:r>
            <a:r>
              <a:rPr lang="en-US" dirty="0" err="1" smtClean="0"/>
              <a:t>renamer</a:t>
            </a:r>
            <a:endParaRPr lang="en-US" dirty="0" smtClean="0"/>
          </a:p>
          <a:p>
            <a:pPr lvl="1"/>
            <a:r>
              <a:rPr lang="en-US" dirty="0" smtClean="0"/>
              <a:t>substitutes destination register with next available T register </a:t>
            </a:r>
          </a:p>
          <a:p>
            <a:pPr lvl="1"/>
            <a:r>
              <a:rPr lang="en-US" dirty="0" smtClean="0"/>
              <a:t>adds the original register and new register name to register table</a:t>
            </a:r>
          </a:p>
          <a:p>
            <a:r>
              <a:rPr lang="en-US" dirty="0" smtClean="0"/>
              <a:t>For every new instruction’s source register</a:t>
            </a:r>
          </a:p>
          <a:p>
            <a:pPr lvl="1"/>
            <a:r>
              <a:rPr lang="en-US" dirty="0"/>
              <a:t>i</a:t>
            </a:r>
            <a:r>
              <a:rPr lang="en-US" dirty="0" smtClean="0"/>
              <a:t>f it matches an entry in the table, replace it with the corresponding T register</a:t>
            </a:r>
          </a:p>
          <a:p>
            <a:pPr lvl="1"/>
            <a:r>
              <a:rPr lang="en-US" dirty="0" smtClean="0"/>
              <a:t>requires </a:t>
            </a:r>
            <a:r>
              <a:rPr lang="en-US" dirty="0"/>
              <a:t>examining the table each cycle </a:t>
            </a:r>
          </a:p>
          <a:p>
            <a:pPr lvl="1"/>
            <a:r>
              <a:rPr lang="en-US" dirty="0" smtClean="0"/>
              <a:t>architecture might have as many as 64 T registers </a:t>
            </a:r>
          </a:p>
          <a:p>
            <a:pPr lvl="1"/>
            <a:r>
              <a:rPr lang="en-US" dirty="0" smtClean="0"/>
              <a:t>registers are rotated (when a register is no longer in use, it becomes available to be reused)</a:t>
            </a:r>
          </a:p>
          <a:p>
            <a:pPr lvl="1"/>
            <a:r>
              <a:rPr lang="en-US" dirty="0" smtClean="0"/>
              <a:t>table itself is a simple hardware-stored vector</a:t>
            </a:r>
          </a:p>
        </p:txBody>
      </p:sp>
    </p:spTree>
    <p:extLst>
      <p:ext uri="{BB962C8B-B14F-4D97-AF65-F5344CB8AC3E}">
        <p14:creationId xmlns:p14="http://schemas.microsoft.com/office/powerpoint/2010/main" val="328048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Static Loop Unrolling</a:t>
            </a:r>
            <a:endParaRPr lang="en-US" dirty="0"/>
          </a:p>
        </p:txBody>
      </p:sp>
      <p:sp>
        <p:nvSpPr>
          <p:cNvPr id="3" name="Content Placeholder 2"/>
          <p:cNvSpPr>
            <a:spLocks noGrp="1"/>
          </p:cNvSpPr>
          <p:nvPr>
            <p:ph idx="1"/>
          </p:nvPr>
        </p:nvSpPr>
        <p:spPr>
          <a:xfrm>
            <a:off x="304800" y="838200"/>
            <a:ext cx="8686800" cy="6019800"/>
          </a:xfrm>
        </p:spPr>
        <p:txBody>
          <a:bodyPr>
            <a:normAutofit fontScale="92500"/>
          </a:bodyPr>
          <a:lstStyle/>
          <a:p>
            <a:r>
              <a:rPr lang="en-US" dirty="0" smtClean="0"/>
              <a:t>When the compiler determines there are not enough instructions within a loop’s body to schedule out the stalls, it can attempt to unroll the loop</a:t>
            </a:r>
          </a:p>
          <a:p>
            <a:r>
              <a:rPr lang="en-US" dirty="0" smtClean="0"/>
              <a:t>Loop unrolling works as followed</a:t>
            </a:r>
          </a:p>
          <a:p>
            <a:pPr lvl="1"/>
            <a:r>
              <a:rPr lang="en-US" dirty="0" smtClean="0"/>
              <a:t>1.  reduce a loop of n iterations to a loop of n / k iterations by repeating the loop body k times </a:t>
            </a:r>
          </a:p>
          <a:p>
            <a:pPr lvl="2"/>
            <a:r>
              <a:rPr lang="en-US" dirty="0" smtClean="0"/>
              <a:t>NOTE:  the loop mechanism itself is only used once per iteration</a:t>
            </a:r>
          </a:p>
          <a:p>
            <a:pPr lvl="1"/>
            <a:r>
              <a:rPr lang="en-US" dirty="0" smtClean="0"/>
              <a:t>2.  revise memory references as needed </a:t>
            </a:r>
          </a:p>
          <a:p>
            <a:pPr lvl="2"/>
            <a:r>
              <a:rPr lang="en-US" dirty="0" smtClean="0"/>
              <a:t>first iteration would reference memory location 0(x2), the second then might reference memory location 4(x2), the third 8(x2)</a:t>
            </a:r>
          </a:p>
          <a:p>
            <a:pPr lvl="1"/>
            <a:r>
              <a:rPr lang="en-US" dirty="0" smtClean="0"/>
              <a:t>3.  update loop variable </a:t>
            </a:r>
            <a:r>
              <a:rPr lang="en-US" dirty="0" err="1" smtClean="0"/>
              <a:t>incr</a:t>
            </a:r>
            <a:r>
              <a:rPr lang="en-US" dirty="0" smtClean="0"/>
              <a:t>/</a:t>
            </a:r>
            <a:r>
              <a:rPr lang="en-US" dirty="0" err="1" smtClean="0"/>
              <a:t>decr</a:t>
            </a:r>
            <a:r>
              <a:rPr lang="en-US" dirty="0" smtClean="0"/>
              <a:t> by factor of k</a:t>
            </a:r>
          </a:p>
          <a:p>
            <a:pPr lvl="1"/>
            <a:r>
              <a:rPr lang="en-US" dirty="0" smtClean="0"/>
              <a:t>4.  use the extra instructions to schedule away all stalls</a:t>
            </a:r>
            <a:endParaRPr lang="en-US" dirty="0"/>
          </a:p>
        </p:txBody>
      </p:sp>
    </p:spTree>
    <p:extLst>
      <p:ext uri="{BB962C8B-B14F-4D97-AF65-F5344CB8AC3E}">
        <p14:creationId xmlns:p14="http://schemas.microsoft.com/office/powerpoint/2010/main" val="1986176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59" y="-152400"/>
            <a:ext cx="6131859" cy="1143000"/>
          </a:xfrm>
        </p:spPr>
        <p:txBody>
          <a:bodyPr/>
          <a:lstStyle/>
          <a:p>
            <a:r>
              <a:rPr lang="en-US" dirty="0" smtClean="0"/>
              <a:t>Example</a:t>
            </a:r>
            <a:endParaRPr lang="en-US" dirty="0"/>
          </a:p>
        </p:txBody>
      </p:sp>
      <p:sp>
        <p:nvSpPr>
          <p:cNvPr id="3" name="Content Placeholder 2"/>
          <p:cNvSpPr>
            <a:spLocks noGrp="1"/>
          </p:cNvSpPr>
          <p:nvPr>
            <p:ph idx="1"/>
          </p:nvPr>
        </p:nvSpPr>
        <p:spPr>
          <a:xfrm>
            <a:off x="76200" y="838200"/>
            <a:ext cx="5029200" cy="4343400"/>
          </a:xfrm>
        </p:spPr>
        <p:txBody>
          <a:bodyPr>
            <a:normAutofit fontScale="85000" lnSpcReduction="10000"/>
          </a:bodyPr>
          <a:lstStyle/>
          <a:p>
            <a:r>
              <a:rPr lang="en-US" dirty="0" smtClean="0"/>
              <a:t>Consider the code to the right</a:t>
            </a:r>
          </a:p>
          <a:p>
            <a:pPr lvl="1"/>
            <a:r>
              <a:rPr lang="en-US" dirty="0" smtClean="0"/>
              <a:t>there is a possible WAW hazard with f4 between the two </a:t>
            </a:r>
            <a:r>
              <a:rPr lang="en-US" dirty="0" err="1" smtClean="0"/>
              <a:t>fld’s</a:t>
            </a:r>
            <a:r>
              <a:rPr lang="en-US" dirty="0" smtClean="0"/>
              <a:t> (this in fact does not arise because the first </a:t>
            </a:r>
            <a:r>
              <a:rPr lang="en-US" dirty="0" err="1" smtClean="0"/>
              <a:t>fld</a:t>
            </a:r>
            <a:r>
              <a:rPr lang="en-US" dirty="0" smtClean="0"/>
              <a:t> will complete before the second, plus f4 is read by </a:t>
            </a:r>
            <a:r>
              <a:rPr lang="en-US" dirty="0" err="1" smtClean="0"/>
              <a:t>fmult.d</a:t>
            </a:r>
            <a:r>
              <a:rPr lang="en-US" dirty="0" smtClean="0"/>
              <a:t> and </a:t>
            </a:r>
            <a:r>
              <a:rPr lang="en-US" dirty="0" err="1" smtClean="0"/>
              <a:t>fdiv.d</a:t>
            </a:r>
            <a:endParaRPr lang="en-US" dirty="0" smtClean="0"/>
          </a:p>
          <a:p>
            <a:pPr lvl="1"/>
            <a:r>
              <a:rPr lang="en-US" dirty="0" smtClean="0"/>
              <a:t>there is a WAW hazard on f8 between the </a:t>
            </a:r>
            <a:r>
              <a:rPr lang="en-US" dirty="0" err="1" smtClean="0"/>
              <a:t>fdiv.d</a:t>
            </a:r>
            <a:r>
              <a:rPr lang="en-US" dirty="0" smtClean="0"/>
              <a:t> and </a:t>
            </a:r>
            <a:r>
              <a:rPr lang="en-US" dirty="0" err="1" smtClean="0"/>
              <a:t>fsub.d</a:t>
            </a:r>
            <a:endParaRPr lang="en-US" dirty="0" smtClean="0"/>
          </a:p>
          <a:p>
            <a:pPr lvl="1"/>
            <a:r>
              <a:rPr lang="en-US" dirty="0" smtClean="0"/>
              <a:t>how will register renaming operate assuming that the next available T register is T9?</a:t>
            </a:r>
            <a:endParaRPr lang="en-US" dirty="0"/>
          </a:p>
        </p:txBody>
      </p:sp>
      <p:sp>
        <p:nvSpPr>
          <p:cNvPr id="4" name="TextBox 3"/>
          <p:cNvSpPr txBox="1"/>
          <p:nvPr/>
        </p:nvSpPr>
        <p:spPr>
          <a:xfrm>
            <a:off x="5074024" y="609600"/>
            <a:ext cx="4062331" cy="5847755"/>
          </a:xfrm>
          <a:prstGeom prst="rect">
            <a:avLst/>
          </a:prstGeom>
          <a:noFill/>
        </p:spPr>
        <p:txBody>
          <a:bodyPr wrap="none" rtlCol="0">
            <a:spAutoFit/>
          </a:bodyPr>
          <a:lstStyle/>
          <a:p>
            <a:pPr lvl="2"/>
            <a:r>
              <a:rPr lang="en-US" sz="2200" dirty="0" err="1" smtClean="0">
                <a:latin typeface="Times New Roman" pitchFamily="18" charset="0"/>
                <a:cs typeface="Times New Roman" pitchFamily="18" charset="0"/>
              </a:rPr>
              <a:t>fld</a:t>
            </a:r>
            <a:r>
              <a:rPr lang="en-US" sz="2200" dirty="0" smtClean="0">
                <a:latin typeface="Times New Roman" pitchFamily="18" charset="0"/>
                <a:cs typeface="Times New Roman" pitchFamily="18" charset="0"/>
              </a:rPr>
              <a:t>	f4, 0(x1)</a:t>
            </a: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fmult.d</a:t>
            </a:r>
            <a:r>
              <a:rPr lang="en-US" sz="2200" dirty="0" smtClean="0">
                <a:latin typeface="Times New Roman" pitchFamily="18" charset="0"/>
                <a:cs typeface="Times New Roman" pitchFamily="18" charset="0"/>
              </a:rPr>
              <a:t>	f2, f0, f4</a:t>
            </a: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fdiv.d</a:t>
            </a:r>
            <a:r>
              <a:rPr lang="en-US" sz="2200" dirty="0" smtClean="0">
                <a:latin typeface="Times New Roman" pitchFamily="18" charset="0"/>
                <a:cs typeface="Times New Roman" pitchFamily="18" charset="0"/>
              </a:rPr>
              <a:t>	f8, f4, f2</a:t>
            </a: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fld</a:t>
            </a:r>
            <a:r>
              <a:rPr lang="en-US" sz="2200" dirty="0" smtClean="0">
                <a:latin typeface="Times New Roman" pitchFamily="18" charset="0"/>
                <a:cs typeface="Times New Roman" pitchFamily="18" charset="0"/>
              </a:rPr>
              <a:t>	f4, 0(x5)</a:t>
            </a: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fadd.d</a:t>
            </a:r>
            <a:r>
              <a:rPr lang="en-US" sz="2200" dirty="0" smtClean="0">
                <a:latin typeface="Times New Roman" pitchFamily="18" charset="0"/>
                <a:cs typeface="Times New Roman" pitchFamily="18" charset="0"/>
              </a:rPr>
              <a:t>	f6, f0, f4</a:t>
            </a: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fsub.d</a:t>
            </a:r>
            <a:r>
              <a:rPr lang="en-US" sz="2200" dirty="0" smtClean="0">
                <a:latin typeface="Times New Roman" pitchFamily="18" charset="0"/>
                <a:cs typeface="Times New Roman" pitchFamily="18" charset="0"/>
              </a:rPr>
              <a:t>	f8, f8, f6</a:t>
            </a: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fsd</a:t>
            </a:r>
            <a:r>
              <a:rPr lang="en-US" sz="2200" dirty="0" smtClean="0">
                <a:latin typeface="Times New Roman" pitchFamily="18" charset="0"/>
                <a:cs typeface="Times New Roman" pitchFamily="18" charset="0"/>
              </a:rPr>
              <a:t>	f8, 0(x5)</a:t>
            </a:r>
          </a:p>
          <a:p>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To resolve the WAW hazards, </a:t>
            </a:r>
          </a:p>
          <a:p>
            <a:r>
              <a:rPr lang="en-US" sz="2200" dirty="0" smtClean="0">
                <a:latin typeface="Times New Roman" pitchFamily="18" charset="0"/>
                <a:cs typeface="Times New Roman" pitchFamily="18" charset="0"/>
              </a:rPr>
              <a:t>registers are dynamically renamed</a:t>
            </a:r>
            <a:endParaRPr lang="en-US" sz="2200" dirty="0">
              <a:latin typeface="Times New Roman" pitchFamily="18" charset="0"/>
              <a:cs typeface="Times New Roman" pitchFamily="18" charset="0"/>
            </a:endParaRPr>
          </a:p>
          <a:p>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fld</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T9, 0(x1)</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fmult.d</a:t>
            </a:r>
            <a:r>
              <a:rPr lang="en-US" sz="2200" dirty="0" smtClean="0">
                <a:latin typeface="Times New Roman" pitchFamily="18" charset="0"/>
                <a:cs typeface="Times New Roman" pitchFamily="18" charset="0"/>
              </a:rPr>
              <a:t>	f2, f0</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T9</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fdiv.d</a:t>
            </a:r>
            <a:r>
              <a:rPr lang="en-US" sz="2200" dirty="0" smtClean="0">
                <a:latin typeface="Times New Roman" pitchFamily="18" charset="0"/>
                <a:cs typeface="Times New Roman" pitchFamily="18" charset="0"/>
              </a:rPr>
              <a:t>	T10, T9, f2</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fld</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T11, 0(x5)</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fadd.d</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f6, f0, T11</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fsub.d</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T12, T11, f6</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fsd</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T12, 0(x5)</a:t>
            </a:r>
          </a:p>
        </p:txBody>
      </p:sp>
      <p:sp>
        <p:nvSpPr>
          <p:cNvPr id="5" name="TextBox 4"/>
          <p:cNvSpPr txBox="1"/>
          <p:nvPr/>
        </p:nvSpPr>
        <p:spPr>
          <a:xfrm>
            <a:off x="304800" y="5132294"/>
            <a:ext cx="5580374" cy="1631216"/>
          </a:xfrm>
          <a:prstGeom prst="rect">
            <a:avLst/>
          </a:prstGeom>
          <a:noFill/>
        </p:spPr>
        <p:txBody>
          <a:bodyPr wrap="none" rtlCol="0">
            <a:spAutoFit/>
          </a:bodyPr>
          <a:lstStyle/>
          <a:p>
            <a:r>
              <a:rPr lang="en-US" sz="2000" dirty="0" smtClean="0">
                <a:latin typeface="Times New Roman" pitchFamily="18" charset="0"/>
                <a:cs typeface="Times New Roman" pitchFamily="18" charset="0"/>
              </a:rPr>
              <a:t>If this code were in a loop, each successive iteration </a:t>
            </a:r>
          </a:p>
          <a:p>
            <a:r>
              <a:rPr lang="en-US" sz="2000" dirty="0" smtClean="0">
                <a:latin typeface="Times New Roman" pitchFamily="18" charset="0"/>
                <a:cs typeface="Times New Roman" pitchFamily="18" charset="0"/>
              </a:rPr>
              <a:t>of the loop will continue to use additional T </a:t>
            </a:r>
          </a:p>
          <a:p>
            <a:r>
              <a:rPr lang="en-US" sz="2000" dirty="0" smtClean="0">
                <a:latin typeface="Times New Roman" pitchFamily="18" charset="0"/>
                <a:cs typeface="Times New Roman" pitchFamily="18" charset="0"/>
              </a:rPr>
              <a:t>registers, the next iteration will use T13-T16, </a:t>
            </a:r>
          </a:p>
          <a:p>
            <a:r>
              <a:rPr lang="en-US" sz="2000" dirty="0" smtClean="0">
                <a:latin typeface="Times New Roman" pitchFamily="18" charset="0"/>
                <a:cs typeface="Times New Roman" pitchFamily="18" charset="0"/>
              </a:rPr>
              <a:t>followed by T17-T20, </a:t>
            </a:r>
            <a:r>
              <a:rPr lang="en-US" sz="2000" dirty="0" err="1" smtClean="0">
                <a:latin typeface="Times New Roman" pitchFamily="18" charset="0"/>
                <a:cs typeface="Times New Roman" pitchFamily="18" charset="0"/>
              </a:rPr>
              <a:t>etc</a:t>
            </a:r>
            <a:r>
              <a:rPr lang="en-US" sz="2000" dirty="0" smtClean="0">
                <a:latin typeface="Times New Roman" pitchFamily="18" charset="0"/>
                <a:cs typeface="Times New Roman" pitchFamily="18" charset="0"/>
              </a:rPr>
              <a:t>, if we reach T63, </a:t>
            </a:r>
          </a:p>
          <a:p>
            <a:r>
              <a:rPr lang="en-US" sz="2000" dirty="0" smtClean="0">
                <a:latin typeface="Times New Roman" pitchFamily="18" charset="0"/>
                <a:cs typeface="Times New Roman" pitchFamily="18" charset="0"/>
              </a:rPr>
              <a:t>we cycle around to T0</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186757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2438400" cy="1143000"/>
          </a:xfrm>
        </p:spPr>
        <p:txBody>
          <a:bodyPr/>
          <a:lstStyle/>
          <a:p>
            <a:r>
              <a:rPr lang="en-US" dirty="0" smtClean="0"/>
              <a:t>Example</a:t>
            </a:r>
            <a:endParaRPr lang="en-US" dirty="0"/>
          </a:p>
        </p:txBody>
      </p:sp>
      <p:sp>
        <p:nvSpPr>
          <p:cNvPr id="4" name="TextBox 3"/>
          <p:cNvSpPr txBox="1"/>
          <p:nvPr/>
        </p:nvSpPr>
        <p:spPr>
          <a:xfrm>
            <a:off x="228600" y="1143000"/>
            <a:ext cx="2238113" cy="2123658"/>
          </a:xfrm>
          <a:prstGeom prst="rect">
            <a:avLst/>
          </a:prstGeom>
          <a:noFill/>
        </p:spPr>
        <p:txBody>
          <a:bodyPr wrap="none" rtlCol="0">
            <a:spAutoFit/>
          </a:bodyPr>
          <a:lstStyle/>
          <a:p>
            <a:r>
              <a:rPr lang="en-US" sz="2200" dirty="0" err="1" smtClean="0">
                <a:latin typeface="Times New Roman" pitchFamily="18" charset="0"/>
                <a:cs typeface="Times New Roman" pitchFamily="18" charset="0"/>
              </a:rPr>
              <a:t>fld</a:t>
            </a:r>
            <a:r>
              <a:rPr lang="en-US" sz="2200" dirty="0" smtClean="0">
                <a:latin typeface="Times New Roman" pitchFamily="18" charset="0"/>
                <a:cs typeface="Times New Roman" pitchFamily="18" charset="0"/>
              </a:rPr>
              <a:t>	f6, 32(x2)</a:t>
            </a:r>
          </a:p>
          <a:p>
            <a:r>
              <a:rPr lang="en-US" sz="2200" dirty="0" err="1" smtClean="0">
                <a:latin typeface="Times New Roman" pitchFamily="18" charset="0"/>
                <a:cs typeface="Times New Roman" pitchFamily="18" charset="0"/>
              </a:rPr>
              <a:t>fld</a:t>
            </a:r>
            <a:r>
              <a:rPr lang="en-US" sz="2200" dirty="0" smtClean="0">
                <a:latin typeface="Times New Roman" pitchFamily="18" charset="0"/>
                <a:cs typeface="Times New Roman" pitchFamily="18" charset="0"/>
              </a:rPr>
              <a:t>	f2, 44(x3)</a:t>
            </a:r>
          </a:p>
          <a:p>
            <a:r>
              <a:rPr lang="en-US" sz="2200" dirty="0" err="1" smtClean="0">
                <a:latin typeface="Times New Roman" pitchFamily="18" charset="0"/>
                <a:cs typeface="Times New Roman" pitchFamily="18" charset="0"/>
              </a:rPr>
              <a:t>fmult.d</a:t>
            </a:r>
            <a:r>
              <a:rPr lang="en-US" sz="2200" dirty="0" smtClean="0">
                <a:latin typeface="Times New Roman" pitchFamily="18" charset="0"/>
                <a:cs typeface="Times New Roman" pitchFamily="18" charset="0"/>
              </a:rPr>
              <a:t>	f0, f2, f4</a:t>
            </a:r>
          </a:p>
          <a:p>
            <a:r>
              <a:rPr lang="en-US" sz="2200" dirty="0" err="1" smtClean="0">
                <a:latin typeface="Times New Roman" pitchFamily="18" charset="0"/>
                <a:cs typeface="Times New Roman" pitchFamily="18" charset="0"/>
              </a:rPr>
              <a:t>fsub.d</a:t>
            </a:r>
            <a:r>
              <a:rPr lang="en-US" sz="2200" dirty="0" smtClean="0">
                <a:latin typeface="Times New Roman" pitchFamily="18" charset="0"/>
                <a:cs typeface="Times New Roman" pitchFamily="18" charset="0"/>
              </a:rPr>
              <a:t>	f8, f2, f6</a:t>
            </a:r>
          </a:p>
          <a:p>
            <a:r>
              <a:rPr lang="en-US" sz="2200" dirty="0" err="1" smtClean="0">
                <a:latin typeface="Times New Roman" pitchFamily="18" charset="0"/>
                <a:cs typeface="Times New Roman" pitchFamily="18" charset="0"/>
              </a:rPr>
              <a:t>fdiv.d</a:t>
            </a:r>
            <a:r>
              <a:rPr lang="en-US" sz="2200" dirty="0" smtClean="0">
                <a:latin typeface="Times New Roman" pitchFamily="18" charset="0"/>
                <a:cs typeface="Times New Roman" pitchFamily="18" charset="0"/>
              </a:rPr>
              <a:t>	f10, f0, f6</a:t>
            </a:r>
          </a:p>
          <a:p>
            <a:r>
              <a:rPr lang="en-US" sz="2200" dirty="0" err="1" smtClean="0">
                <a:latin typeface="Times New Roman" pitchFamily="18" charset="0"/>
                <a:cs typeface="Times New Roman" pitchFamily="18" charset="0"/>
              </a:rPr>
              <a:t>fadd.d</a:t>
            </a:r>
            <a:r>
              <a:rPr lang="en-US" sz="2200" dirty="0" smtClean="0">
                <a:latin typeface="Times New Roman" pitchFamily="18" charset="0"/>
                <a:cs typeface="Times New Roman" pitchFamily="18" charset="0"/>
              </a:rPr>
              <a:t>	f6, f8, f2</a:t>
            </a:r>
            <a:endParaRPr lang="en-US" sz="22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12424290"/>
              </p:ext>
            </p:extLst>
          </p:nvPr>
        </p:nvGraphicFramePr>
        <p:xfrm>
          <a:off x="2895600" y="533400"/>
          <a:ext cx="5943600" cy="2505075"/>
        </p:xfrm>
        <a:graphic>
          <a:graphicData uri="http://schemas.openxmlformats.org/drawingml/2006/table">
            <a:tbl>
              <a:tblPr>
                <a:tableStyleId>{5C22544A-7EE6-4342-B048-85BDC9FD1C3A}</a:tableStyleId>
              </a:tblPr>
              <a:tblGrid>
                <a:gridCol w="1295401">
                  <a:extLst>
                    <a:ext uri="{9D8B030D-6E8A-4147-A177-3AD203B41FA5}">
                      <a16:colId xmlns:a16="http://schemas.microsoft.com/office/drawing/2014/main" val="20000"/>
                    </a:ext>
                  </a:extLst>
                </a:gridCol>
                <a:gridCol w="1308279">
                  <a:extLst>
                    <a:ext uri="{9D8B030D-6E8A-4147-A177-3AD203B41FA5}">
                      <a16:colId xmlns:a16="http://schemas.microsoft.com/office/drawing/2014/main" val="20001"/>
                    </a:ext>
                  </a:extLst>
                </a:gridCol>
                <a:gridCol w="1189694">
                  <a:extLst>
                    <a:ext uri="{9D8B030D-6E8A-4147-A177-3AD203B41FA5}">
                      <a16:colId xmlns:a16="http://schemas.microsoft.com/office/drawing/2014/main" val="20003"/>
                    </a:ext>
                  </a:extLst>
                </a:gridCol>
                <a:gridCol w="936154">
                  <a:extLst>
                    <a:ext uri="{9D8B030D-6E8A-4147-A177-3AD203B41FA5}">
                      <a16:colId xmlns:a16="http://schemas.microsoft.com/office/drawing/2014/main" val="20004"/>
                    </a:ext>
                  </a:extLst>
                </a:gridCol>
                <a:gridCol w="1214072">
                  <a:extLst>
                    <a:ext uri="{9D8B030D-6E8A-4147-A177-3AD203B41FA5}">
                      <a16:colId xmlns:a16="http://schemas.microsoft.com/office/drawing/2014/main" val="20005"/>
                    </a:ext>
                  </a:extLst>
                </a:gridCol>
              </a:tblGrid>
              <a:tr h="274905">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Instruction</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Issue</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Execute</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Write Result</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274905">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fld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f6</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32(x2</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274905">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fld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f2</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44(x3</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274905">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fmult.d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a:t>
                      </a:r>
                      <a:r>
                        <a:rPr lang="en-US" sz="2000" u="none" strike="noStrike" dirty="0" smtClean="0">
                          <a:effectLst/>
                          <a:latin typeface="Times New Roman" panose="02020603050405020304" pitchFamily="18" charset="0"/>
                          <a:cs typeface="Times New Roman" panose="02020603050405020304" pitchFamily="18" charset="0"/>
                        </a:rPr>
                        <a:t>0</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f2</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f4</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274905">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fsub.d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a:t>
                      </a:r>
                      <a:r>
                        <a:rPr lang="en-US" sz="2000" u="none" strike="noStrike" dirty="0" smtClean="0">
                          <a:effectLst/>
                          <a:latin typeface="Times New Roman" panose="02020603050405020304" pitchFamily="18" charset="0"/>
                          <a:cs typeface="Times New Roman" panose="02020603050405020304" pitchFamily="18" charset="0"/>
                        </a:rPr>
                        <a:t>8</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f2</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f6</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274905">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fdiv.d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a:t>
                      </a:r>
                      <a:r>
                        <a:rPr lang="en-US" sz="2000" u="none" strike="noStrike" dirty="0" smtClean="0">
                          <a:effectLst/>
                          <a:latin typeface="Times New Roman" panose="02020603050405020304" pitchFamily="18" charset="0"/>
                          <a:cs typeface="Times New Roman" panose="02020603050405020304" pitchFamily="18" charset="0"/>
                        </a:rPr>
                        <a:t>10</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f0</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f6</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274905">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fadd.d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a:t>
                      </a:r>
                      <a:r>
                        <a:rPr lang="en-US" sz="2000" u="none" strike="noStrike" dirty="0" smtClean="0">
                          <a:effectLst/>
                          <a:latin typeface="Times New Roman" panose="02020603050405020304" pitchFamily="18" charset="0"/>
                          <a:cs typeface="Times New Roman" panose="02020603050405020304" pitchFamily="18" charset="0"/>
                        </a:rPr>
                        <a:t>6</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f8</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f2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16957607"/>
              </p:ext>
            </p:extLst>
          </p:nvPr>
        </p:nvGraphicFramePr>
        <p:xfrm>
          <a:off x="2402772" y="3200400"/>
          <a:ext cx="6729798" cy="2514600"/>
        </p:xfrm>
        <a:graphic>
          <a:graphicData uri="http://schemas.openxmlformats.org/drawingml/2006/table">
            <a:tbl>
              <a:tblPr>
                <a:tableStyleId>{5C22544A-7EE6-4342-B048-85BDC9FD1C3A}</a:tableStyleId>
              </a:tblPr>
              <a:tblGrid>
                <a:gridCol w="800643">
                  <a:extLst>
                    <a:ext uri="{9D8B030D-6E8A-4147-A177-3AD203B41FA5}">
                      <a16:colId xmlns:a16="http://schemas.microsoft.com/office/drawing/2014/main" val="20000"/>
                    </a:ext>
                  </a:extLst>
                </a:gridCol>
                <a:gridCol w="647156">
                  <a:extLst>
                    <a:ext uri="{9D8B030D-6E8A-4147-A177-3AD203B41FA5}">
                      <a16:colId xmlns:a16="http://schemas.microsoft.com/office/drawing/2014/main" val="20001"/>
                    </a:ext>
                  </a:extLst>
                </a:gridCol>
                <a:gridCol w="778992">
                  <a:extLst>
                    <a:ext uri="{9D8B030D-6E8A-4147-A177-3AD203B41FA5}">
                      <a16:colId xmlns:a16="http://schemas.microsoft.com/office/drawing/2014/main" val="20002"/>
                    </a:ext>
                  </a:extLst>
                </a:gridCol>
                <a:gridCol w="520066">
                  <a:extLst>
                    <a:ext uri="{9D8B030D-6E8A-4147-A177-3AD203B41FA5}">
                      <a16:colId xmlns:a16="http://schemas.microsoft.com/office/drawing/2014/main" val="20003"/>
                    </a:ext>
                  </a:extLst>
                </a:gridCol>
                <a:gridCol w="755386">
                  <a:extLst>
                    <a:ext uri="{9D8B030D-6E8A-4147-A177-3AD203B41FA5}">
                      <a16:colId xmlns:a16="http://schemas.microsoft.com/office/drawing/2014/main" val="20004"/>
                    </a:ext>
                  </a:extLst>
                </a:gridCol>
                <a:gridCol w="686714">
                  <a:extLst>
                    <a:ext uri="{9D8B030D-6E8A-4147-A177-3AD203B41FA5}">
                      <a16:colId xmlns:a16="http://schemas.microsoft.com/office/drawing/2014/main" val="20005"/>
                    </a:ext>
                  </a:extLst>
                </a:gridCol>
                <a:gridCol w="618043">
                  <a:extLst>
                    <a:ext uri="{9D8B030D-6E8A-4147-A177-3AD203B41FA5}">
                      <a16:colId xmlns:a16="http://schemas.microsoft.com/office/drawing/2014/main" val="20006"/>
                    </a:ext>
                  </a:extLst>
                </a:gridCol>
                <a:gridCol w="1922798">
                  <a:extLst>
                    <a:ext uri="{9D8B030D-6E8A-4147-A177-3AD203B41FA5}">
                      <a16:colId xmlns:a16="http://schemas.microsoft.com/office/drawing/2014/main" val="20007"/>
                    </a:ext>
                  </a:extLst>
                </a:gridCol>
              </a:tblGrid>
              <a:tr h="161925">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Name</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Busy</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Op</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Vj</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Vk</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a:effectLst/>
                          <a:latin typeface="Times New Roman" panose="02020603050405020304" pitchFamily="18" charset="0"/>
                          <a:cs typeface="Times New Roman" panose="02020603050405020304" pitchFamily="18" charset="0"/>
                        </a:rPr>
                        <a:t>Qj</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Qk</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A</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161925">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Load1</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yes</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Load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x</a:t>
                      </a:r>
                      <a:r>
                        <a:rPr lang="en-US" sz="2000" u="none" strike="noStrike" dirty="0" smtClean="0">
                          <a:effectLst/>
                          <a:latin typeface="Times New Roman" panose="02020603050405020304" pitchFamily="18" charset="0"/>
                          <a:cs typeface="Times New Roman" panose="02020603050405020304" pitchFamily="18" charset="0"/>
                        </a:rPr>
                        <a:t>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32+Regs[x2]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143292">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Load2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161925">
                <a:tc>
                  <a:txBody>
                    <a:bodyPr/>
                    <a:lstStyle/>
                    <a:p>
                      <a:pPr algn="l" fontAlgn="b"/>
                      <a:r>
                        <a:rPr lang="en-US" sz="2000" u="none" strike="noStrike">
                          <a:effectLst/>
                          <a:latin typeface="Times New Roman" panose="02020603050405020304" pitchFamily="18" charset="0"/>
                          <a:cs typeface="Times New Roman" panose="02020603050405020304" pitchFamily="18" charset="0"/>
                        </a:rPr>
                        <a:t>Add1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161925">
                <a:tc>
                  <a:txBody>
                    <a:bodyPr/>
                    <a:lstStyle/>
                    <a:p>
                      <a:pPr algn="l" fontAlgn="b"/>
                      <a:r>
                        <a:rPr lang="en-US" sz="2000" u="none" strike="noStrike">
                          <a:effectLst/>
                          <a:latin typeface="Times New Roman" panose="02020603050405020304" pitchFamily="18" charset="0"/>
                          <a:cs typeface="Times New Roman" panose="02020603050405020304" pitchFamily="18" charset="0"/>
                        </a:rPr>
                        <a:t>Add2</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161925">
                <a:tc>
                  <a:txBody>
                    <a:bodyPr/>
                    <a:lstStyle/>
                    <a:p>
                      <a:pPr algn="l" fontAlgn="b"/>
                      <a:r>
                        <a:rPr lang="en-US" sz="2000" u="none" strike="noStrike">
                          <a:effectLst/>
                          <a:latin typeface="Times New Roman" panose="02020603050405020304" pitchFamily="18" charset="0"/>
                          <a:cs typeface="Times New Roman" panose="02020603050405020304" pitchFamily="18" charset="0"/>
                        </a:rPr>
                        <a:t>Add3</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161925">
                <a:tc>
                  <a:txBody>
                    <a:bodyPr/>
                    <a:lstStyle/>
                    <a:p>
                      <a:pPr algn="l" fontAlgn="b"/>
                      <a:r>
                        <a:rPr lang="en-US" sz="2000" u="none" strike="noStrike">
                          <a:effectLst/>
                          <a:latin typeface="Times New Roman" panose="02020603050405020304" pitchFamily="18" charset="0"/>
                          <a:cs typeface="Times New Roman" panose="02020603050405020304" pitchFamily="18" charset="0"/>
                        </a:rPr>
                        <a:t>Mult1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r h="17145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Mult2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30855805"/>
              </p:ext>
            </p:extLst>
          </p:nvPr>
        </p:nvGraphicFramePr>
        <p:xfrm>
          <a:off x="3314700" y="6057984"/>
          <a:ext cx="5105400" cy="628650"/>
        </p:xfrm>
        <a:graphic>
          <a:graphicData uri="http://schemas.openxmlformats.org/drawingml/2006/table">
            <a:tbl>
              <a:tblPr>
                <a:tableStyleId>{5C22544A-7EE6-4342-B048-85BDC9FD1C3A}</a:tableStyleId>
              </a:tblPr>
              <a:tblGrid>
                <a:gridCol w="656116">
                  <a:extLst>
                    <a:ext uri="{9D8B030D-6E8A-4147-A177-3AD203B41FA5}">
                      <a16:colId xmlns:a16="http://schemas.microsoft.com/office/drawing/2014/main" val="20000"/>
                    </a:ext>
                  </a:extLst>
                </a:gridCol>
                <a:gridCol w="440828">
                  <a:extLst>
                    <a:ext uri="{9D8B030D-6E8A-4147-A177-3AD203B41FA5}">
                      <a16:colId xmlns:a16="http://schemas.microsoft.com/office/drawing/2014/main" val="20001"/>
                    </a:ext>
                  </a:extLst>
                </a:gridCol>
                <a:gridCol w="727878">
                  <a:extLst>
                    <a:ext uri="{9D8B030D-6E8A-4147-A177-3AD203B41FA5}">
                      <a16:colId xmlns:a16="http://schemas.microsoft.com/office/drawing/2014/main" val="20002"/>
                    </a:ext>
                  </a:extLst>
                </a:gridCol>
                <a:gridCol w="656116">
                  <a:extLst>
                    <a:ext uri="{9D8B030D-6E8A-4147-A177-3AD203B41FA5}">
                      <a16:colId xmlns:a16="http://schemas.microsoft.com/office/drawing/2014/main" val="20003"/>
                    </a:ext>
                  </a:extLst>
                </a:gridCol>
                <a:gridCol w="656116">
                  <a:extLst>
                    <a:ext uri="{9D8B030D-6E8A-4147-A177-3AD203B41FA5}">
                      <a16:colId xmlns:a16="http://schemas.microsoft.com/office/drawing/2014/main" val="20004"/>
                    </a:ext>
                  </a:extLst>
                </a:gridCol>
                <a:gridCol w="886367">
                  <a:extLst>
                    <a:ext uri="{9D8B030D-6E8A-4147-A177-3AD203B41FA5}">
                      <a16:colId xmlns:a16="http://schemas.microsoft.com/office/drawing/2014/main" val="20005"/>
                    </a:ext>
                  </a:extLst>
                </a:gridCol>
                <a:gridCol w="574774">
                  <a:extLst>
                    <a:ext uri="{9D8B030D-6E8A-4147-A177-3AD203B41FA5}">
                      <a16:colId xmlns:a16="http://schemas.microsoft.com/office/drawing/2014/main" val="20006"/>
                    </a:ext>
                  </a:extLst>
                </a:gridCol>
                <a:gridCol w="507205">
                  <a:extLst>
                    <a:ext uri="{9D8B030D-6E8A-4147-A177-3AD203B41FA5}">
                      <a16:colId xmlns:a16="http://schemas.microsoft.com/office/drawing/2014/main" val="20007"/>
                    </a:ext>
                  </a:extLst>
                </a:gridCol>
              </a:tblGrid>
              <a:tr h="161925">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Field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F0</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F4</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F6</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F8</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F10</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171450">
                <a:tc>
                  <a:txBody>
                    <a:bodyPr/>
                    <a:lstStyle/>
                    <a:p>
                      <a:pPr algn="l" fontAlgn="b"/>
                      <a:r>
                        <a:rPr lang="en-US" sz="2000" b="0" i="0" u="none" strike="noStrike" dirty="0" smtClean="0">
                          <a:effectLst/>
                          <a:latin typeface="Times New Roman" panose="02020603050405020304" pitchFamily="18" charset="0"/>
                          <a:cs typeface="Times New Roman" panose="02020603050405020304" pitchFamily="18" charset="0"/>
                        </a:rPr>
                        <a:t>Qi</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Load1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bl>
          </a:graphicData>
        </a:graphic>
      </p:graphicFrame>
      <p:sp>
        <p:nvSpPr>
          <p:cNvPr id="3" name="TextBox 2"/>
          <p:cNvSpPr txBox="1"/>
          <p:nvPr/>
        </p:nvSpPr>
        <p:spPr>
          <a:xfrm>
            <a:off x="0" y="3496263"/>
            <a:ext cx="2266967" cy="1938992"/>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Assume execution </a:t>
            </a:r>
          </a:p>
          <a:p>
            <a:r>
              <a:rPr lang="en-US" sz="2000" dirty="0" smtClean="0">
                <a:latin typeface="Times New Roman" panose="02020603050405020304" pitchFamily="18" charset="0"/>
                <a:cs typeface="Times New Roman" panose="02020603050405020304" pitchFamily="18" charset="0"/>
              </a:rPr>
              <a:t>times of 4 cycles so </a:t>
            </a:r>
          </a:p>
          <a:p>
            <a:r>
              <a:rPr lang="en-US" sz="2000" dirty="0" smtClean="0">
                <a:latin typeface="Times New Roman" panose="02020603050405020304" pitchFamily="18" charset="0"/>
                <a:cs typeface="Times New Roman" panose="02020603050405020304" pitchFamily="18" charset="0"/>
              </a:rPr>
              <a:t>that FP – FP delays </a:t>
            </a:r>
          </a:p>
          <a:p>
            <a:r>
              <a:rPr lang="en-US" sz="2000" dirty="0" smtClean="0">
                <a:latin typeface="Times New Roman" panose="02020603050405020304" pitchFamily="18" charset="0"/>
                <a:cs typeface="Times New Roman" panose="02020603050405020304" pitchFamily="18" charset="0"/>
              </a:rPr>
              <a:t>are 3 cycles and </a:t>
            </a:r>
          </a:p>
          <a:p>
            <a:r>
              <a:rPr lang="en-US" sz="2000" dirty="0" smtClean="0">
                <a:latin typeface="Times New Roman" panose="02020603050405020304" pitchFamily="18" charset="0"/>
                <a:cs typeface="Times New Roman" panose="02020603050405020304" pitchFamily="18" charset="0"/>
              </a:rPr>
              <a:t>FP – store delays </a:t>
            </a:r>
          </a:p>
          <a:p>
            <a:r>
              <a:rPr lang="en-US" sz="2000" dirty="0" smtClean="0">
                <a:latin typeface="Times New Roman" panose="02020603050405020304" pitchFamily="18" charset="0"/>
                <a:cs typeface="Times New Roman" panose="02020603050405020304" pitchFamily="18" charset="0"/>
              </a:rPr>
              <a:t>are 2 cycles</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8226" y="5699045"/>
            <a:ext cx="2749471" cy="1015663"/>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The WAR hazard on f6</a:t>
            </a:r>
          </a:p>
          <a:p>
            <a:r>
              <a:rPr lang="en-US" sz="2000" dirty="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n the </a:t>
            </a:r>
            <a:r>
              <a:rPr lang="en-US" sz="2000" dirty="0" err="1" smtClean="0">
                <a:latin typeface="Times New Roman" panose="02020603050405020304" pitchFamily="18" charset="0"/>
                <a:cs typeface="Times New Roman" panose="02020603050405020304" pitchFamily="18" charset="0"/>
              </a:rPr>
              <a:t>fadd.d</a:t>
            </a:r>
            <a:r>
              <a:rPr lang="en-US" sz="2000" dirty="0" smtClean="0">
                <a:latin typeface="Times New Roman" panose="02020603050405020304" pitchFamily="18" charset="0"/>
                <a:cs typeface="Times New Roman" panose="02020603050405020304" pitchFamily="18" charset="0"/>
              </a:rPr>
              <a:t> is handled</a:t>
            </a:r>
          </a:p>
          <a:p>
            <a:r>
              <a:rPr lang="en-US" sz="2000" dirty="0" smtClean="0">
                <a:latin typeface="Times New Roman" panose="02020603050405020304" pitchFamily="18" charset="0"/>
                <a:cs typeface="Times New Roman" panose="02020603050405020304" pitchFamily="18" charset="0"/>
              </a:rPr>
              <a:t>by renaming that register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859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Continued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1590405"/>
              </p:ext>
            </p:extLst>
          </p:nvPr>
        </p:nvGraphicFramePr>
        <p:xfrm>
          <a:off x="609600" y="838200"/>
          <a:ext cx="8077203" cy="3124200"/>
        </p:xfrm>
        <a:graphic>
          <a:graphicData uri="http://schemas.openxmlformats.org/drawingml/2006/table">
            <a:tbl>
              <a:tblPr>
                <a:tableStyleId>{5C22544A-7EE6-4342-B048-85BDC9FD1C3A}</a:tableStyleId>
              </a:tblPr>
              <a:tblGrid>
                <a:gridCol w="762003">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1600200">
                  <a:extLst>
                    <a:ext uri="{9D8B030D-6E8A-4147-A177-3AD203B41FA5}">
                      <a16:colId xmlns:a16="http://schemas.microsoft.com/office/drawing/2014/main" val="20007"/>
                    </a:ext>
                  </a:extLst>
                </a:gridCol>
              </a:tblGrid>
              <a:tr h="161925">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Name</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Busy</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Op</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a:effectLst/>
                          <a:latin typeface="Times New Roman" panose="02020603050405020304" pitchFamily="18" charset="0"/>
                          <a:cs typeface="Times New Roman" panose="02020603050405020304" pitchFamily="18" charset="0"/>
                        </a:rPr>
                        <a:t>Vj</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a:effectLst/>
                          <a:latin typeface="Times New Roman" panose="02020603050405020304" pitchFamily="18" charset="0"/>
                          <a:cs typeface="Times New Roman" panose="02020603050405020304" pitchFamily="18" charset="0"/>
                        </a:rPr>
                        <a:t>Vk</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Qj</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Qk</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A</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161925">
                <a:tc>
                  <a:txBody>
                    <a:bodyPr/>
                    <a:lstStyle/>
                    <a:p>
                      <a:pPr algn="l" fontAlgn="b"/>
                      <a:r>
                        <a:rPr lang="en-US" sz="2000" u="none" strike="noStrike">
                          <a:effectLst/>
                          <a:latin typeface="Times New Roman" panose="02020603050405020304" pitchFamily="18" charset="0"/>
                          <a:cs typeface="Times New Roman" panose="02020603050405020304" pitchFamily="18" charset="0"/>
                        </a:rPr>
                        <a:t>Load1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yes</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x2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32+Regs[x2]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161925">
                <a:tc>
                  <a:txBody>
                    <a:bodyPr/>
                    <a:lstStyle/>
                    <a:p>
                      <a:pPr algn="l" fontAlgn="b"/>
                      <a:r>
                        <a:rPr lang="en-US" sz="2000" u="none" strike="noStrike">
                          <a:effectLst/>
                          <a:latin typeface="Times New Roman" panose="02020603050405020304" pitchFamily="18" charset="0"/>
                          <a:cs typeface="Times New Roman" panose="02020603050405020304" pitchFamily="18" charset="0"/>
                        </a:rPr>
                        <a:t>Load2</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yes</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fld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x3</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44+Regs[x3]</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485775">
                <a:tc>
                  <a:txBody>
                    <a:bodyPr/>
                    <a:lstStyle/>
                    <a:p>
                      <a:pPr algn="l" fontAlgn="b"/>
                      <a:r>
                        <a:rPr lang="en-US" sz="2000" u="none" strike="noStrike">
                          <a:effectLst/>
                          <a:latin typeface="Times New Roman" panose="02020603050405020304" pitchFamily="18" charset="0"/>
                          <a:cs typeface="Times New Roman" panose="02020603050405020304" pitchFamily="18" charset="0"/>
                        </a:rPr>
                        <a:t>Add1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yes</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fsub.d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Mem[44+Regs[x3</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Mem[32+Regs[x2</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161925">
                <a:tc>
                  <a:txBody>
                    <a:bodyPr/>
                    <a:lstStyle/>
                    <a:p>
                      <a:pPr algn="l" fontAlgn="b"/>
                      <a:r>
                        <a:rPr lang="en-US" sz="2000" u="none" strike="noStrike">
                          <a:effectLst/>
                          <a:latin typeface="Times New Roman" panose="02020603050405020304" pitchFamily="18" charset="0"/>
                          <a:cs typeface="Times New Roman" panose="02020603050405020304" pitchFamily="18" charset="0"/>
                        </a:rPr>
                        <a:t>Add2</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161925">
                <a:tc>
                  <a:txBody>
                    <a:bodyPr/>
                    <a:lstStyle/>
                    <a:p>
                      <a:pPr algn="l" fontAlgn="b"/>
                      <a:r>
                        <a:rPr lang="en-US" sz="2000" u="none" strike="noStrike">
                          <a:effectLst/>
                          <a:latin typeface="Times New Roman" panose="02020603050405020304" pitchFamily="18" charset="0"/>
                          <a:cs typeface="Times New Roman" panose="02020603050405020304" pitchFamily="18" charset="0"/>
                        </a:rPr>
                        <a:t>Add3</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485775">
                <a:tc>
                  <a:txBody>
                    <a:bodyPr/>
                    <a:lstStyle/>
                    <a:p>
                      <a:pPr algn="l" fontAlgn="b"/>
                      <a:r>
                        <a:rPr lang="en-US" sz="2000" u="none" strike="noStrike">
                          <a:effectLst/>
                          <a:latin typeface="Times New Roman" panose="02020603050405020304" pitchFamily="18" charset="0"/>
                          <a:cs typeface="Times New Roman" panose="02020603050405020304" pitchFamily="18" charset="0"/>
                        </a:rPr>
                        <a:t>Mult1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yes</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fmult.d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Regs</a:t>
                      </a:r>
                      <a:r>
                        <a:rPr lang="en-US" sz="2000" u="none" strike="noStrike" dirty="0" smtClean="0">
                          <a:effectLst/>
                          <a:latin typeface="Times New Roman" panose="02020603050405020304" pitchFamily="18" charset="0"/>
                          <a:cs typeface="Times New Roman" panose="02020603050405020304" pitchFamily="18" charset="0"/>
                        </a:rPr>
                        <a:t>[f4</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Mem[44+Regs[x3</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r h="171450">
                <a:tc>
                  <a:txBody>
                    <a:bodyPr/>
                    <a:lstStyle/>
                    <a:p>
                      <a:pPr algn="l" fontAlgn="b"/>
                      <a:r>
                        <a:rPr lang="en-US" sz="2000" u="none" strike="noStrike">
                          <a:effectLst/>
                          <a:latin typeface="Times New Roman" panose="02020603050405020304" pitchFamily="18" charset="0"/>
                          <a:cs typeface="Times New Roman" panose="02020603050405020304" pitchFamily="18" charset="0"/>
                        </a:rPr>
                        <a:t>Mult2</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45814882"/>
              </p:ext>
            </p:extLst>
          </p:nvPr>
        </p:nvGraphicFramePr>
        <p:xfrm>
          <a:off x="1219200" y="6096000"/>
          <a:ext cx="6172200" cy="628650"/>
        </p:xfrm>
        <a:graphic>
          <a:graphicData uri="http://schemas.openxmlformats.org/drawingml/2006/table">
            <a:tbl>
              <a:tblPr>
                <a:tableStyleId>{5C22544A-7EE6-4342-B048-85BDC9FD1C3A}</a:tableStyleId>
              </a:tblPr>
              <a:tblGrid>
                <a:gridCol w="771525">
                  <a:extLst>
                    <a:ext uri="{9D8B030D-6E8A-4147-A177-3AD203B41FA5}">
                      <a16:colId xmlns:a16="http://schemas.microsoft.com/office/drawing/2014/main" val="20000"/>
                    </a:ext>
                  </a:extLst>
                </a:gridCol>
                <a:gridCol w="771525">
                  <a:extLst>
                    <a:ext uri="{9D8B030D-6E8A-4147-A177-3AD203B41FA5}">
                      <a16:colId xmlns:a16="http://schemas.microsoft.com/office/drawing/2014/main" val="20001"/>
                    </a:ext>
                  </a:extLst>
                </a:gridCol>
                <a:gridCol w="771525">
                  <a:extLst>
                    <a:ext uri="{9D8B030D-6E8A-4147-A177-3AD203B41FA5}">
                      <a16:colId xmlns:a16="http://schemas.microsoft.com/office/drawing/2014/main" val="20002"/>
                    </a:ext>
                  </a:extLst>
                </a:gridCol>
                <a:gridCol w="771525">
                  <a:extLst>
                    <a:ext uri="{9D8B030D-6E8A-4147-A177-3AD203B41FA5}">
                      <a16:colId xmlns:a16="http://schemas.microsoft.com/office/drawing/2014/main" val="20003"/>
                    </a:ext>
                  </a:extLst>
                </a:gridCol>
                <a:gridCol w="771525">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gridCol w="771525">
                  <a:extLst>
                    <a:ext uri="{9D8B030D-6E8A-4147-A177-3AD203B41FA5}">
                      <a16:colId xmlns:a16="http://schemas.microsoft.com/office/drawing/2014/main" val="20006"/>
                    </a:ext>
                  </a:extLst>
                </a:gridCol>
                <a:gridCol w="771525">
                  <a:extLst>
                    <a:ext uri="{9D8B030D-6E8A-4147-A177-3AD203B41FA5}">
                      <a16:colId xmlns:a16="http://schemas.microsoft.com/office/drawing/2014/main" val="20007"/>
                    </a:ext>
                  </a:extLst>
                </a:gridCol>
              </a:tblGrid>
              <a:tr h="161925">
                <a:tc>
                  <a:txBody>
                    <a:bodyPr/>
                    <a:lstStyle/>
                    <a:p>
                      <a:pPr algn="l" fontAlgn="b"/>
                      <a:r>
                        <a:rPr lang="en-US" sz="2000" u="none" strike="noStrike">
                          <a:effectLst/>
                          <a:latin typeface="Times New Roman" panose="02020603050405020304" pitchFamily="18" charset="0"/>
                          <a:cs typeface="Times New Roman" panose="02020603050405020304" pitchFamily="18" charset="0"/>
                        </a:rPr>
                        <a:t>Field</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F0</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F4</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F6</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F8</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F10</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17145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Busy</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Mult1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Load2</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Load1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Add1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bl>
          </a:graphicData>
        </a:graphic>
      </p:graphicFrame>
      <p:sp>
        <p:nvSpPr>
          <p:cNvPr id="6" name="TextBox 5"/>
          <p:cNvSpPr txBox="1"/>
          <p:nvPr/>
        </p:nvSpPr>
        <p:spPr>
          <a:xfrm>
            <a:off x="699934" y="4229725"/>
            <a:ext cx="7986866" cy="1446550"/>
          </a:xfrm>
          <a:prstGeom prst="rect">
            <a:avLst/>
          </a:prstGeom>
          <a:noFill/>
        </p:spPr>
        <p:txBody>
          <a:bodyPr wrap="none" rtlCol="0">
            <a:spAutoFit/>
          </a:bodyPr>
          <a:lstStyle/>
          <a:p>
            <a:r>
              <a:rPr lang="en-US" sz="2200" dirty="0" smtClean="0">
                <a:latin typeface="Times New Roman" pitchFamily="18" charset="0"/>
                <a:cs typeface="Times New Roman" pitchFamily="18" charset="0"/>
              </a:rPr>
              <a:t>With register renaming, we would expand the result register status </a:t>
            </a:r>
          </a:p>
          <a:p>
            <a:r>
              <a:rPr lang="en-US" sz="2200" dirty="0" smtClean="0">
                <a:latin typeface="Times New Roman" pitchFamily="18" charset="0"/>
                <a:cs typeface="Times New Roman" pitchFamily="18" charset="0"/>
              </a:rPr>
              <a:t>to include temporary registers (in this example, the </a:t>
            </a:r>
            <a:r>
              <a:rPr lang="en-US" sz="2200" dirty="0" err="1" smtClean="0">
                <a:latin typeface="Times New Roman" pitchFamily="18" charset="0"/>
                <a:cs typeface="Times New Roman" pitchFamily="18" charset="0"/>
              </a:rPr>
              <a:t>fadd.d</a:t>
            </a:r>
            <a:r>
              <a:rPr lang="en-US" sz="2200" dirty="0" smtClean="0">
                <a:latin typeface="Times New Roman" pitchFamily="18" charset="0"/>
                <a:cs typeface="Times New Roman" pitchFamily="18" charset="0"/>
              </a:rPr>
              <a:t>, issued </a:t>
            </a:r>
          </a:p>
          <a:p>
            <a:r>
              <a:rPr lang="en-US" sz="2200" dirty="0" smtClean="0">
                <a:latin typeface="Times New Roman" pitchFamily="18" charset="0"/>
                <a:cs typeface="Times New Roman" pitchFamily="18" charset="0"/>
              </a:rPr>
              <a:t>probably to the Add2 FU would be listed under a temporary register, </a:t>
            </a:r>
          </a:p>
          <a:p>
            <a:r>
              <a:rPr lang="en-US" sz="2200" dirty="0" smtClean="0">
                <a:latin typeface="Times New Roman" pitchFamily="18" charset="0"/>
                <a:cs typeface="Times New Roman" pitchFamily="18" charset="0"/>
              </a:rPr>
              <a:t>say T0</a:t>
            </a:r>
          </a:p>
        </p:txBody>
      </p:sp>
    </p:spTree>
    <p:extLst>
      <p:ext uri="{BB962C8B-B14F-4D97-AF65-F5344CB8AC3E}">
        <p14:creationId xmlns:p14="http://schemas.microsoft.com/office/powerpoint/2010/main" val="654763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152400"/>
            <a:ext cx="8229600" cy="6528748"/>
          </a:xfrm>
          <a:prstGeom prst="rect">
            <a:avLst/>
          </a:prstGeom>
        </p:spPr>
      </p:pic>
    </p:spTree>
    <p:extLst>
      <p:ext uri="{BB962C8B-B14F-4D97-AF65-F5344CB8AC3E}">
        <p14:creationId xmlns:p14="http://schemas.microsoft.com/office/powerpoint/2010/main" val="2870999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228600"/>
            <a:ext cx="8305800" cy="6598698"/>
          </a:xfrm>
          <a:prstGeom prst="rect">
            <a:avLst/>
          </a:prstGeom>
        </p:spPr>
      </p:pic>
    </p:spTree>
    <p:extLst>
      <p:ext uri="{BB962C8B-B14F-4D97-AF65-F5344CB8AC3E}">
        <p14:creationId xmlns:p14="http://schemas.microsoft.com/office/powerpoint/2010/main" val="1701278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3814874" y="-1147874"/>
            <a:ext cx="861774" cy="3767122"/>
          </a:xfrm>
          <a:prstGeom prst="rect">
            <a:avLst/>
          </a:prstGeom>
          <a:noFill/>
        </p:spPr>
        <p:txBody>
          <a:bodyPr vert="vert270" wrap="none" rtlCol="0">
            <a:spAutoFit/>
          </a:bodyPr>
          <a:lstStyle/>
          <a:p>
            <a:r>
              <a:rPr lang="en-US" sz="4400" dirty="0" err="1" smtClean="0">
                <a:latin typeface="Times New Roman" panose="02020603050405020304" pitchFamily="18" charset="0"/>
                <a:cs typeface="Times New Roman" panose="02020603050405020304" pitchFamily="18" charset="0"/>
              </a:rPr>
              <a:t>Tomasulo</a:t>
            </a:r>
            <a:r>
              <a:rPr lang="en-US" sz="4400" dirty="0" smtClean="0">
                <a:latin typeface="Times New Roman" panose="02020603050405020304" pitchFamily="18" charset="0"/>
                <a:cs typeface="Times New Roman" panose="02020603050405020304" pitchFamily="18" charset="0"/>
              </a:rPr>
              <a:t> Logic</a:t>
            </a:r>
            <a:endParaRPr lang="en-US" sz="4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0" y="1466849"/>
            <a:ext cx="9174243" cy="4171951"/>
          </a:xfrm>
          <a:prstGeom prst="rect">
            <a:avLst/>
          </a:prstGeom>
        </p:spPr>
      </p:pic>
    </p:spTree>
    <p:extLst>
      <p:ext uri="{BB962C8B-B14F-4D97-AF65-F5344CB8AC3E}">
        <p14:creationId xmlns:p14="http://schemas.microsoft.com/office/powerpoint/2010/main" val="34845782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71600"/>
            <a:ext cx="9195863" cy="4138612"/>
          </a:xfrm>
          <a:prstGeom prst="rect">
            <a:avLst/>
          </a:prstGeom>
        </p:spPr>
      </p:pic>
    </p:spTree>
    <p:extLst>
      <p:ext uri="{BB962C8B-B14F-4D97-AF65-F5344CB8AC3E}">
        <p14:creationId xmlns:p14="http://schemas.microsoft.com/office/powerpoint/2010/main" val="5790223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Dynamic Loop Unrolling</a:t>
            </a:r>
            <a:endParaRPr lang="en-US" dirty="0"/>
          </a:p>
        </p:txBody>
      </p:sp>
      <p:sp>
        <p:nvSpPr>
          <p:cNvPr id="3" name="Content Placeholder 2"/>
          <p:cNvSpPr>
            <a:spLocks noGrp="1"/>
          </p:cNvSpPr>
          <p:nvPr>
            <p:ph idx="1"/>
          </p:nvPr>
        </p:nvSpPr>
        <p:spPr>
          <a:xfrm>
            <a:off x="228600" y="990600"/>
            <a:ext cx="8763000" cy="5867400"/>
          </a:xfrm>
        </p:spPr>
        <p:txBody>
          <a:bodyPr>
            <a:normAutofit fontScale="85000" lnSpcReduction="20000"/>
          </a:bodyPr>
          <a:lstStyle/>
          <a:p>
            <a:r>
              <a:rPr lang="en-US" dirty="0" smtClean="0"/>
              <a:t>The </a:t>
            </a:r>
            <a:r>
              <a:rPr lang="en-US" dirty="0" err="1" smtClean="0"/>
              <a:t>Tomasulo</a:t>
            </a:r>
            <a:r>
              <a:rPr lang="en-US" dirty="0" smtClean="0"/>
              <a:t> architecture improves over the Scoreboard </a:t>
            </a:r>
          </a:p>
          <a:p>
            <a:pPr lvl="1"/>
            <a:r>
              <a:rPr lang="en-US" dirty="0" smtClean="0"/>
              <a:t>instructions do not stall because of WAW hazards and can complete in spite of WAR hazards</a:t>
            </a:r>
          </a:p>
          <a:p>
            <a:pPr lvl="1"/>
            <a:r>
              <a:rPr lang="en-US" dirty="0" smtClean="0"/>
              <a:t>multiple instructions can read operands in one cycle (when forwarded)</a:t>
            </a:r>
          </a:p>
          <a:p>
            <a:pPr lvl="1"/>
            <a:r>
              <a:rPr lang="en-US" dirty="0" smtClean="0"/>
              <a:t>multiple reservation stations get around function unit structural hazards, again, reducing stalls</a:t>
            </a:r>
          </a:p>
          <a:p>
            <a:pPr lvl="1"/>
            <a:r>
              <a:rPr lang="en-US" dirty="0" smtClean="0"/>
              <a:t>instructions are sent to reservation stations as soon as they reach the front of the instruction queue (unless all reservation stations of a FU are occupied)</a:t>
            </a:r>
          </a:p>
          <a:p>
            <a:r>
              <a:rPr lang="en-US" dirty="0" smtClean="0"/>
              <a:t>Compared to compiler scheduling</a:t>
            </a:r>
          </a:p>
          <a:p>
            <a:pPr lvl="1"/>
            <a:r>
              <a:rPr lang="en-US" dirty="0" smtClean="0"/>
              <a:t>instruction fetch and issue do not stall upon RAW hazard</a:t>
            </a:r>
          </a:p>
          <a:p>
            <a:r>
              <a:rPr lang="en-US" dirty="0" smtClean="0"/>
              <a:t>Aside from increased cost (more registers, a scoreboard), there is a disadvantage</a:t>
            </a:r>
          </a:p>
          <a:p>
            <a:pPr lvl="1"/>
            <a:r>
              <a:rPr lang="en-US" dirty="0" smtClean="0"/>
              <a:t>compiler-based loop unrolling removed several branches (although this is mitigated with successful branch speculation)</a:t>
            </a:r>
          </a:p>
        </p:txBody>
      </p:sp>
    </p:spTree>
    <p:extLst>
      <p:ext uri="{BB962C8B-B14F-4D97-AF65-F5344CB8AC3E}">
        <p14:creationId xmlns:p14="http://schemas.microsoft.com/office/powerpoint/2010/main" val="27857724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Continued</a:t>
            </a:r>
            <a:endParaRPr lang="en-US" dirty="0"/>
          </a:p>
        </p:txBody>
      </p:sp>
      <p:sp>
        <p:nvSpPr>
          <p:cNvPr id="3" name="Content Placeholder 2"/>
          <p:cNvSpPr>
            <a:spLocks noGrp="1"/>
          </p:cNvSpPr>
          <p:nvPr>
            <p:ph idx="1"/>
          </p:nvPr>
        </p:nvSpPr>
        <p:spPr>
          <a:xfrm>
            <a:off x="152400" y="838200"/>
            <a:ext cx="8839200" cy="6019800"/>
          </a:xfrm>
        </p:spPr>
        <p:txBody>
          <a:bodyPr>
            <a:normAutofit fontScale="92500" lnSpcReduction="20000"/>
          </a:bodyPr>
          <a:lstStyle/>
          <a:p>
            <a:r>
              <a:rPr lang="en-US" dirty="0" smtClean="0"/>
              <a:t>Loop unrolling can be handled by the hardware by continuing to issue instructions of successive loop iterations as they are reached in the instruction stream</a:t>
            </a:r>
          </a:p>
          <a:p>
            <a:pPr lvl="1"/>
            <a:r>
              <a:rPr lang="en-US" dirty="0" smtClean="0"/>
              <a:t>an excessive number of WAR and WAW hazards can cause us to run out of temporary registers if we have too many loop iterations running at once</a:t>
            </a:r>
          </a:p>
          <a:p>
            <a:pPr lvl="1"/>
            <a:r>
              <a:rPr lang="en-US" dirty="0" smtClean="0"/>
              <a:t>although compiler-based loop unrolling used just as many or more registers, but in this case “real registers” (instead of temporary registers) as named by the compiler</a:t>
            </a:r>
          </a:p>
          <a:p>
            <a:pPr lvl="1"/>
            <a:r>
              <a:rPr lang="en-US" dirty="0" smtClean="0"/>
              <a:t>how many iterations can we accommodate in the </a:t>
            </a:r>
            <a:r>
              <a:rPr lang="en-US" dirty="0" err="1" smtClean="0"/>
              <a:t>Tomasulo</a:t>
            </a:r>
            <a:r>
              <a:rPr lang="en-US" dirty="0" smtClean="0"/>
              <a:t> architecture?  this depends on number of T registers and number of reservation stations</a:t>
            </a:r>
          </a:p>
          <a:p>
            <a:pPr lvl="1"/>
            <a:r>
              <a:rPr lang="en-US" dirty="0" smtClean="0"/>
              <a:t>in our previous example, we used 4 T registers per iteration and had 64 T registers limiting us to 16 loop iterations (64 is a sufficient number unless we are dealing with long instructions like divides)</a:t>
            </a:r>
          </a:p>
        </p:txBody>
      </p:sp>
    </p:spTree>
    <p:extLst>
      <p:ext uri="{BB962C8B-B14F-4D97-AF65-F5344CB8AC3E}">
        <p14:creationId xmlns:p14="http://schemas.microsoft.com/office/powerpoint/2010/main" val="514825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Example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01714332"/>
              </p:ext>
            </p:extLst>
          </p:nvPr>
        </p:nvGraphicFramePr>
        <p:xfrm>
          <a:off x="304800" y="838200"/>
          <a:ext cx="8458203" cy="2190750"/>
        </p:xfrm>
        <a:graphic>
          <a:graphicData uri="http://schemas.openxmlformats.org/drawingml/2006/table">
            <a:tbl>
              <a:tblPr>
                <a:tableStyleId>{5C22544A-7EE6-4342-B048-85BDC9FD1C3A}</a:tableStyleId>
              </a:tblPr>
              <a:tblGrid>
                <a:gridCol w="884518">
                  <a:extLst>
                    <a:ext uri="{9D8B030D-6E8A-4147-A177-3AD203B41FA5}">
                      <a16:colId xmlns:a16="http://schemas.microsoft.com/office/drawing/2014/main" val="20000"/>
                    </a:ext>
                  </a:extLst>
                </a:gridCol>
                <a:gridCol w="1125353">
                  <a:extLst>
                    <a:ext uri="{9D8B030D-6E8A-4147-A177-3AD203B41FA5}">
                      <a16:colId xmlns:a16="http://schemas.microsoft.com/office/drawing/2014/main" val="20001"/>
                    </a:ext>
                  </a:extLst>
                </a:gridCol>
                <a:gridCol w="1423658">
                  <a:extLst>
                    <a:ext uri="{9D8B030D-6E8A-4147-A177-3AD203B41FA5}">
                      <a16:colId xmlns:a16="http://schemas.microsoft.com/office/drawing/2014/main" val="20002"/>
                    </a:ext>
                  </a:extLst>
                </a:gridCol>
                <a:gridCol w="602084">
                  <a:extLst>
                    <a:ext uri="{9D8B030D-6E8A-4147-A177-3AD203B41FA5}">
                      <a16:colId xmlns:a16="http://schemas.microsoft.com/office/drawing/2014/main" val="20003"/>
                    </a:ext>
                  </a:extLst>
                </a:gridCol>
                <a:gridCol w="884518">
                  <a:extLst>
                    <a:ext uri="{9D8B030D-6E8A-4147-A177-3AD203B41FA5}">
                      <a16:colId xmlns:a16="http://schemas.microsoft.com/office/drawing/2014/main" val="20004"/>
                    </a:ext>
                  </a:extLst>
                </a:gridCol>
                <a:gridCol w="884518">
                  <a:extLst>
                    <a:ext uri="{9D8B030D-6E8A-4147-A177-3AD203B41FA5}">
                      <a16:colId xmlns:a16="http://schemas.microsoft.com/office/drawing/2014/main" val="20005"/>
                    </a:ext>
                  </a:extLst>
                </a:gridCol>
                <a:gridCol w="884518">
                  <a:extLst>
                    <a:ext uri="{9D8B030D-6E8A-4147-A177-3AD203B41FA5}">
                      <a16:colId xmlns:a16="http://schemas.microsoft.com/office/drawing/2014/main" val="20006"/>
                    </a:ext>
                  </a:extLst>
                </a:gridCol>
                <a:gridCol w="884518">
                  <a:extLst>
                    <a:ext uri="{9D8B030D-6E8A-4147-A177-3AD203B41FA5}">
                      <a16:colId xmlns:a16="http://schemas.microsoft.com/office/drawing/2014/main" val="20007"/>
                    </a:ext>
                  </a:extLst>
                </a:gridCol>
                <a:gridCol w="884518">
                  <a:extLst>
                    <a:ext uri="{9D8B030D-6E8A-4147-A177-3AD203B41FA5}">
                      <a16:colId xmlns:a16="http://schemas.microsoft.com/office/drawing/2014/main" val="20008"/>
                    </a:ext>
                  </a:extLst>
                </a:gridCol>
              </a:tblGrid>
              <a:tr h="161925">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Loop:</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a:t>
                      </a:r>
                      <a:r>
                        <a:rPr lang="en-US" sz="2000" u="none" strike="noStrike" dirty="0" smtClean="0">
                          <a:effectLst/>
                          <a:latin typeface="Times New Roman" panose="02020603050405020304" pitchFamily="18" charset="0"/>
                          <a:cs typeface="Times New Roman" panose="02020603050405020304" pitchFamily="18" charset="0"/>
                        </a:rPr>
                        <a:t>0</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0(x1</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161925">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fmult.d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f4,</a:t>
                      </a:r>
                      <a:r>
                        <a:rPr lang="en-US" sz="2000" u="none" strike="noStrike" baseline="0" dirty="0" smtClean="0">
                          <a:effectLst/>
                          <a:latin typeface="Times New Roman" panose="02020603050405020304" pitchFamily="18" charset="0"/>
                          <a:cs typeface="Times New Roman" panose="02020603050405020304" pitchFamily="18" charset="0"/>
                        </a:rPr>
                        <a:t> f0, f2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gridSpan="3">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RAW hazard with </a:t>
                      </a:r>
                      <a:r>
                        <a:rPr lang="en-US" sz="2000" u="none" strike="noStrike" dirty="0" err="1" smtClean="0">
                          <a:effectLst/>
                          <a:latin typeface="Times New Roman" panose="02020603050405020304" pitchFamily="18" charset="0"/>
                          <a:cs typeface="Times New Roman" panose="02020603050405020304" pitchFamily="18" charset="0"/>
                        </a:rPr>
                        <a:t>fld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161925">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fsd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f4</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0(x1</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gridSpan="5">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RAW hazard with </a:t>
                      </a:r>
                      <a:r>
                        <a:rPr lang="en-US" sz="2000" u="none" strike="noStrike" dirty="0" err="1" smtClean="0">
                          <a:effectLst/>
                          <a:latin typeface="Times New Roman" panose="02020603050405020304" pitchFamily="18" charset="0"/>
                          <a:cs typeface="Times New Roman" panose="02020603050405020304" pitchFamily="18" charset="0"/>
                        </a:rPr>
                        <a:t>fmult.d</a:t>
                      </a:r>
                      <a:r>
                        <a:rPr lang="en-US" sz="2000" u="none" strike="noStrike" dirty="0" smtClean="0">
                          <a:effectLst/>
                          <a:latin typeface="Times New Roman" panose="02020603050405020304" pitchFamily="18" charset="0"/>
                          <a:cs typeface="Times New Roman" panose="02020603050405020304" pitchFamily="18" charset="0"/>
                        </a:rPr>
                        <a:t>, </a:t>
                      </a:r>
                      <a:r>
                        <a:rPr lang="en-US" sz="2000" u="none" strike="noStrike" dirty="0">
                          <a:effectLst/>
                          <a:latin typeface="Times New Roman" panose="02020603050405020304" pitchFamily="18" charset="0"/>
                          <a:cs typeface="Times New Roman" panose="02020603050405020304" pitchFamily="18" charset="0"/>
                        </a:rPr>
                        <a:t>which will take several cycles</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61925">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subiw</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x1</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x1, -</a:t>
                      </a:r>
                      <a:r>
                        <a:rPr lang="en-US" sz="2000" u="none" strike="noStrike" dirty="0">
                          <a:effectLst/>
                          <a:latin typeface="Times New Roman" panose="02020603050405020304" pitchFamily="18" charset="0"/>
                          <a:cs typeface="Times New Roman" panose="02020603050405020304" pitchFamily="18" charset="0"/>
                        </a:rPr>
                        <a:t>8</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161925">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bne</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x</a:t>
                      </a:r>
                      <a:r>
                        <a:rPr lang="en-US" sz="2000" u="none" strike="noStrike" dirty="0" smtClean="0">
                          <a:effectLst/>
                          <a:latin typeface="Times New Roman" panose="02020603050405020304" pitchFamily="18" charset="0"/>
                          <a:cs typeface="Times New Roman" panose="02020603050405020304" pitchFamily="18" charset="0"/>
                        </a:rPr>
                        <a:t>1</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x2</a:t>
                      </a:r>
                      <a:r>
                        <a:rPr lang="en-US" sz="2000" u="none" strike="noStrike" dirty="0">
                          <a:effectLst/>
                          <a:latin typeface="Times New Roman" panose="02020603050405020304" pitchFamily="18" charset="0"/>
                          <a:cs typeface="Times New Roman" panose="02020603050405020304" pitchFamily="18" charset="0"/>
                        </a:rPr>
                        <a:t>, Loop</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gridSpan="3">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RAW hazard with </a:t>
                      </a:r>
                      <a:r>
                        <a:rPr lang="en-US" sz="2000" u="none" strike="noStrike" dirty="0" err="1" smtClean="0">
                          <a:effectLst/>
                          <a:latin typeface="Times New Roman" panose="02020603050405020304" pitchFamily="18" charset="0"/>
                          <a:cs typeface="Times New Roman" panose="02020603050405020304" pitchFamily="18" charset="0"/>
                        </a:rPr>
                        <a:t>subiw</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161925">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a:effectLst/>
                          <a:latin typeface="Times New Roman" panose="02020603050405020304" pitchFamily="18" charset="0"/>
                          <a:cs typeface="Times New Roman" panose="02020603050405020304" pitchFamily="18" charset="0"/>
                        </a:rPr>
                        <a:t>Branch hazard</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bl>
          </a:graphicData>
        </a:graphic>
      </p:graphicFrame>
      <p:sp>
        <p:nvSpPr>
          <p:cNvPr id="5" name="TextBox 4"/>
          <p:cNvSpPr txBox="1"/>
          <p:nvPr/>
        </p:nvSpPr>
        <p:spPr>
          <a:xfrm>
            <a:off x="304800" y="3276600"/>
            <a:ext cx="8610600" cy="2462213"/>
          </a:xfrm>
          <a:prstGeom prst="rect">
            <a:avLst/>
          </a:prstGeom>
          <a:noFill/>
        </p:spPr>
        <p:txBody>
          <a:bodyPr wrap="square" rtlCol="0">
            <a:spAutoFit/>
          </a:bodyPr>
          <a:lstStyle/>
          <a:p>
            <a:r>
              <a:rPr lang="en-US" sz="2200" dirty="0" smtClean="0">
                <a:latin typeface="Times New Roman" pitchFamily="18" charset="0"/>
                <a:cs typeface="Times New Roman" pitchFamily="18" charset="0"/>
              </a:rPr>
              <a:t>Here is the similar loop to the one we unrolled by compiler</a:t>
            </a:r>
          </a:p>
          <a:p>
            <a:endParaRPr lang="en-US" sz="2200" dirty="0">
              <a:latin typeface="Times New Roman" pitchFamily="18" charset="0"/>
              <a:cs typeface="Times New Roman" pitchFamily="18" charset="0"/>
            </a:endParaRPr>
          </a:p>
          <a:p>
            <a:r>
              <a:rPr lang="en-US" sz="2200" dirty="0" smtClean="0">
                <a:latin typeface="Times New Roman" pitchFamily="18" charset="0"/>
                <a:cs typeface="Times New Roman" pitchFamily="18" charset="0"/>
              </a:rPr>
              <a:t>The </a:t>
            </a:r>
            <a:r>
              <a:rPr lang="en-US" sz="2200" dirty="0" err="1" smtClean="0">
                <a:latin typeface="Times New Roman" pitchFamily="18" charset="0"/>
                <a:cs typeface="Times New Roman" pitchFamily="18" charset="0"/>
              </a:rPr>
              <a:t>fmult.d’s</a:t>
            </a:r>
            <a:r>
              <a:rPr lang="en-US" sz="2200" dirty="0" smtClean="0">
                <a:latin typeface="Times New Roman" pitchFamily="18" charset="0"/>
                <a:cs typeface="Times New Roman" pitchFamily="18" charset="0"/>
              </a:rPr>
              <a:t> latency causes stalls that cannot be removed through</a:t>
            </a:r>
          </a:p>
          <a:p>
            <a:r>
              <a:rPr lang="en-US" sz="2200" dirty="0" smtClean="0">
                <a:latin typeface="Times New Roman" pitchFamily="18" charset="0"/>
                <a:cs typeface="Times New Roman" pitchFamily="18" charset="0"/>
              </a:rPr>
              <a:t>instruction scheduling because there are not enough instructions</a:t>
            </a:r>
          </a:p>
          <a:p>
            <a:r>
              <a:rPr lang="en-US" sz="2200" dirty="0" smtClean="0">
                <a:latin typeface="Times New Roman" pitchFamily="18" charset="0"/>
                <a:cs typeface="Times New Roman" pitchFamily="18" charset="0"/>
              </a:rPr>
              <a:t>available</a:t>
            </a:r>
          </a:p>
          <a:p>
            <a:endParaRPr lang="en-US" sz="2200" dirty="0">
              <a:latin typeface="Times New Roman" pitchFamily="18" charset="0"/>
              <a:cs typeface="Times New Roman" pitchFamily="18" charset="0"/>
            </a:endParaRPr>
          </a:p>
          <a:p>
            <a:r>
              <a:rPr lang="en-US" sz="2200" dirty="0" smtClean="0">
                <a:latin typeface="Times New Roman" pitchFamily="18" charset="0"/>
                <a:cs typeface="Times New Roman" pitchFamily="18" charset="0"/>
              </a:rPr>
              <a:t>Loop unrolling and scheduling resolves all stalls</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837800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Example</a:t>
            </a:r>
            <a:endParaRPr lang="en-US" dirty="0"/>
          </a:p>
        </p:txBody>
      </p:sp>
      <p:sp>
        <p:nvSpPr>
          <p:cNvPr id="4" name="Rectangle 3"/>
          <p:cNvSpPr/>
          <p:nvPr/>
        </p:nvSpPr>
        <p:spPr>
          <a:xfrm>
            <a:off x="0" y="762000"/>
            <a:ext cx="4572000" cy="5355312"/>
          </a:xfrm>
          <a:prstGeom prst="rect">
            <a:avLst/>
          </a:prstGeom>
        </p:spPr>
        <p:txBody>
          <a:bodyPr>
            <a:spAutoFit/>
          </a:bodyPr>
          <a:lstStyle/>
          <a:p>
            <a:r>
              <a:rPr lang="en-US" dirty="0">
                <a:latin typeface="Courier New" panose="02070309020205020404" pitchFamily="49" charset="0"/>
                <a:cs typeface="Courier New" panose="02070309020205020404" pitchFamily="49" charset="0"/>
              </a:rPr>
              <a:t>loop: </a:t>
            </a:r>
            <a:r>
              <a:rPr lang="en-US" dirty="0" err="1" smtClean="0">
                <a:latin typeface="Courier New" panose="02070309020205020404" pitchFamily="49" charset="0"/>
                <a:cs typeface="Courier New" panose="02070309020205020404" pitchFamily="49" charset="0"/>
              </a:rPr>
              <a:t>fld</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f0, 0(x1)</a:t>
            </a:r>
          </a:p>
          <a:p>
            <a:r>
              <a:rPr lang="en-US" dirty="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fadd.d</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f4</a:t>
            </a:r>
            <a:r>
              <a:rPr lang="en-US" dirty="0">
                <a:latin typeface="Courier New" panose="02070309020205020404" pitchFamily="49" charset="0"/>
                <a:cs typeface="Courier New" panose="02070309020205020404" pitchFamily="49" charset="0"/>
              </a:rPr>
              <a:t>, f0, f2</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fsd</a:t>
            </a:r>
            <a:r>
              <a:rPr lang="en-US" dirty="0">
                <a:latin typeface="Courier New" panose="02070309020205020404" pitchFamily="49" charset="0"/>
                <a:cs typeface="Courier New" panose="02070309020205020404" pitchFamily="49" charset="0"/>
              </a:rPr>
              <a:t>		f4, 0(x1)</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subiw</a:t>
            </a:r>
            <a:r>
              <a:rPr lang="en-US" dirty="0">
                <a:latin typeface="Courier New" panose="02070309020205020404" pitchFamily="49" charset="0"/>
                <a:cs typeface="Courier New" panose="02070309020205020404" pitchFamily="49" charset="0"/>
              </a:rPr>
              <a:t>		x1, x1, </a:t>
            </a:r>
            <a:r>
              <a:rPr lang="en-US" dirty="0" smtClean="0">
                <a:latin typeface="Courier New" panose="02070309020205020404" pitchFamily="49" charset="0"/>
                <a:cs typeface="Courier New" panose="02070309020205020404" pitchFamily="49" charset="0"/>
              </a:rPr>
              <a:t>8</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bne</a:t>
            </a:r>
            <a:r>
              <a:rPr lang="en-US" dirty="0">
                <a:latin typeface="Courier New" panose="02070309020205020404" pitchFamily="49" charset="0"/>
                <a:cs typeface="Courier New" panose="02070309020205020404" pitchFamily="49" charset="0"/>
              </a:rPr>
              <a:t>		x1, x2, </a:t>
            </a:r>
            <a:r>
              <a:rPr lang="en-US" dirty="0" smtClean="0">
                <a:latin typeface="Courier New" panose="02070309020205020404" pitchFamily="49" charset="0"/>
                <a:cs typeface="Courier New" panose="02070309020205020404" pitchFamily="49" charset="0"/>
              </a:rPr>
              <a:t>loop</a:t>
            </a:r>
          </a:p>
          <a:p>
            <a:endParaRPr lang="en-US" dirty="0" smtClean="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loop: </a:t>
            </a:r>
            <a:r>
              <a:rPr lang="en-US" dirty="0" err="1" smtClean="0">
                <a:latin typeface="Courier New" panose="02070309020205020404" pitchFamily="49" charset="0"/>
                <a:cs typeface="Courier New" panose="02070309020205020404" pitchFamily="49" charset="0"/>
              </a:rPr>
              <a:t>fld</a:t>
            </a:r>
            <a:r>
              <a:rPr lang="en-US" dirty="0" smtClean="0">
                <a:latin typeface="Courier New" panose="02070309020205020404" pitchFamily="49" charset="0"/>
                <a:cs typeface="Courier New" panose="02070309020205020404" pitchFamily="49" charset="0"/>
              </a:rPr>
              <a:t>		f0, 0(x1)</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fadd.d</a:t>
            </a:r>
            <a:r>
              <a:rPr lang="en-US" dirty="0" smtClean="0">
                <a:latin typeface="Courier New" panose="02070309020205020404" pitchFamily="49" charset="0"/>
                <a:cs typeface="Courier New" panose="02070309020205020404" pitchFamily="49" charset="0"/>
              </a:rPr>
              <a:t>        f4, f0, f2</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fsd</a:t>
            </a:r>
            <a:r>
              <a:rPr lang="en-US" dirty="0" smtClean="0">
                <a:latin typeface="Courier New" panose="02070309020205020404" pitchFamily="49" charset="0"/>
                <a:cs typeface="Courier New" panose="02070309020205020404" pitchFamily="49" charset="0"/>
              </a:rPr>
              <a:t>           f4, 0(x1)</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fld</a:t>
            </a:r>
            <a:r>
              <a:rPr lang="en-US" dirty="0">
                <a:latin typeface="Courier New" panose="02070309020205020404" pitchFamily="49" charset="0"/>
                <a:cs typeface="Courier New" panose="02070309020205020404" pitchFamily="49" charset="0"/>
              </a:rPr>
              <a:t>		f0, </a:t>
            </a:r>
            <a:r>
              <a:rPr lang="en-US" dirty="0" smtClean="0">
                <a:latin typeface="Courier New" panose="02070309020205020404" pitchFamily="49" charset="0"/>
                <a:cs typeface="Courier New" panose="02070309020205020404" pitchFamily="49" charset="0"/>
              </a:rPr>
              <a:t>8(x1</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fadd.d</a:t>
            </a:r>
            <a:r>
              <a:rPr lang="en-US" dirty="0">
                <a:latin typeface="Courier New" panose="02070309020205020404" pitchFamily="49" charset="0"/>
                <a:cs typeface="Courier New" panose="02070309020205020404" pitchFamily="49" charset="0"/>
              </a:rPr>
              <a:t>        f4, f0, f2</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fsd</a:t>
            </a:r>
            <a:r>
              <a:rPr lang="en-US" dirty="0">
                <a:latin typeface="Courier New" panose="02070309020205020404" pitchFamily="49" charset="0"/>
                <a:cs typeface="Courier New" panose="02070309020205020404" pitchFamily="49" charset="0"/>
              </a:rPr>
              <a:t>           f4, </a:t>
            </a:r>
            <a:r>
              <a:rPr lang="en-US" dirty="0" smtClean="0">
                <a:latin typeface="Courier New" panose="02070309020205020404" pitchFamily="49" charset="0"/>
                <a:cs typeface="Courier New" panose="02070309020205020404" pitchFamily="49" charset="0"/>
              </a:rPr>
              <a:t>8(x1)</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fld</a:t>
            </a:r>
            <a:r>
              <a:rPr lang="en-US" dirty="0">
                <a:latin typeface="Courier New" panose="02070309020205020404" pitchFamily="49" charset="0"/>
                <a:cs typeface="Courier New" panose="02070309020205020404" pitchFamily="49" charset="0"/>
              </a:rPr>
              <a:t>		f0, </a:t>
            </a:r>
            <a:r>
              <a:rPr lang="en-US" dirty="0" smtClean="0">
                <a:latin typeface="Courier New" panose="02070309020205020404" pitchFamily="49" charset="0"/>
                <a:cs typeface="Courier New" panose="02070309020205020404" pitchFamily="49" charset="0"/>
              </a:rPr>
              <a:t>16(x1</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fadd.d</a:t>
            </a:r>
            <a:r>
              <a:rPr lang="en-US" dirty="0">
                <a:latin typeface="Courier New" panose="02070309020205020404" pitchFamily="49" charset="0"/>
                <a:cs typeface="Courier New" panose="02070309020205020404" pitchFamily="49" charset="0"/>
              </a:rPr>
              <a:t>        f4, f0, f2</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fsd</a:t>
            </a:r>
            <a:r>
              <a:rPr lang="en-US" dirty="0">
                <a:latin typeface="Courier New" panose="02070309020205020404" pitchFamily="49" charset="0"/>
                <a:cs typeface="Courier New" panose="02070309020205020404" pitchFamily="49" charset="0"/>
              </a:rPr>
              <a:t>           f4, </a:t>
            </a:r>
            <a:r>
              <a:rPr lang="en-US" dirty="0" smtClean="0">
                <a:latin typeface="Courier New" panose="02070309020205020404" pitchFamily="49" charset="0"/>
                <a:cs typeface="Courier New" panose="02070309020205020404" pitchFamily="49" charset="0"/>
              </a:rPr>
              <a:t>16(x1)</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addiw</a:t>
            </a:r>
            <a:r>
              <a:rPr lang="en-US" dirty="0" smtClean="0">
                <a:latin typeface="Courier New" panose="02070309020205020404" pitchFamily="49" charset="0"/>
                <a:cs typeface="Courier New" panose="02070309020205020404" pitchFamily="49" charset="0"/>
              </a:rPr>
              <a:t>         x1, x1, 24</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bne</a:t>
            </a:r>
            <a:r>
              <a:rPr lang="en-US" dirty="0" smtClean="0">
                <a:latin typeface="Courier New" panose="02070309020205020404" pitchFamily="49" charset="0"/>
                <a:cs typeface="Courier New" panose="02070309020205020404" pitchFamily="49" charset="0"/>
              </a:rPr>
              <a:t>           x1, x2, loop</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a:t>
            </a:r>
          </a:p>
        </p:txBody>
      </p:sp>
      <p:sp>
        <p:nvSpPr>
          <p:cNvPr id="5" name="Rectangle 4"/>
          <p:cNvSpPr/>
          <p:nvPr/>
        </p:nvSpPr>
        <p:spPr>
          <a:xfrm>
            <a:off x="4572000" y="1143000"/>
            <a:ext cx="4572000" cy="3416320"/>
          </a:xfrm>
          <a:prstGeom prst="rect">
            <a:avLst/>
          </a:prstGeom>
        </p:spPr>
        <p:txBody>
          <a:bodyPr>
            <a:spAutoFit/>
          </a:bodyPr>
          <a:lstStyle/>
          <a:p>
            <a:r>
              <a:rPr lang="en-US" dirty="0">
                <a:latin typeface="Courier New" panose="02070309020205020404" pitchFamily="49" charset="0"/>
                <a:cs typeface="Courier New" panose="02070309020205020404" pitchFamily="49" charset="0"/>
              </a:rPr>
              <a:t>loop: </a:t>
            </a:r>
            <a:r>
              <a:rPr lang="en-US" dirty="0" err="1">
                <a:latin typeface="Courier New" panose="02070309020205020404" pitchFamily="49" charset="0"/>
                <a:cs typeface="Courier New" panose="02070309020205020404" pitchFamily="49" charset="0"/>
              </a:rPr>
              <a:t>fld</a:t>
            </a:r>
            <a:r>
              <a:rPr lang="en-US" dirty="0">
                <a:latin typeface="Courier New" panose="02070309020205020404" pitchFamily="49" charset="0"/>
                <a:cs typeface="Courier New" panose="02070309020205020404" pitchFamily="49" charset="0"/>
              </a:rPr>
              <a:t>		f0, 0(x1)</a:t>
            </a:r>
          </a:p>
          <a:p>
            <a:r>
              <a:rPr lang="en-US" dirty="0" smtClean="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fld</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f6, 8(x1</a:t>
            </a:r>
            <a:r>
              <a:rPr lang="en-US" dirty="0">
                <a:latin typeface="Courier New" panose="02070309020205020404" pitchFamily="49" charset="0"/>
                <a:cs typeface="Courier New" panose="02070309020205020404" pitchFamily="49" charset="0"/>
              </a:rPr>
              <a:t>)</a:t>
            </a:r>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fld</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f8, 16(x1</a:t>
            </a:r>
            <a:r>
              <a:rPr lang="en-US" dirty="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fadd.d</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f4, f0, f2</a:t>
            </a:r>
          </a:p>
          <a:p>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fadd.d</a:t>
            </a:r>
            <a:r>
              <a:rPr lang="en-US" dirty="0" smtClean="0">
                <a:latin typeface="Courier New" panose="02070309020205020404" pitchFamily="49" charset="0"/>
                <a:cs typeface="Courier New" panose="02070309020205020404" pitchFamily="49" charset="0"/>
              </a:rPr>
              <a:t>        f10, f6, </a:t>
            </a:r>
            <a:r>
              <a:rPr lang="en-US" dirty="0">
                <a:latin typeface="Courier New" panose="02070309020205020404" pitchFamily="49" charset="0"/>
                <a:cs typeface="Courier New" panose="02070309020205020404" pitchFamily="49" charset="0"/>
              </a:rPr>
              <a:t>f2</a:t>
            </a:r>
          </a:p>
          <a:p>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fadd.d</a:t>
            </a:r>
            <a:r>
              <a:rPr lang="en-US" dirty="0" smtClean="0">
                <a:latin typeface="Courier New" panose="02070309020205020404" pitchFamily="49" charset="0"/>
                <a:cs typeface="Courier New" panose="02070309020205020404" pitchFamily="49" charset="0"/>
              </a:rPr>
              <a:t>        f12, f8, </a:t>
            </a:r>
            <a:r>
              <a:rPr lang="en-US" dirty="0">
                <a:latin typeface="Courier New" panose="02070309020205020404" pitchFamily="49" charset="0"/>
                <a:cs typeface="Courier New" panose="02070309020205020404" pitchFamily="49" charset="0"/>
              </a:rPr>
              <a:t>f2</a:t>
            </a:r>
          </a:p>
          <a:p>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addiw</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x1, x1, </a:t>
            </a:r>
            <a:r>
              <a:rPr lang="en-US" dirty="0" smtClean="0">
                <a:latin typeface="Courier New" panose="02070309020205020404" pitchFamily="49" charset="0"/>
                <a:cs typeface="Courier New" panose="02070309020205020404" pitchFamily="49" charset="0"/>
              </a:rPr>
              <a:t>24</a:t>
            </a:r>
          </a:p>
          <a:p>
            <a:r>
              <a:rPr lang="en-US" dirty="0" smtClean="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fsd</a:t>
            </a:r>
            <a:r>
              <a:rPr lang="en-US" dirty="0">
                <a:latin typeface="Courier New" panose="02070309020205020404" pitchFamily="49" charset="0"/>
                <a:cs typeface="Courier New" panose="02070309020205020404" pitchFamily="49" charset="0"/>
              </a:rPr>
              <a:t>           f4, </a:t>
            </a:r>
            <a:r>
              <a:rPr lang="en-US" dirty="0" smtClean="0">
                <a:latin typeface="Courier New" panose="02070309020205020404" pitchFamily="49" charset="0"/>
                <a:cs typeface="Courier New" panose="02070309020205020404" pitchFamily="49" charset="0"/>
              </a:rPr>
              <a:t>-24(x1</a:t>
            </a:r>
            <a:r>
              <a:rPr lang="en-US" dirty="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fsd</a:t>
            </a:r>
            <a:r>
              <a:rPr lang="en-US" dirty="0" smtClean="0">
                <a:latin typeface="Courier New" panose="02070309020205020404" pitchFamily="49" charset="0"/>
                <a:cs typeface="Courier New" panose="02070309020205020404" pitchFamily="49" charset="0"/>
              </a:rPr>
              <a:t>           f10, -16(x1</a:t>
            </a:r>
            <a:r>
              <a:rPr lang="en-US" dirty="0">
                <a:latin typeface="Courier New" panose="02070309020205020404" pitchFamily="49" charset="0"/>
                <a:cs typeface="Courier New" panose="02070309020205020404" pitchFamily="49" charset="0"/>
              </a:rPr>
              <a:t>)        </a:t>
            </a:r>
          </a:p>
          <a:p>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bne</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x1, x2, loop</a:t>
            </a:r>
          </a:p>
          <a:p>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fsd</a:t>
            </a:r>
            <a:r>
              <a:rPr lang="en-US" dirty="0" smtClean="0">
                <a:latin typeface="Courier New" panose="02070309020205020404" pitchFamily="49" charset="0"/>
                <a:cs typeface="Courier New" panose="02070309020205020404" pitchFamily="49" charset="0"/>
              </a:rPr>
              <a:t>           f12, -8(x1</a:t>
            </a:r>
            <a:r>
              <a:rPr lang="en-US" dirty="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p:sp>
        <p:nvSpPr>
          <p:cNvPr id="6" name="TextBox 5"/>
          <p:cNvSpPr txBox="1"/>
          <p:nvPr/>
        </p:nvSpPr>
        <p:spPr>
          <a:xfrm>
            <a:off x="5185845" y="4559320"/>
            <a:ext cx="3942233" cy="1446550"/>
          </a:xfrm>
          <a:prstGeom prst="rect">
            <a:avLst/>
          </a:prstGeom>
          <a:noFill/>
        </p:spPr>
        <p:txBody>
          <a:bodyPr wrap="none" rtlCol="0">
            <a:spAutoFit/>
          </a:bodyPr>
          <a:lstStyle/>
          <a:p>
            <a:r>
              <a:rPr lang="en-US" sz="2200" dirty="0" smtClean="0">
                <a:latin typeface="Times New Roman" panose="02020603050405020304" pitchFamily="18" charset="0"/>
                <a:cs typeface="Times New Roman" panose="02020603050405020304" pitchFamily="18" charset="0"/>
              </a:rPr>
              <a:t>NOTE:  adjusted destination </a:t>
            </a:r>
          </a:p>
          <a:p>
            <a:r>
              <a:rPr lang="en-US" sz="2200" dirty="0" smtClean="0">
                <a:latin typeface="Times New Roman" panose="02020603050405020304" pitchFamily="18" charset="0"/>
                <a:cs typeface="Times New Roman" panose="02020603050405020304" pitchFamily="18" charset="0"/>
              </a:rPr>
              <a:t>registers to avoid WAW hazards, </a:t>
            </a:r>
          </a:p>
          <a:p>
            <a:r>
              <a:rPr lang="en-US" sz="2200" dirty="0" smtClean="0">
                <a:latin typeface="Times New Roman" panose="02020603050405020304" pitchFamily="18" charset="0"/>
                <a:cs typeface="Times New Roman" panose="02020603050405020304" pitchFamily="18" charset="0"/>
              </a:rPr>
              <a:t>adjusted offsets based on where </a:t>
            </a:r>
          </a:p>
          <a:p>
            <a:r>
              <a:rPr lang="en-US" sz="2200" dirty="0" smtClean="0">
                <a:latin typeface="Times New Roman" panose="02020603050405020304" pitchFamily="18" charset="0"/>
                <a:cs typeface="Times New Roman" panose="02020603050405020304" pitchFamily="18" charset="0"/>
              </a:rPr>
              <a:t>the </a:t>
            </a:r>
            <a:r>
              <a:rPr lang="en-US" sz="2200" dirty="0" err="1" smtClean="0">
                <a:latin typeface="Times New Roman" panose="02020603050405020304" pitchFamily="18" charset="0"/>
                <a:cs typeface="Times New Roman" panose="02020603050405020304" pitchFamily="18" charset="0"/>
              </a:rPr>
              <a:t>addiw</a:t>
            </a:r>
            <a:r>
              <a:rPr lang="en-US" sz="2200" dirty="0" smtClean="0">
                <a:latin typeface="Times New Roman" panose="02020603050405020304" pitchFamily="18" charset="0"/>
                <a:cs typeface="Times New Roman" panose="02020603050405020304" pitchFamily="18" charset="0"/>
              </a:rPr>
              <a:t> appears</a:t>
            </a:r>
            <a:endParaRPr lang="en-US" sz="2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90600" y="6071145"/>
            <a:ext cx="7002238" cy="769441"/>
          </a:xfrm>
          <a:prstGeom prst="rect">
            <a:avLst/>
          </a:prstGeom>
          <a:noFill/>
        </p:spPr>
        <p:txBody>
          <a:bodyPr wrap="none" rtlCol="0">
            <a:spAutoFit/>
          </a:bodyPr>
          <a:lstStyle/>
          <a:p>
            <a:r>
              <a:rPr lang="en-US" sz="2200" dirty="0" smtClean="0">
                <a:latin typeface="Times New Roman" panose="02020603050405020304" pitchFamily="18" charset="0"/>
                <a:cs typeface="Times New Roman" panose="02020603050405020304" pitchFamily="18" charset="0"/>
              </a:rPr>
              <a:t>Solution on page 179-180 shows unrolling this loop 4 times </a:t>
            </a:r>
          </a:p>
          <a:p>
            <a:r>
              <a:rPr lang="en-US" sz="2200" dirty="0" smtClean="0">
                <a:latin typeface="Times New Roman" panose="02020603050405020304" pitchFamily="18" charset="0"/>
                <a:cs typeface="Times New Roman" panose="02020603050405020304" pitchFamily="18" charset="0"/>
              </a:rPr>
              <a:t>instead of 3 but does not fill the branch delay slot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277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t>Tomasulo</a:t>
            </a:r>
            <a:r>
              <a:rPr lang="en-US" dirty="0" smtClean="0"/>
              <a:t> Solution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77211240"/>
              </p:ext>
            </p:extLst>
          </p:nvPr>
        </p:nvGraphicFramePr>
        <p:xfrm>
          <a:off x="457200" y="685800"/>
          <a:ext cx="7848601" cy="2200275"/>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618790">
                  <a:extLst>
                    <a:ext uri="{9D8B030D-6E8A-4147-A177-3AD203B41FA5}">
                      <a16:colId xmlns:a16="http://schemas.microsoft.com/office/drawing/2014/main" val="20002"/>
                    </a:ext>
                  </a:extLst>
                </a:gridCol>
                <a:gridCol w="1571007">
                  <a:extLst>
                    <a:ext uri="{9D8B030D-6E8A-4147-A177-3AD203B41FA5}">
                      <a16:colId xmlns:a16="http://schemas.microsoft.com/office/drawing/2014/main" val="20003"/>
                    </a:ext>
                  </a:extLst>
                </a:gridCol>
                <a:gridCol w="1236204">
                  <a:extLst>
                    <a:ext uri="{9D8B030D-6E8A-4147-A177-3AD203B41FA5}">
                      <a16:colId xmlns:a16="http://schemas.microsoft.com/office/drawing/2014/main" val="20004"/>
                    </a:ext>
                  </a:extLst>
                </a:gridCol>
                <a:gridCol w="1603200">
                  <a:extLst>
                    <a:ext uri="{9D8B030D-6E8A-4147-A177-3AD203B41FA5}">
                      <a16:colId xmlns:a16="http://schemas.microsoft.com/office/drawing/2014/main" val="20005"/>
                    </a:ext>
                  </a:extLst>
                </a:gridCol>
              </a:tblGrid>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Instruction</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Issue</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Execute</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Write Result</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91440">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f0</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0(x1</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91440">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fmult.d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a:t>
                      </a:r>
                      <a:r>
                        <a:rPr lang="en-US" sz="2000" u="none" strike="noStrike" dirty="0" smtClean="0">
                          <a:effectLst/>
                          <a:latin typeface="Times New Roman" panose="02020603050405020304" pitchFamily="18" charset="0"/>
                          <a:cs typeface="Times New Roman" panose="02020603050405020304" pitchFamily="18" charset="0"/>
                        </a:rPr>
                        <a:t>4</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f0</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f2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91440">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fsd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a:t>
                      </a:r>
                      <a:r>
                        <a:rPr lang="en-US" sz="2000" u="none" strike="noStrike" dirty="0" smtClean="0">
                          <a:effectLst/>
                          <a:latin typeface="Times New Roman" panose="02020603050405020304" pitchFamily="18" charset="0"/>
                          <a:cs typeface="Times New Roman" panose="02020603050405020304" pitchFamily="18" charset="0"/>
                        </a:rPr>
                        <a:t>4</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0(x1</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91440">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T0</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0(x1)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91440">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fmult.d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T1, T0</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f2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91440">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fsd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T1, 0(x1)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02203577"/>
              </p:ext>
            </p:extLst>
          </p:nvPr>
        </p:nvGraphicFramePr>
        <p:xfrm>
          <a:off x="457200" y="3048000"/>
          <a:ext cx="8382000" cy="3143250"/>
        </p:xfrm>
        <a:graphic>
          <a:graphicData uri="http://schemas.openxmlformats.org/drawingml/2006/table">
            <a:tbl>
              <a:tblPr>
                <a:tableStyleId>{5C22544A-7EE6-4342-B048-85BDC9FD1C3A}</a:tableStyleId>
              </a:tblPr>
              <a:tblGrid>
                <a:gridCol w="1003958">
                  <a:extLst>
                    <a:ext uri="{9D8B030D-6E8A-4147-A177-3AD203B41FA5}">
                      <a16:colId xmlns:a16="http://schemas.microsoft.com/office/drawing/2014/main" val="20000"/>
                    </a:ext>
                  </a:extLst>
                </a:gridCol>
                <a:gridCol w="674533">
                  <a:extLst>
                    <a:ext uri="{9D8B030D-6E8A-4147-A177-3AD203B41FA5}">
                      <a16:colId xmlns:a16="http://schemas.microsoft.com/office/drawing/2014/main" val="20001"/>
                    </a:ext>
                  </a:extLst>
                </a:gridCol>
                <a:gridCol w="1113765">
                  <a:extLst>
                    <a:ext uri="{9D8B030D-6E8A-4147-A177-3AD203B41FA5}">
                      <a16:colId xmlns:a16="http://schemas.microsoft.com/office/drawing/2014/main" val="20002"/>
                    </a:ext>
                  </a:extLst>
                </a:gridCol>
                <a:gridCol w="1275863">
                  <a:extLst>
                    <a:ext uri="{9D8B030D-6E8A-4147-A177-3AD203B41FA5}">
                      <a16:colId xmlns:a16="http://schemas.microsoft.com/office/drawing/2014/main" val="20003"/>
                    </a:ext>
                  </a:extLst>
                </a:gridCol>
                <a:gridCol w="1003958">
                  <a:extLst>
                    <a:ext uri="{9D8B030D-6E8A-4147-A177-3AD203B41FA5}">
                      <a16:colId xmlns:a16="http://schemas.microsoft.com/office/drawing/2014/main" val="20004"/>
                    </a:ext>
                  </a:extLst>
                </a:gridCol>
                <a:gridCol w="719123">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1905000">
                  <a:extLst>
                    <a:ext uri="{9D8B030D-6E8A-4147-A177-3AD203B41FA5}">
                      <a16:colId xmlns:a16="http://schemas.microsoft.com/office/drawing/2014/main" val="20007"/>
                    </a:ext>
                  </a:extLst>
                </a:gridCol>
              </a:tblGrid>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Name</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Busy</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Op</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Vj</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Vk</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Qj</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Qk</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A</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Load1</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yes</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Load</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x</a:t>
                      </a:r>
                      <a:r>
                        <a:rPr lang="en-US" sz="2000" u="none" strike="noStrike" dirty="0" smtClean="0">
                          <a:effectLst/>
                          <a:latin typeface="Times New Roman" panose="02020603050405020304" pitchFamily="18" charset="0"/>
                          <a:cs typeface="Times New Roman" panose="02020603050405020304" pitchFamily="18" charset="0"/>
                        </a:rPr>
                        <a:t>1</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Regs</a:t>
                      </a:r>
                      <a:r>
                        <a:rPr lang="en-US" sz="2000" u="none" strike="noStrike" dirty="0" smtClean="0">
                          <a:effectLst/>
                          <a:latin typeface="Times New Roman" panose="02020603050405020304" pitchFamily="18" charset="0"/>
                          <a:cs typeface="Times New Roman" panose="02020603050405020304" pitchFamily="18" charset="0"/>
                        </a:rPr>
                        <a:t>[x1</a:t>
                      </a:r>
                      <a:r>
                        <a:rPr lang="en-US" sz="2000" u="none" strike="noStrike" dirty="0">
                          <a:effectLst/>
                          <a:latin typeface="Times New Roman" panose="02020603050405020304" pitchFamily="18" charset="0"/>
                          <a:cs typeface="Times New Roman" panose="02020603050405020304" pitchFamily="18" charset="0"/>
                        </a:rPr>
                        <a:t>] + 0</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Load2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Add1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Add2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no</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Add3</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no</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Mult1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no</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Mult2</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no</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7"/>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Store1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no</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8"/>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Store2</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no</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94890946"/>
              </p:ext>
            </p:extLst>
          </p:nvPr>
        </p:nvGraphicFramePr>
        <p:xfrm>
          <a:off x="2362200" y="6229350"/>
          <a:ext cx="4737895" cy="628650"/>
        </p:xfrm>
        <a:graphic>
          <a:graphicData uri="http://schemas.openxmlformats.org/drawingml/2006/table">
            <a:tbl>
              <a:tblPr>
                <a:tableStyleId>{5C22544A-7EE6-4342-B048-85BDC9FD1C3A}</a:tableStyleId>
              </a:tblPr>
              <a:tblGrid>
                <a:gridCol w="608886">
                  <a:extLst>
                    <a:ext uri="{9D8B030D-6E8A-4147-A177-3AD203B41FA5}">
                      <a16:colId xmlns:a16="http://schemas.microsoft.com/office/drawing/2014/main" val="20000"/>
                    </a:ext>
                  </a:extLst>
                </a:gridCol>
                <a:gridCol w="409096">
                  <a:extLst>
                    <a:ext uri="{9D8B030D-6E8A-4147-A177-3AD203B41FA5}">
                      <a16:colId xmlns:a16="http://schemas.microsoft.com/office/drawing/2014/main" val="20001"/>
                    </a:ext>
                  </a:extLst>
                </a:gridCol>
                <a:gridCol w="675483">
                  <a:extLst>
                    <a:ext uri="{9D8B030D-6E8A-4147-A177-3AD203B41FA5}">
                      <a16:colId xmlns:a16="http://schemas.microsoft.com/office/drawing/2014/main" val="20002"/>
                    </a:ext>
                  </a:extLst>
                </a:gridCol>
                <a:gridCol w="608886">
                  <a:extLst>
                    <a:ext uri="{9D8B030D-6E8A-4147-A177-3AD203B41FA5}">
                      <a16:colId xmlns:a16="http://schemas.microsoft.com/office/drawing/2014/main" val="20003"/>
                    </a:ext>
                  </a:extLst>
                </a:gridCol>
                <a:gridCol w="608886">
                  <a:extLst>
                    <a:ext uri="{9D8B030D-6E8A-4147-A177-3AD203B41FA5}">
                      <a16:colId xmlns:a16="http://schemas.microsoft.com/office/drawing/2014/main" val="20004"/>
                    </a:ext>
                  </a:extLst>
                </a:gridCol>
                <a:gridCol w="608886">
                  <a:extLst>
                    <a:ext uri="{9D8B030D-6E8A-4147-A177-3AD203B41FA5}">
                      <a16:colId xmlns:a16="http://schemas.microsoft.com/office/drawing/2014/main" val="20005"/>
                    </a:ext>
                  </a:extLst>
                </a:gridCol>
                <a:gridCol w="608886">
                  <a:extLst>
                    <a:ext uri="{9D8B030D-6E8A-4147-A177-3AD203B41FA5}">
                      <a16:colId xmlns:a16="http://schemas.microsoft.com/office/drawing/2014/main" val="20006"/>
                    </a:ext>
                  </a:extLst>
                </a:gridCol>
                <a:gridCol w="608886">
                  <a:extLst>
                    <a:ext uri="{9D8B030D-6E8A-4147-A177-3AD203B41FA5}">
                      <a16:colId xmlns:a16="http://schemas.microsoft.com/office/drawing/2014/main" val="20007"/>
                    </a:ext>
                  </a:extLst>
                </a:gridCol>
              </a:tblGrid>
              <a:tr h="161925">
                <a:tc>
                  <a:txBody>
                    <a:bodyPr/>
                    <a:lstStyle/>
                    <a:p>
                      <a:pPr algn="l" fontAlgn="b"/>
                      <a:r>
                        <a:rPr lang="en-US" sz="2000" u="none" strike="noStrike">
                          <a:effectLst/>
                          <a:latin typeface="Times New Roman" panose="02020603050405020304" pitchFamily="18" charset="0"/>
                          <a:cs typeface="Times New Roman" panose="02020603050405020304" pitchFamily="18" charset="0"/>
                        </a:rPr>
                        <a:t>Field</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F0</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F4</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F6</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b="0" i="0" u="none" strike="noStrike" dirty="0" smtClean="0">
                          <a:effectLst/>
                          <a:latin typeface="Times New Roman" panose="02020603050405020304" pitchFamily="18" charset="0"/>
                          <a:cs typeface="Times New Roman" panose="02020603050405020304" pitchFamily="18" charset="0"/>
                        </a:rPr>
                        <a:t>T0</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b="0" i="0" u="none" strike="noStrike" dirty="0" smtClean="0">
                          <a:effectLst/>
                          <a:latin typeface="Times New Roman" panose="02020603050405020304" pitchFamily="18" charset="0"/>
                          <a:cs typeface="Times New Roman" panose="02020603050405020304" pitchFamily="18" charset="0"/>
                        </a:rPr>
                        <a:t>T1</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171450">
                <a:tc>
                  <a:txBody>
                    <a:bodyPr/>
                    <a:lstStyle/>
                    <a:p>
                      <a:pPr algn="l" fontAlgn="b"/>
                      <a:r>
                        <a:rPr lang="en-US" sz="2000" u="none" strike="noStrike">
                          <a:effectLst/>
                          <a:latin typeface="Times New Roman" panose="02020603050405020304" pitchFamily="18" charset="0"/>
                          <a:cs typeface="Times New Roman" panose="02020603050405020304" pitchFamily="18" charset="0"/>
                        </a:rPr>
                        <a:t>Busy</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Load1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208006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Continued</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102375719"/>
              </p:ext>
            </p:extLst>
          </p:nvPr>
        </p:nvGraphicFramePr>
        <p:xfrm>
          <a:off x="457200" y="685800"/>
          <a:ext cx="7848601" cy="2200275"/>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618790">
                  <a:extLst>
                    <a:ext uri="{9D8B030D-6E8A-4147-A177-3AD203B41FA5}">
                      <a16:colId xmlns:a16="http://schemas.microsoft.com/office/drawing/2014/main" val="20002"/>
                    </a:ext>
                  </a:extLst>
                </a:gridCol>
                <a:gridCol w="1571007">
                  <a:extLst>
                    <a:ext uri="{9D8B030D-6E8A-4147-A177-3AD203B41FA5}">
                      <a16:colId xmlns:a16="http://schemas.microsoft.com/office/drawing/2014/main" val="20003"/>
                    </a:ext>
                  </a:extLst>
                </a:gridCol>
                <a:gridCol w="1236204">
                  <a:extLst>
                    <a:ext uri="{9D8B030D-6E8A-4147-A177-3AD203B41FA5}">
                      <a16:colId xmlns:a16="http://schemas.microsoft.com/office/drawing/2014/main" val="20004"/>
                    </a:ext>
                  </a:extLst>
                </a:gridCol>
                <a:gridCol w="1603200">
                  <a:extLst>
                    <a:ext uri="{9D8B030D-6E8A-4147-A177-3AD203B41FA5}">
                      <a16:colId xmlns:a16="http://schemas.microsoft.com/office/drawing/2014/main" val="20005"/>
                    </a:ext>
                  </a:extLst>
                </a:gridCol>
              </a:tblGrid>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Instruction</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Issue</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Execute</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Write Result</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91440">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a:t>
                      </a:r>
                      <a:r>
                        <a:rPr lang="en-US" sz="2000" u="none" strike="noStrike" dirty="0" smtClean="0">
                          <a:effectLst/>
                          <a:latin typeface="Times New Roman" panose="02020603050405020304" pitchFamily="18" charset="0"/>
                          <a:cs typeface="Times New Roman" panose="02020603050405020304" pitchFamily="18" charset="0"/>
                        </a:rPr>
                        <a:t>0</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0(x1</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91440">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fmult.d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f4,</a:t>
                      </a:r>
                      <a:r>
                        <a:rPr lang="en-US" sz="2000" u="none" strike="noStrike" baseline="0" dirty="0" smtClean="0">
                          <a:effectLst/>
                          <a:latin typeface="Times New Roman" panose="02020603050405020304" pitchFamily="18" charset="0"/>
                          <a:cs typeface="Times New Roman" panose="02020603050405020304" pitchFamily="18" charset="0"/>
                        </a:rPr>
                        <a:t> f0, f2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91440">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fsd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a:t>
                      </a:r>
                      <a:r>
                        <a:rPr lang="en-US" sz="2000" u="none" strike="noStrike" dirty="0" smtClean="0">
                          <a:effectLst/>
                          <a:latin typeface="Times New Roman" panose="02020603050405020304" pitchFamily="18" charset="0"/>
                          <a:cs typeface="Times New Roman" panose="02020603050405020304" pitchFamily="18" charset="0"/>
                        </a:rPr>
                        <a:t>4</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0(x1</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91440">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T0</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0(x1)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91440">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fmult.d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T1, T0, f2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91440">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fsd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T1, 0(x1)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50334048"/>
              </p:ext>
            </p:extLst>
          </p:nvPr>
        </p:nvGraphicFramePr>
        <p:xfrm>
          <a:off x="304800" y="2986087"/>
          <a:ext cx="8686801" cy="3143250"/>
        </p:xfrm>
        <a:graphic>
          <a:graphicData uri="http://schemas.openxmlformats.org/drawingml/2006/table">
            <a:tbl>
              <a:tblPr>
                <a:tableStyleId>{5C22544A-7EE6-4342-B048-85BDC9FD1C3A}</a:tableStyleId>
              </a:tblPr>
              <a:tblGrid>
                <a:gridCol w="1040466">
                  <a:extLst>
                    <a:ext uri="{9D8B030D-6E8A-4147-A177-3AD203B41FA5}">
                      <a16:colId xmlns:a16="http://schemas.microsoft.com/office/drawing/2014/main" val="20000"/>
                    </a:ext>
                  </a:extLst>
                </a:gridCol>
                <a:gridCol w="699061">
                  <a:extLst>
                    <a:ext uri="{9D8B030D-6E8A-4147-A177-3AD203B41FA5}">
                      <a16:colId xmlns:a16="http://schemas.microsoft.com/office/drawing/2014/main" val="20001"/>
                    </a:ext>
                  </a:extLst>
                </a:gridCol>
                <a:gridCol w="1154266">
                  <a:extLst>
                    <a:ext uri="{9D8B030D-6E8A-4147-A177-3AD203B41FA5}">
                      <a16:colId xmlns:a16="http://schemas.microsoft.com/office/drawing/2014/main" val="20002"/>
                    </a:ext>
                  </a:extLst>
                </a:gridCol>
                <a:gridCol w="1322258">
                  <a:extLst>
                    <a:ext uri="{9D8B030D-6E8A-4147-A177-3AD203B41FA5}">
                      <a16:colId xmlns:a16="http://schemas.microsoft.com/office/drawing/2014/main" val="20003"/>
                    </a:ext>
                  </a:extLst>
                </a:gridCol>
                <a:gridCol w="1040466">
                  <a:extLst>
                    <a:ext uri="{9D8B030D-6E8A-4147-A177-3AD203B41FA5}">
                      <a16:colId xmlns:a16="http://schemas.microsoft.com/office/drawing/2014/main" val="20004"/>
                    </a:ext>
                  </a:extLst>
                </a:gridCol>
                <a:gridCol w="745273">
                  <a:extLst>
                    <a:ext uri="{9D8B030D-6E8A-4147-A177-3AD203B41FA5}">
                      <a16:colId xmlns:a16="http://schemas.microsoft.com/office/drawing/2014/main" val="20005"/>
                    </a:ext>
                  </a:extLst>
                </a:gridCol>
                <a:gridCol w="789709">
                  <a:extLst>
                    <a:ext uri="{9D8B030D-6E8A-4147-A177-3AD203B41FA5}">
                      <a16:colId xmlns:a16="http://schemas.microsoft.com/office/drawing/2014/main" val="20006"/>
                    </a:ext>
                  </a:extLst>
                </a:gridCol>
                <a:gridCol w="1895302">
                  <a:extLst>
                    <a:ext uri="{9D8B030D-6E8A-4147-A177-3AD203B41FA5}">
                      <a16:colId xmlns:a16="http://schemas.microsoft.com/office/drawing/2014/main" val="20007"/>
                    </a:ext>
                  </a:extLst>
                </a:gridCol>
              </a:tblGrid>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Name</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Busy</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Op</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Vj</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Vk</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Qj</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Qk</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A</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Load1</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yes</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Load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Regs</a:t>
                      </a:r>
                      <a:r>
                        <a:rPr lang="en-US" sz="2000" u="none" strike="noStrike" dirty="0" smtClean="0">
                          <a:effectLst/>
                          <a:latin typeface="Times New Roman" panose="02020603050405020304" pitchFamily="18" charset="0"/>
                          <a:cs typeface="Times New Roman" panose="02020603050405020304" pitchFamily="18" charset="0"/>
                        </a:rPr>
                        <a:t>[x1</a:t>
                      </a:r>
                      <a:r>
                        <a:rPr lang="en-US" sz="2000" u="none" strike="noStrike" dirty="0">
                          <a:effectLst/>
                          <a:latin typeface="Times New Roman" panose="02020603050405020304" pitchFamily="18" charset="0"/>
                          <a:cs typeface="Times New Roman" panose="02020603050405020304" pitchFamily="18" charset="0"/>
                        </a:rPr>
                        <a:t>] + 0</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Load2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b="0" i="0" u="none" strike="noStrike" dirty="0" smtClean="0">
                          <a:effectLst/>
                          <a:latin typeface="Times New Roman" panose="02020603050405020304" pitchFamily="18" charset="0"/>
                          <a:cs typeface="Times New Roman" panose="02020603050405020304" pitchFamily="18" charset="0"/>
                        </a:rPr>
                        <a:t>yes</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Load</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x1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Regs</a:t>
                      </a:r>
                      <a:r>
                        <a:rPr lang="en-US" sz="2000" u="none" strike="noStrike" dirty="0" smtClean="0">
                          <a:effectLst/>
                          <a:latin typeface="Times New Roman" panose="02020603050405020304" pitchFamily="18" charset="0"/>
                          <a:cs typeface="Times New Roman" panose="02020603050405020304" pitchFamily="18" charset="0"/>
                        </a:rPr>
                        <a:t>[x1] - 8</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Add1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Add2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Add3</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Mult1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0" i="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yes</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MUL</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Regs</a:t>
                      </a:r>
                      <a:r>
                        <a:rPr lang="en-US" sz="2000" u="none" strike="noStrike" dirty="0" smtClean="0">
                          <a:effectLst/>
                          <a:latin typeface="Times New Roman" panose="02020603050405020304" pitchFamily="18" charset="0"/>
                          <a:cs typeface="Times New Roman" panose="02020603050405020304" pitchFamily="18" charset="0"/>
                        </a:rPr>
                        <a:t>[f2]</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Load1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Mult2</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Regs</a:t>
                      </a:r>
                      <a:r>
                        <a:rPr lang="en-US" sz="2000" u="none" strike="noStrike" dirty="0" smtClean="0">
                          <a:effectLst/>
                          <a:latin typeface="Times New Roman" panose="02020603050405020304" pitchFamily="18" charset="0"/>
                          <a:cs typeface="Times New Roman" panose="02020603050405020304" pitchFamily="18" charset="0"/>
                        </a:rPr>
                        <a:t>[f2]</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Load2</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7"/>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Store1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0" i="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yes</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Store</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Regs</a:t>
                      </a:r>
                      <a:r>
                        <a:rPr lang="en-US" sz="2000" u="none" strike="noStrike" dirty="0" smtClean="0">
                          <a:effectLst/>
                          <a:latin typeface="Times New Roman" panose="02020603050405020304" pitchFamily="18" charset="0"/>
                          <a:cs typeface="Times New Roman" panose="02020603050405020304" pitchFamily="18" charset="0"/>
                        </a:rPr>
                        <a:t>[x1]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Mult1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8"/>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Store2</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no</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554758918"/>
              </p:ext>
            </p:extLst>
          </p:nvPr>
        </p:nvGraphicFramePr>
        <p:xfrm>
          <a:off x="2362200" y="6229350"/>
          <a:ext cx="5257799" cy="628650"/>
        </p:xfrm>
        <a:graphic>
          <a:graphicData uri="http://schemas.openxmlformats.org/drawingml/2006/table">
            <a:tbl>
              <a:tblPr>
                <a:tableStyleId>{5C22544A-7EE6-4342-B048-85BDC9FD1C3A}</a:tableStyleId>
              </a:tblPr>
              <a:tblGrid>
                <a:gridCol w="675701">
                  <a:extLst>
                    <a:ext uri="{9D8B030D-6E8A-4147-A177-3AD203B41FA5}">
                      <a16:colId xmlns:a16="http://schemas.microsoft.com/office/drawing/2014/main" val="20000"/>
                    </a:ext>
                  </a:extLst>
                </a:gridCol>
                <a:gridCol w="453988">
                  <a:extLst>
                    <a:ext uri="{9D8B030D-6E8A-4147-A177-3AD203B41FA5}">
                      <a16:colId xmlns:a16="http://schemas.microsoft.com/office/drawing/2014/main" val="20001"/>
                    </a:ext>
                  </a:extLst>
                </a:gridCol>
                <a:gridCol w="749606">
                  <a:extLst>
                    <a:ext uri="{9D8B030D-6E8A-4147-A177-3AD203B41FA5}">
                      <a16:colId xmlns:a16="http://schemas.microsoft.com/office/drawing/2014/main" val="20002"/>
                    </a:ext>
                  </a:extLst>
                </a:gridCol>
                <a:gridCol w="675701">
                  <a:extLst>
                    <a:ext uri="{9D8B030D-6E8A-4147-A177-3AD203B41FA5}">
                      <a16:colId xmlns:a16="http://schemas.microsoft.com/office/drawing/2014/main" val="20003"/>
                    </a:ext>
                  </a:extLst>
                </a:gridCol>
                <a:gridCol w="742909">
                  <a:extLst>
                    <a:ext uri="{9D8B030D-6E8A-4147-A177-3AD203B41FA5}">
                      <a16:colId xmlns:a16="http://schemas.microsoft.com/office/drawing/2014/main" val="20004"/>
                    </a:ext>
                  </a:extLst>
                </a:gridCol>
                <a:gridCol w="608492">
                  <a:extLst>
                    <a:ext uri="{9D8B030D-6E8A-4147-A177-3AD203B41FA5}">
                      <a16:colId xmlns:a16="http://schemas.microsoft.com/office/drawing/2014/main" val="20005"/>
                    </a:ext>
                  </a:extLst>
                </a:gridCol>
                <a:gridCol w="818003">
                  <a:extLst>
                    <a:ext uri="{9D8B030D-6E8A-4147-A177-3AD203B41FA5}">
                      <a16:colId xmlns:a16="http://schemas.microsoft.com/office/drawing/2014/main" val="20006"/>
                    </a:ext>
                  </a:extLst>
                </a:gridCol>
                <a:gridCol w="533399">
                  <a:extLst>
                    <a:ext uri="{9D8B030D-6E8A-4147-A177-3AD203B41FA5}">
                      <a16:colId xmlns:a16="http://schemas.microsoft.com/office/drawing/2014/main" val="20007"/>
                    </a:ext>
                  </a:extLst>
                </a:gridCol>
              </a:tblGrid>
              <a:tr h="161925">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Field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F0</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F4</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F6</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b="0" i="0" u="none" strike="noStrike" dirty="0" smtClean="0">
                          <a:effectLst/>
                          <a:latin typeface="Times New Roman" panose="02020603050405020304" pitchFamily="18" charset="0"/>
                          <a:cs typeface="Times New Roman" panose="02020603050405020304" pitchFamily="18" charset="0"/>
                        </a:rPr>
                        <a:t>T0</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T1</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171450">
                <a:tc>
                  <a:txBody>
                    <a:bodyPr/>
                    <a:lstStyle/>
                    <a:p>
                      <a:pPr algn="l" fontAlgn="b"/>
                      <a:r>
                        <a:rPr lang="en-US" sz="2000" u="none" strike="noStrike">
                          <a:effectLst/>
                          <a:latin typeface="Times New Roman" panose="02020603050405020304" pitchFamily="18" charset="0"/>
                          <a:cs typeface="Times New Roman" panose="02020603050405020304" pitchFamily="18" charset="0"/>
                        </a:rPr>
                        <a:t>Busy</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Load1</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Mult1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Load2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658768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a:lstStyle>
          <a:p>
            <a:r>
              <a:rPr lang="en-US" dirty="0" smtClean="0"/>
              <a:t>Continued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65192530"/>
              </p:ext>
            </p:extLst>
          </p:nvPr>
        </p:nvGraphicFramePr>
        <p:xfrm>
          <a:off x="457200" y="685800"/>
          <a:ext cx="7848601" cy="2200275"/>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618790">
                  <a:extLst>
                    <a:ext uri="{9D8B030D-6E8A-4147-A177-3AD203B41FA5}">
                      <a16:colId xmlns:a16="http://schemas.microsoft.com/office/drawing/2014/main" val="20002"/>
                    </a:ext>
                  </a:extLst>
                </a:gridCol>
                <a:gridCol w="1571007">
                  <a:extLst>
                    <a:ext uri="{9D8B030D-6E8A-4147-A177-3AD203B41FA5}">
                      <a16:colId xmlns:a16="http://schemas.microsoft.com/office/drawing/2014/main" val="20003"/>
                    </a:ext>
                  </a:extLst>
                </a:gridCol>
                <a:gridCol w="1236204">
                  <a:extLst>
                    <a:ext uri="{9D8B030D-6E8A-4147-A177-3AD203B41FA5}">
                      <a16:colId xmlns:a16="http://schemas.microsoft.com/office/drawing/2014/main" val="20004"/>
                    </a:ext>
                  </a:extLst>
                </a:gridCol>
                <a:gridCol w="1603200">
                  <a:extLst>
                    <a:ext uri="{9D8B030D-6E8A-4147-A177-3AD203B41FA5}">
                      <a16:colId xmlns:a16="http://schemas.microsoft.com/office/drawing/2014/main" val="20005"/>
                    </a:ext>
                  </a:extLst>
                </a:gridCol>
              </a:tblGrid>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Instruction</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Issue</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Execute</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Write Result</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91440">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a:t>
                      </a:r>
                      <a:r>
                        <a:rPr lang="en-US" sz="2000" u="none" strike="noStrike" dirty="0" smtClean="0">
                          <a:effectLst/>
                          <a:latin typeface="Times New Roman" panose="02020603050405020304" pitchFamily="18" charset="0"/>
                          <a:cs typeface="Times New Roman" panose="02020603050405020304" pitchFamily="18" charset="0"/>
                        </a:rPr>
                        <a:t>0</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0(x1</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91440">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fmult.d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f4, f0, f2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91440">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fsd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f4</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0(x1</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91440">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a:t>
                      </a:r>
                      <a:r>
                        <a:rPr lang="en-US" sz="2000" u="none" strike="noStrike" dirty="0" smtClean="0">
                          <a:effectLst/>
                          <a:latin typeface="Times New Roman" panose="02020603050405020304" pitchFamily="18" charset="0"/>
                          <a:cs typeface="Times New Roman" panose="02020603050405020304" pitchFamily="18" charset="0"/>
                        </a:rPr>
                        <a:t>0</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0(x1)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91440">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fmult.d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T1, T0, f2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91440">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fsd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T1, 0(x1)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258442050"/>
              </p:ext>
            </p:extLst>
          </p:nvPr>
        </p:nvGraphicFramePr>
        <p:xfrm>
          <a:off x="228601" y="2971800"/>
          <a:ext cx="8610599" cy="3143250"/>
        </p:xfrm>
        <a:graphic>
          <a:graphicData uri="http://schemas.openxmlformats.org/drawingml/2006/table">
            <a:tbl>
              <a:tblPr>
                <a:tableStyleId>{5C22544A-7EE6-4342-B048-85BDC9FD1C3A}</a:tableStyleId>
              </a:tblPr>
              <a:tblGrid>
                <a:gridCol w="1031339">
                  <a:extLst>
                    <a:ext uri="{9D8B030D-6E8A-4147-A177-3AD203B41FA5}">
                      <a16:colId xmlns:a16="http://schemas.microsoft.com/office/drawing/2014/main" val="20000"/>
                    </a:ext>
                  </a:extLst>
                </a:gridCol>
                <a:gridCol w="692929">
                  <a:extLst>
                    <a:ext uri="{9D8B030D-6E8A-4147-A177-3AD203B41FA5}">
                      <a16:colId xmlns:a16="http://schemas.microsoft.com/office/drawing/2014/main" val="20001"/>
                    </a:ext>
                  </a:extLst>
                </a:gridCol>
                <a:gridCol w="1144140">
                  <a:extLst>
                    <a:ext uri="{9D8B030D-6E8A-4147-A177-3AD203B41FA5}">
                      <a16:colId xmlns:a16="http://schemas.microsoft.com/office/drawing/2014/main" val="20002"/>
                    </a:ext>
                  </a:extLst>
                </a:gridCol>
                <a:gridCol w="1310659">
                  <a:extLst>
                    <a:ext uri="{9D8B030D-6E8A-4147-A177-3AD203B41FA5}">
                      <a16:colId xmlns:a16="http://schemas.microsoft.com/office/drawing/2014/main" val="20003"/>
                    </a:ext>
                  </a:extLst>
                </a:gridCol>
                <a:gridCol w="1031339">
                  <a:extLst>
                    <a:ext uri="{9D8B030D-6E8A-4147-A177-3AD203B41FA5}">
                      <a16:colId xmlns:a16="http://schemas.microsoft.com/office/drawing/2014/main" val="20004"/>
                    </a:ext>
                  </a:extLst>
                </a:gridCol>
                <a:gridCol w="738735">
                  <a:extLst>
                    <a:ext uri="{9D8B030D-6E8A-4147-A177-3AD203B41FA5}">
                      <a16:colId xmlns:a16="http://schemas.microsoft.com/office/drawing/2014/main" val="20005"/>
                    </a:ext>
                  </a:extLst>
                </a:gridCol>
                <a:gridCol w="782782">
                  <a:extLst>
                    <a:ext uri="{9D8B030D-6E8A-4147-A177-3AD203B41FA5}">
                      <a16:colId xmlns:a16="http://schemas.microsoft.com/office/drawing/2014/main" val="20006"/>
                    </a:ext>
                  </a:extLst>
                </a:gridCol>
                <a:gridCol w="1878676">
                  <a:extLst>
                    <a:ext uri="{9D8B030D-6E8A-4147-A177-3AD203B41FA5}">
                      <a16:colId xmlns:a16="http://schemas.microsoft.com/office/drawing/2014/main" val="20007"/>
                    </a:ext>
                  </a:extLst>
                </a:gridCol>
              </a:tblGrid>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Name</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Busy</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Op</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Vj</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Vk</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Qj</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Qk</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A</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Load1</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Load2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b="0" i="0" u="none" strike="noStrike" dirty="0" smtClean="0">
                          <a:effectLst/>
                          <a:latin typeface="Times New Roman" panose="02020603050405020304" pitchFamily="18" charset="0"/>
                          <a:cs typeface="Times New Roman" panose="02020603050405020304" pitchFamily="18" charset="0"/>
                        </a:rPr>
                        <a:t>Yes</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Load</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R1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Regs</a:t>
                      </a:r>
                      <a:r>
                        <a:rPr lang="en-US" sz="2000" u="none" strike="noStrike" dirty="0" smtClean="0">
                          <a:effectLst/>
                          <a:latin typeface="Times New Roman" panose="02020603050405020304" pitchFamily="18" charset="0"/>
                          <a:cs typeface="Times New Roman" panose="02020603050405020304" pitchFamily="18" charset="0"/>
                        </a:rPr>
                        <a:t>[x1] - 8</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Add1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Add2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Add3</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Mult1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0" i="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yes</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MUL</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Regs</a:t>
                      </a:r>
                      <a:r>
                        <a:rPr lang="en-US" sz="2000" u="none" strike="noStrike" dirty="0" smtClean="0">
                          <a:effectLst/>
                          <a:latin typeface="Times New Roman" panose="02020603050405020304" pitchFamily="18" charset="0"/>
                          <a:cs typeface="Times New Roman" panose="02020603050405020304" pitchFamily="18" charset="0"/>
                        </a:rPr>
                        <a:t>[f2]</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Mult2</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0" i="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yes</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MUL</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Regs</a:t>
                      </a:r>
                      <a:r>
                        <a:rPr lang="en-US" sz="2000" u="none" strike="noStrike" dirty="0" smtClean="0">
                          <a:effectLst/>
                          <a:latin typeface="Times New Roman" panose="02020603050405020304" pitchFamily="18" charset="0"/>
                          <a:cs typeface="Times New Roman" panose="02020603050405020304" pitchFamily="18" charset="0"/>
                        </a:rPr>
                        <a:t>[f2]</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Load2</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7"/>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Store1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0" i="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yes</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Store</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Regs</a:t>
                      </a:r>
                      <a:r>
                        <a:rPr lang="en-US" sz="2000" u="none" strike="noStrike" dirty="0" smtClean="0">
                          <a:effectLst/>
                          <a:latin typeface="Times New Roman" panose="02020603050405020304" pitchFamily="18" charset="0"/>
                          <a:cs typeface="Times New Roman" panose="02020603050405020304" pitchFamily="18" charset="0"/>
                        </a:rPr>
                        <a:t>[x1]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Mult1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8"/>
                  </a:ext>
                </a:extLst>
              </a:tr>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Store2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0" i="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yes</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Store</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Regs</a:t>
                      </a:r>
                      <a:r>
                        <a:rPr lang="en-US" sz="2000" u="none" strike="noStrike" dirty="0" smtClean="0">
                          <a:effectLst/>
                          <a:latin typeface="Times New Roman" panose="02020603050405020304" pitchFamily="18" charset="0"/>
                          <a:cs typeface="Times New Roman" panose="02020603050405020304" pitchFamily="18" charset="0"/>
                        </a:rPr>
                        <a:t>[x1]-8</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Mult2</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88350630"/>
              </p:ext>
            </p:extLst>
          </p:nvPr>
        </p:nvGraphicFramePr>
        <p:xfrm>
          <a:off x="2209800" y="6172200"/>
          <a:ext cx="5562598" cy="628650"/>
        </p:xfrm>
        <a:graphic>
          <a:graphicData uri="http://schemas.openxmlformats.org/drawingml/2006/table">
            <a:tbl>
              <a:tblPr>
                <a:tableStyleId>{5C22544A-7EE6-4342-B048-85BDC9FD1C3A}</a:tableStyleId>
              </a:tblPr>
              <a:tblGrid>
                <a:gridCol w="714872">
                  <a:extLst>
                    <a:ext uri="{9D8B030D-6E8A-4147-A177-3AD203B41FA5}">
                      <a16:colId xmlns:a16="http://schemas.microsoft.com/office/drawing/2014/main" val="20000"/>
                    </a:ext>
                  </a:extLst>
                </a:gridCol>
                <a:gridCol w="480306">
                  <a:extLst>
                    <a:ext uri="{9D8B030D-6E8A-4147-A177-3AD203B41FA5}">
                      <a16:colId xmlns:a16="http://schemas.microsoft.com/office/drawing/2014/main" val="20001"/>
                    </a:ext>
                  </a:extLst>
                </a:gridCol>
                <a:gridCol w="793061">
                  <a:extLst>
                    <a:ext uri="{9D8B030D-6E8A-4147-A177-3AD203B41FA5}">
                      <a16:colId xmlns:a16="http://schemas.microsoft.com/office/drawing/2014/main" val="20002"/>
                    </a:ext>
                  </a:extLst>
                </a:gridCol>
                <a:gridCol w="714872">
                  <a:extLst>
                    <a:ext uri="{9D8B030D-6E8A-4147-A177-3AD203B41FA5}">
                      <a16:colId xmlns:a16="http://schemas.microsoft.com/office/drawing/2014/main" val="20003"/>
                    </a:ext>
                  </a:extLst>
                </a:gridCol>
                <a:gridCol w="785976">
                  <a:extLst>
                    <a:ext uri="{9D8B030D-6E8A-4147-A177-3AD203B41FA5}">
                      <a16:colId xmlns:a16="http://schemas.microsoft.com/office/drawing/2014/main" val="20004"/>
                    </a:ext>
                  </a:extLst>
                </a:gridCol>
                <a:gridCol w="643767">
                  <a:extLst>
                    <a:ext uri="{9D8B030D-6E8A-4147-A177-3AD203B41FA5}">
                      <a16:colId xmlns:a16="http://schemas.microsoft.com/office/drawing/2014/main" val="20005"/>
                    </a:ext>
                  </a:extLst>
                </a:gridCol>
                <a:gridCol w="714872">
                  <a:extLst>
                    <a:ext uri="{9D8B030D-6E8A-4147-A177-3AD203B41FA5}">
                      <a16:colId xmlns:a16="http://schemas.microsoft.com/office/drawing/2014/main" val="20006"/>
                    </a:ext>
                  </a:extLst>
                </a:gridCol>
                <a:gridCol w="714872">
                  <a:extLst>
                    <a:ext uri="{9D8B030D-6E8A-4147-A177-3AD203B41FA5}">
                      <a16:colId xmlns:a16="http://schemas.microsoft.com/office/drawing/2014/main" val="20007"/>
                    </a:ext>
                  </a:extLst>
                </a:gridCol>
              </a:tblGrid>
              <a:tr h="161925">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Field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F0</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F4</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F6</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b="0" i="0" u="none" strike="noStrike" dirty="0" smtClean="0">
                          <a:effectLst/>
                          <a:latin typeface="Times New Roman" panose="02020603050405020304" pitchFamily="18" charset="0"/>
                          <a:cs typeface="Times New Roman" panose="02020603050405020304" pitchFamily="18" charset="0"/>
                        </a:rPr>
                        <a:t>T0</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T1</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171450">
                <a:tc>
                  <a:txBody>
                    <a:bodyPr/>
                    <a:lstStyle/>
                    <a:p>
                      <a:pPr algn="l" fontAlgn="b"/>
                      <a:r>
                        <a:rPr lang="en-US" sz="2000" u="none" strike="noStrike">
                          <a:effectLst/>
                          <a:latin typeface="Times New Roman" panose="02020603050405020304" pitchFamily="18" charset="0"/>
                          <a:cs typeface="Times New Roman" panose="02020603050405020304" pitchFamily="18" charset="0"/>
                        </a:rPr>
                        <a:t>Busy</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Mult1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Mult2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761602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a:lstStyle>
          <a:p>
            <a:r>
              <a:rPr lang="en-US" dirty="0" smtClean="0"/>
              <a:t>Continued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67350803"/>
              </p:ext>
            </p:extLst>
          </p:nvPr>
        </p:nvGraphicFramePr>
        <p:xfrm>
          <a:off x="457199" y="685800"/>
          <a:ext cx="7848601" cy="2200275"/>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618790">
                  <a:extLst>
                    <a:ext uri="{9D8B030D-6E8A-4147-A177-3AD203B41FA5}">
                      <a16:colId xmlns:a16="http://schemas.microsoft.com/office/drawing/2014/main" val="20002"/>
                    </a:ext>
                  </a:extLst>
                </a:gridCol>
                <a:gridCol w="1571007">
                  <a:extLst>
                    <a:ext uri="{9D8B030D-6E8A-4147-A177-3AD203B41FA5}">
                      <a16:colId xmlns:a16="http://schemas.microsoft.com/office/drawing/2014/main" val="20003"/>
                    </a:ext>
                  </a:extLst>
                </a:gridCol>
                <a:gridCol w="1236204">
                  <a:extLst>
                    <a:ext uri="{9D8B030D-6E8A-4147-A177-3AD203B41FA5}">
                      <a16:colId xmlns:a16="http://schemas.microsoft.com/office/drawing/2014/main" val="20004"/>
                    </a:ext>
                  </a:extLst>
                </a:gridCol>
                <a:gridCol w="1603200">
                  <a:extLst>
                    <a:ext uri="{9D8B030D-6E8A-4147-A177-3AD203B41FA5}">
                      <a16:colId xmlns:a16="http://schemas.microsoft.com/office/drawing/2014/main" val="20005"/>
                    </a:ext>
                  </a:extLst>
                </a:gridCol>
              </a:tblGrid>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Instruction</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Issue</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Execute</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Write Result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91440">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f0</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0(x1</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91440">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fmult.d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a:t>
                      </a:r>
                      <a:r>
                        <a:rPr lang="en-US" sz="2000" u="none" strike="noStrike" dirty="0" smtClean="0">
                          <a:effectLst/>
                          <a:latin typeface="Times New Roman" panose="02020603050405020304" pitchFamily="18" charset="0"/>
                          <a:cs typeface="Times New Roman" panose="02020603050405020304" pitchFamily="18" charset="0"/>
                        </a:rPr>
                        <a:t>4</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f0</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f2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91440">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fsd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a:t>
                      </a:r>
                      <a:r>
                        <a:rPr lang="en-US" sz="2000" u="none" strike="noStrike" dirty="0" smtClean="0">
                          <a:effectLst/>
                          <a:latin typeface="Times New Roman" panose="02020603050405020304" pitchFamily="18" charset="0"/>
                          <a:cs typeface="Times New Roman" panose="02020603050405020304" pitchFamily="18" charset="0"/>
                        </a:rPr>
                        <a:t>4</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0(x1</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91440">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T0</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0(x1)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91440">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fmult.d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T1 T0</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f2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91440">
                <a:tc>
                  <a:txBody>
                    <a:bodyPr/>
                    <a:lstStyle/>
                    <a:p>
                      <a:pPr algn="l" fontAlgn="b"/>
                      <a:r>
                        <a:rPr lang="en-US" sz="2000" b="0" i="0" u="none" strike="noStrike" dirty="0" err="1" smtClean="0">
                          <a:effectLst/>
                          <a:latin typeface="Times New Roman" panose="02020603050405020304" pitchFamily="18" charset="0"/>
                          <a:cs typeface="Times New Roman" panose="02020603050405020304" pitchFamily="18" charset="0"/>
                        </a:rPr>
                        <a:t>fsd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T1, 0(x1)</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34121137"/>
              </p:ext>
            </p:extLst>
          </p:nvPr>
        </p:nvGraphicFramePr>
        <p:xfrm>
          <a:off x="228601" y="2952750"/>
          <a:ext cx="8610599" cy="3143250"/>
        </p:xfrm>
        <a:graphic>
          <a:graphicData uri="http://schemas.openxmlformats.org/drawingml/2006/table">
            <a:tbl>
              <a:tblPr>
                <a:tableStyleId>{5C22544A-7EE6-4342-B048-85BDC9FD1C3A}</a:tableStyleId>
              </a:tblPr>
              <a:tblGrid>
                <a:gridCol w="1031339">
                  <a:extLst>
                    <a:ext uri="{9D8B030D-6E8A-4147-A177-3AD203B41FA5}">
                      <a16:colId xmlns:a16="http://schemas.microsoft.com/office/drawing/2014/main" val="20000"/>
                    </a:ext>
                  </a:extLst>
                </a:gridCol>
                <a:gridCol w="692929">
                  <a:extLst>
                    <a:ext uri="{9D8B030D-6E8A-4147-A177-3AD203B41FA5}">
                      <a16:colId xmlns:a16="http://schemas.microsoft.com/office/drawing/2014/main" val="20001"/>
                    </a:ext>
                  </a:extLst>
                </a:gridCol>
                <a:gridCol w="1144140">
                  <a:extLst>
                    <a:ext uri="{9D8B030D-6E8A-4147-A177-3AD203B41FA5}">
                      <a16:colId xmlns:a16="http://schemas.microsoft.com/office/drawing/2014/main" val="20002"/>
                    </a:ext>
                  </a:extLst>
                </a:gridCol>
                <a:gridCol w="1310659">
                  <a:extLst>
                    <a:ext uri="{9D8B030D-6E8A-4147-A177-3AD203B41FA5}">
                      <a16:colId xmlns:a16="http://schemas.microsoft.com/office/drawing/2014/main" val="20003"/>
                    </a:ext>
                  </a:extLst>
                </a:gridCol>
                <a:gridCol w="1031339">
                  <a:extLst>
                    <a:ext uri="{9D8B030D-6E8A-4147-A177-3AD203B41FA5}">
                      <a16:colId xmlns:a16="http://schemas.microsoft.com/office/drawing/2014/main" val="20004"/>
                    </a:ext>
                  </a:extLst>
                </a:gridCol>
                <a:gridCol w="738735">
                  <a:extLst>
                    <a:ext uri="{9D8B030D-6E8A-4147-A177-3AD203B41FA5}">
                      <a16:colId xmlns:a16="http://schemas.microsoft.com/office/drawing/2014/main" val="20005"/>
                    </a:ext>
                  </a:extLst>
                </a:gridCol>
                <a:gridCol w="782782">
                  <a:extLst>
                    <a:ext uri="{9D8B030D-6E8A-4147-A177-3AD203B41FA5}">
                      <a16:colId xmlns:a16="http://schemas.microsoft.com/office/drawing/2014/main" val="20006"/>
                    </a:ext>
                  </a:extLst>
                </a:gridCol>
                <a:gridCol w="1878676">
                  <a:extLst>
                    <a:ext uri="{9D8B030D-6E8A-4147-A177-3AD203B41FA5}">
                      <a16:colId xmlns:a16="http://schemas.microsoft.com/office/drawing/2014/main" val="20007"/>
                    </a:ext>
                  </a:extLst>
                </a:gridCol>
              </a:tblGrid>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Name</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Busy</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Op</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Vj</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Vk</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Qj</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Qk</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A</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Load1</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Load2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Add1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Add2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Add3</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Mult1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Mult2</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0" i="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yes</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MUL</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Regs</a:t>
                      </a:r>
                      <a:r>
                        <a:rPr lang="en-US" sz="2000" u="none" strike="noStrike" dirty="0" smtClean="0">
                          <a:effectLst/>
                          <a:latin typeface="Times New Roman" panose="02020603050405020304" pitchFamily="18" charset="0"/>
                          <a:cs typeface="Times New Roman" panose="02020603050405020304" pitchFamily="18" charset="0"/>
                        </a:rPr>
                        <a:t>[f2]</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Load2</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7"/>
                  </a:ext>
                </a:extLst>
              </a:tr>
              <a:tr h="91440">
                <a:tc>
                  <a:txBody>
                    <a:bodyPr/>
                    <a:lstStyle/>
                    <a:p>
                      <a:pPr algn="l" fontAlgn="b"/>
                      <a:r>
                        <a:rPr lang="en-US" sz="2000" u="none" strike="noStrike">
                          <a:effectLst/>
                          <a:latin typeface="Times New Roman" panose="02020603050405020304" pitchFamily="18" charset="0"/>
                          <a:cs typeface="Times New Roman" panose="02020603050405020304" pitchFamily="18" charset="0"/>
                        </a:rPr>
                        <a:t>Store1</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Times New Roman" panose="02020603050405020304" pitchFamily="18" charset="0"/>
                          <a:cs typeface="Times New Roman" panose="02020603050405020304" pitchFamily="18" charset="0"/>
                        </a:rPr>
                        <a:t>no</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8"/>
                  </a:ext>
                </a:extLst>
              </a:tr>
              <a:tr h="9144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Store2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0" i="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yes</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Store</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err="1" smtClean="0">
                          <a:effectLst/>
                          <a:latin typeface="Times New Roman" panose="02020603050405020304" pitchFamily="18" charset="0"/>
                          <a:cs typeface="Times New Roman" panose="02020603050405020304" pitchFamily="18" charset="0"/>
                        </a:rPr>
                        <a:t>Regs</a:t>
                      </a:r>
                      <a:r>
                        <a:rPr lang="en-US" sz="2000" u="none" strike="noStrike" dirty="0" smtClean="0">
                          <a:effectLst/>
                          <a:latin typeface="Times New Roman" panose="02020603050405020304" pitchFamily="18" charset="0"/>
                          <a:cs typeface="Times New Roman" panose="02020603050405020304" pitchFamily="18" charset="0"/>
                        </a:rPr>
                        <a:t>[x1]-8</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Mult2</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17462178"/>
              </p:ext>
            </p:extLst>
          </p:nvPr>
        </p:nvGraphicFramePr>
        <p:xfrm>
          <a:off x="1600199" y="6229350"/>
          <a:ext cx="5943602" cy="628650"/>
        </p:xfrm>
        <a:graphic>
          <a:graphicData uri="http://schemas.openxmlformats.org/drawingml/2006/table">
            <a:tbl>
              <a:tblPr>
                <a:tableStyleId>{5C22544A-7EE6-4342-B048-85BDC9FD1C3A}</a:tableStyleId>
              </a:tblPr>
              <a:tblGrid>
                <a:gridCol w="763837">
                  <a:extLst>
                    <a:ext uri="{9D8B030D-6E8A-4147-A177-3AD203B41FA5}">
                      <a16:colId xmlns:a16="http://schemas.microsoft.com/office/drawing/2014/main" val="20000"/>
                    </a:ext>
                  </a:extLst>
                </a:gridCol>
                <a:gridCol w="513203">
                  <a:extLst>
                    <a:ext uri="{9D8B030D-6E8A-4147-A177-3AD203B41FA5}">
                      <a16:colId xmlns:a16="http://schemas.microsoft.com/office/drawing/2014/main" val="20001"/>
                    </a:ext>
                  </a:extLst>
                </a:gridCol>
                <a:gridCol w="847380">
                  <a:extLst>
                    <a:ext uri="{9D8B030D-6E8A-4147-A177-3AD203B41FA5}">
                      <a16:colId xmlns:a16="http://schemas.microsoft.com/office/drawing/2014/main" val="20002"/>
                    </a:ext>
                  </a:extLst>
                </a:gridCol>
                <a:gridCol w="763837">
                  <a:extLst>
                    <a:ext uri="{9D8B030D-6E8A-4147-A177-3AD203B41FA5}">
                      <a16:colId xmlns:a16="http://schemas.microsoft.com/office/drawing/2014/main" val="20003"/>
                    </a:ext>
                  </a:extLst>
                </a:gridCol>
                <a:gridCol w="839811">
                  <a:extLst>
                    <a:ext uri="{9D8B030D-6E8A-4147-A177-3AD203B41FA5}">
                      <a16:colId xmlns:a16="http://schemas.microsoft.com/office/drawing/2014/main" val="20004"/>
                    </a:ext>
                  </a:extLst>
                </a:gridCol>
                <a:gridCol w="687860">
                  <a:extLst>
                    <a:ext uri="{9D8B030D-6E8A-4147-A177-3AD203B41FA5}">
                      <a16:colId xmlns:a16="http://schemas.microsoft.com/office/drawing/2014/main" val="20005"/>
                    </a:ext>
                  </a:extLst>
                </a:gridCol>
                <a:gridCol w="763837">
                  <a:extLst>
                    <a:ext uri="{9D8B030D-6E8A-4147-A177-3AD203B41FA5}">
                      <a16:colId xmlns:a16="http://schemas.microsoft.com/office/drawing/2014/main" val="20006"/>
                    </a:ext>
                  </a:extLst>
                </a:gridCol>
                <a:gridCol w="763837">
                  <a:extLst>
                    <a:ext uri="{9D8B030D-6E8A-4147-A177-3AD203B41FA5}">
                      <a16:colId xmlns:a16="http://schemas.microsoft.com/office/drawing/2014/main" val="20007"/>
                    </a:ext>
                  </a:extLst>
                </a:gridCol>
              </a:tblGrid>
              <a:tr h="161925">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Field</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F0</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F4</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F6</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b="0" i="0" u="none" strike="noStrike" dirty="0" smtClean="0">
                          <a:effectLst/>
                          <a:latin typeface="Times New Roman" panose="02020603050405020304" pitchFamily="18" charset="0"/>
                          <a:cs typeface="Times New Roman" panose="02020603050405020304" pitchFamily="18" charset="0"/>
                        </a:rPr>
                        <a:t>T0</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b="0" i="0" u="none" strike="noStrike" dirty="0" smtClean="0">
                          <a:effectLst/>
                          <a:latin typeface="Times New Roman" panose="02020603050405020304" pitchFamily="18" charset="0"/>
                          <a:cs typeface="Times New Roman" panose="02020603050405020304" pitchFamily="18" charset="0"/>
                        </a:rPr>
                        <a:t>T1</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171450">
                <a:tc>
                  <a:txBody>
                    <a:bodyPr/>
                    <a:lstStyle/>
                    <a:p>
                      <a:pPr algn="l" fontAlgn="b"/>
                      <a:r>
                        <a:rPr lang="en-US" sz="2000" u="none" strike="noStrike">
                          <a:effectLst/>
                          <a:latin typeface="Times New Roman" panose="02020603050405020304" pitchFamily="18" charset="0"/>
                          <a:cs typeface="Times New Roman" panose="02020603050405020304" pitchFamily="18" charset="0"/>
                        </a:rPr>
                        <a:t>Busy</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smtClean="0">
                          <a:effectLst/>
                          <a:latin typeface="Times New Roman" panose="02020603050405020304" pitchFamily="18" charset="0"/>
                          <a:cs typeface="Times New Roman" panose="02020603050405020304" pitchFamily="18" charset="0"/>
                        </a:rPr>
                        <a:t>Load2</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dirty="0" smtClean="0">
                          <a:effectLst/>
                          <a:latin typeface="Times New Roman" panose="02020603050405020304" pitchFamily="18" charset="0"/>
                          <a:cs typeface="Times New Roman" panose="02020603050405020304" pitchFamily="18" charset="0"/>
                        </a:rPr>
                        <a:t>Mult2</a:t>
                      </a:r>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47284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Summary on </a:t>
            </a:r>
            <a:r>
              <a:rPr lang="en-US" dirty="0" err="1" smtClean="0"/>
              <a:t>Tomasulo</a:t>
            </a:r>
            <a:endParaRPr lang="en-US" dirty="0"/>
          </a:p>
        </p:txBody>
      </p:sp>
      <p:sp>
        <p:nvSpPr>
          <p:cNvPr id="3" name="Content Placeholder 2"/>
          <p:cNvSpPr>
            <a:spLocks noGrp="1"/>
          </p:cNvSpPr>
          <p:nvPr>
            <p:ph idx="1"/>
          </p:nvPr>
        </p:nvSpPr>
        <p:spPr>
          <a:xfrm>
            <a:off x="228600" y="685800"/>
            <a:ext cx="8686800" cy="6172200"/>
          </a:xfrm>
        </p:spPr>
        <p:txBody>
          <a:bodyPr>
            <a:normAutofit lnSpcReduction="10000"/>
          </a:bodyPr>
          <a:lstStyle/>
          <a:p>
            <a:r>
              <a:rPr lang="en-US" dirty="0" smtClean="0"/>
              <a:t>Notice we unrolled the loop two times and the hardware was able to execute two iterations </a:t>
            </a:r>
          </a:p>
          <a:p>
            <a:pPr lvl="1"/>
            <a:r>
              <a:rPr lang="en-US" dirty="0" smtClean="0"/>
              <a:t>the only hazards were RAW dependencies</a:t>
            </a:r>
          </a:p>
          <a:p>
            <a:pPr lvl="1"/>
            <a:r>
              <a:rPr lang="en-US" dirty="0" smtClean="0"/>
              <a:t>the WAW hazard between the two iterations’ F0 and F4 were handled by renaming these registers to T0 and T1, and by modifying the register result table</a:t>
            </a:r>
          </a:p>
          <a:p>
            <a:pPr lvl="1"/>
            <a:r>
              <a:rPr lang="en-US" dirty="0" smtClean="0"/>
              <a:t>assuming the multiplier units are pipelined, we could have accommodated even more iterations of the loop</a:t>
            </a:r>
          </a:p>
          <a:p>
            <a:r>
              <a:rPr lang="en-US" dirty="0" smtClean="0"/>
              <a:t>Note if memory access causes a stall because of a cache miss, the hardware can continue issuing instructions which can then execute out of order</a:t>
            </a:r>
          </a:p>
          <a:p>
            <a:pPr lvl="1"/>
            <a:r>
              <a:rPr lang="en-US" dirty="0" smtClean="0"/>
              <a:t>also notice that compiler optimizations are no longer essential to obtain performance increases</a:t>
            </a:r>
          </a:p>
        </p:txBody>
      </p:sp>
    </p:spTree>
    <p:extLst>
      <p:ext uri="{BB962C8B-B14F-4D97-AF65-F5344CB8AC3E}">
        <p14:creationId xmlns:p14="http://schemas.microsoft.com/office/powerpoint/2010/main" val="11841638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Continued</a:t>
            </a:r>
            <a:endParaRPr lang="en-US" dirty="0"/>
          </a:p>
        </p:txBody>
      </p:sp>
      <p:sp>
        <p:nvSpPr>
          <p:cNvPr id="3" name="Content Placeholder 2"/>
          <p:cNvSpPr>
            <a:spLocks noGrp="1"/>
          </p:cNvSpPr>
          <p:nvPr>
            <p:ph idx="1"/>
          </p:nvPr>
        </p:nvSpPr>
        <p:spPr>
          <a:xfrm>
            <a:off x="152400" y="685800"/>
            <a:ext cx="8763000" cy="6096000"/>
          </a:xfrm>
        </p:spPr>
        <p:txBody>
          <a:bodyPr>
            <a:normAutofit lnSpcReduction="10000"/>
          </a:bodyPr>
          <a:lstStyle/>
          <a:p>
            <a:r>
              <a:rPr lang="en-US" dirty="0"/>
              <a:t>The </a:t>
            </a:r>
            <a:r>
              <a:rPr lang="en-US" dirty="0" smtClean="0"/>
              <a:t>main bottleneck </a:t>
            </a:r>
            <a:r>
              <a:rPr lang="en-US" dirty="0"/>
              <a:t>for </a:t>
            </a:r>
            <a:r>
              <a:rPr lang="en-US" dirty="0" err="1"/>
              <a:t>Tomasulo</a:t>
            </a:r>
            <a:r>
              <a:rPr lang="en-US" dirty="0"/>
              <a:t> </a:t>
            </a:r>
            <a:r>
              <a:rPr lang="en-US" dirty="0" smtClean="0"/>
              <a:t>is a single CDB</a:t>
            </a:r>
          </a:p>
          <a:p>
            <a:pPr lvl="1"/>
            <a:r>
              <a:rPr lang="en-US" dirty="0" smtClean="0"/>
              <a:t>we </a:t>
            </a:r>
            <a:r>
              <a:rPr lang="en-US" dirty="0"/>
              <a:t>can improve on this by </a:t>
            </a:r>
            <a:r>
              <a:rPr lang="en-US" dirty="0" smtClean="0"/>
              <a:t>having an FP CDB and an </a:t>
            </a:r>
            <a:r>
              <a:rPr lang="en-US" dirty="0" err="1" smtClean="0"/>
              <a:t>int</a:t>
            </a:r>
            <a:r>
              <a:rPr lang="en-US" dirty="0" smtClean="0"/>
              <a:t> CDB</a:t>
            </a:r>
          </a:p>
          <a:p>
            <a:pPr lvl="1"/>
            <a:r>
              <a:rPr lang="en-US" dirty="0" smtClean="0"/>
              <a:t>we cannot have two FP CDBs because the functional units need to watch the CDB for values it is waiting on</a:t>
            </a:r>
            <a:endParaRPr lang="en-US" dirty="0"/>
          </a:p>
          <a:p>
            <a:r>
              <a:rPr lang="en-US" dirty="0" smtClean="0"/>
              <a:t>Other limitations are</a:t>
            </a:r>
          </a:p>
          <a:p>
            <a:pPr lvl="1"/>
            <a:r>
              <a:rPr lang="en-US" dirty="0" smtClean="0"/>
              <a:t>number </a:t>
            </a:r>
            <a:r>
              <a:rPr lang="en-US" dirty="0"/>
              <a:t>of </a:t>
            </a:r>
            <a:r>
              <a:rPr lang="en-US" dirty="0" smtClean="0"/>
              <a:t>FUs and number of reservation stations at each FU</a:t>
            </a:r>
            <a:endParaRPr lang="en-US" dirty="0"/>
          </a:p>
          <a:p>
            <a:pPr lvl="1"/>
            <a:r>
              <a:rPr lang="en-US" dirty="0" smtClean="0"/>
              <a:t>if FUs are not pipelined</a:t>
            </a:r>
            <a:endParaRPr lang="en-US" dirty="0"/>
          </a:p>
          <a:p>
            <a:pPr lvl="1"/>
            <a:r>
              <a:rPr lang="en-US" dirty="0" smtClean="0"/>
              <a:t>single </a:t>
            </a:r>
            <a:r>
              <a:rPr lang="en-US" dirty="0"/>
              <a:t>data accesses (loads/stores) per </a:t>
            </a:r>
            <a:r>
              <a:rPr lang="en-US" dirty="0" smtClean="0"/>
              <a:t>cycle</a:t>
            </a:r>
          </a:p>
          <a:p>
            <a:pPr lvl="1"/>
            <a:r>
              <a:rPr lang="en-US" dirty="0" smtClean="0"/>
              <a:t>added cost in logic to look for potential WAR/WAW hazards and perform register renaming</a:t>
            </a:r>
          </a:p>
        </p:txBody>
      </p:sp>
    </p:spTree>
    <p:extLst>
      <p:ext uri="{BB962C8B-B14F-4D97-AF65-F5344CB8AC3E}">
        <p14:creationId xmlns:p14="http://schemas.microsoft.com/office/powerpoint/2010/main" val="27661957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Hardware-based Speculation</a:t>
            </a:r>
            <a:endParaRPr lang="en-US" dirty="0"/>
          </a:p>
        </p:txBody>
      </p:sp>
      <p:sp>
        <p:nvSpPr>
          <p:cNvPr id="3" name="Content Placeholder 2"/>
          <p:cNvSpPr>
            <a:spLocks noGrp="1"/>
          </p:cNvSpPr>
          <p:nvPr>
            <p:ph idx="1"/>
          </p:nvPr>
        </p:nvSpPr>
        <p:spPr>
          <a:xfrm>
            <a:off x="457200" y="685800"/>
            <a:ext cx="8229600" cy="6172200"/>
          </a:xfrm>
        </p:spPr>
        <p:txBody>
          <a:bodyPr>
            <a:normAutofit fontScale="92500"/>
          </a:bodyPr>
          <a:lstStyle/>
          <a:p>
            <a:r>
              <a:rPr lang="en-US" dirty="0" smtClean="0"/>
              <a:t>Now that we are exploiting more ILP with dynamic scheduling and loop unrolling</a:t>
            </a:r>
          </a:p>
          <a:p>
            <a:pPr lvl="1"/>
            <a:r>
              <a:rPr lang="en-US" dirty="0" smtClean="0"/>
              <a:t>we need to ensure control dependencies are maintained</a:t>
            </a:r>
          </a:p>
          <a:p>
            <a:r>
              <a:rPr lang="en-US" dirty="0" smtClean="0"/>
              <a:t>Hardware-based speculation combines</a:t>
            </a:r>
          </a:p>
          <a:p>
            <a:pPr lvl="1"/>
            <a:r>
              <a:rPr lang="en-US" dirty="0" smtClean="0"/>
              <a:t>dynamic branch prediction to select what instruction to fetch next</a:t>
            </a:r>
          </a:p>
          <a:p>
            <a:pPr lvl="1"/>
            <a:r>
              <a:rPr lang="en-US" dirty="0" smtClean="0"/>
              <a:t>speculation to allow predicted instructions to execute and complete even if the condition on which the instruction is dependent has not yet been evaluated</a:t>
            </a:r>
          </a:p>
          <a:p>
            <a:pPr lvl="1"/>
            <a:r>
              <a:rPr lang="en-US" dirty="0" smtClean="0"/>
              <a:t>a mechanism to “undo” the results of a completed speculated instruction in case the prediction is wrong</a:t>
            </a:r>
          </a:p>
          <a:p>
            <a:r>
              <a:rPr lang="en-US" dirty="0" smtClean="0"/>
              <a:t>In order to implement speculation, we add a new piece of hardware called the reorder buffer (ROB)</a:t>
            </a:r>
          </a:p>
        </p:txBody>
      </p:sp>
    </p:spTree>
    <p:extLst>
      <p:ext uri="{BB962C8B-B14F-4D97-AF65-F5344CB8AC3E}">
        <p14:creationId xmlns:p14="http://schemas.microsoft.com/office/powerpoint/2010/main" val="813981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Re-Order Buffer</a:t>
            </a:r>
            <a:endParaRPr lang="en-US" dirty="0"/>
          </a:p>
        </p:txBody>
      </p:sp>
      <p:sp>
        <p:nvSpPr>
          <p:cNvPr id="3" name="Content Placeholder 2"/>
          <p:cNvSpPr>
            <a:spLocks noGrp="1"/>
          </p:cNvSpPr>
          <p:nvPr>
            <p:ph idx="1"/>
          </p:nvPr>
        </p:nvSpPr>
        <p:spPr>
          <a:xfrm>
            <a:off x="152400" y="685800"/>
            <a:ext cx="8839200" cy="6019800"/>
          </a:xfrm>
        </p:spPr>
        <p:txBody>
          <a:bodyPr>
            <a:normAutofit fontScale="92500" lnSpcReduction="20000"/>
          </a:bodyPr>
          <a:lstStyle/>
          <a:p>
            <a:r>
              <a:rPr lang="en-US" dirty="0" smtClean="0"/>
              <a:t>Stores all instructions issued in the order they were issued</a:t>
            </a:r>
          </a:p>
          <a:p>
            <a:pPr lvl="1"/>
            <a:r>
              <a:rPr lang="en-US" dirty="0" smtClean="0"/>
              <a:t>as opposed to the order the instructions may complete</a:t>
            </a:r>
          </a:p>
          <a:p>
            <a:r>
              <a:rPr lang="en-US" dirty="0" smtClean="0"/>
              <a:t>Results of speculated instructions are not sent directly to the register file (or memory)</a:t>
            </a:r>
          </a:p>
          <a:p>
            <a:pPr lvl="1"/>
            <a:r>
              <a:rPr lang="en-US" dirty="0" smtClean="0"/>
              <a:t>result stored in register in the ROB, alongside its instruction</a:t>
            </a:r>
          </a:p>
          <a:p>
            <a:r>
              <a:rPr lang="en-US" dirty="0" smtClean="0"/>
              <a:t>When an instruction reaches the front of the ROB</a:t>
            </a:r>
          </a:p>
          <a:p>
            <a:pPr lvl="1"/>
            <a:r>
              <a:rPr lang="en-US" dirty="0" smtClean="0"/>
              <a:t>if not speculated, submit results (write to registers, memory) and let instruction leave ROB</a:t>
            </a:r>
          </a:p>
          <a:p>
            <a:pPr lvl="1"/>
            <a:r>
              <a:rPr lang="en-US" dirty="0" smtClean="0"/>
              <a:t>if branch or instruction speculated because of branch, wait until result of branch is known (stalls the ROB) </a:t>
            </a:r>
          </a:p>
          <a:p>
            <a:pPr lvl="2"/>
            <a:r>
              <a:rPr lang="en-US" dirty="0" smtClean="0"/>
              <a:t>upon learning result of condition, if speculated correctly remove instruction and submit results (register, memory, waiting reservation stations) but if miss-speculated, remove from ROB along with all instructions after it, discarding any results</a:t>
            </a:r>
            <a:endParaRPr lang="en-US" dirty="0"/>
          </a:p>
        </p:txBody>
      </p:sp>
    </p:spTree>
    <p:extLst>
      <p:ext uri="{BB962C8B-B14F-4D97-AF65-F5344CB8AC3E}">
        <p14:creationId xmlns:p14="http://schemas.microsoft.com/office/powerpoint/2010/main" val="42562000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10" y="-77018"/>
            <a:ext cx="8229600" cy="1143000"/>
          </a:xfrm>
        </p:spPr>
        <p:txBody>
          <a:bodyPr/>
          <a:lstStyle/>
          <a:p>
            <a:r>
              <a:rPr lang="en-US" dirty="0" smtClean="0"/>
              <a:t>Superscalar </a:t>
            </a:r>
            <a:r>
              <a:rPr lang="en-US" dirty="0" err="1" smtClean="0"/>
              <a:t>Tomasulo</a:t>
            </a:r>
            <a:r>
              <a:rPr lang="en-US" dirty="0" smtClean="0"/>
              <a:t> + ROB</a:t>
            </a:r>
            <a:endParaRPr lang="en-US" dirty="0"/>
          </a:p>
        </p:txBody>
      </p:sp>
      <p:pic>
        <p:nvPicPr>
          <p:cNvPr id="3" name="Picture 2" descr="f03-17-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7864"/>
            <a:ext cx="8077200" cy="586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695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smtClean="0"/>
              <a:t>New Implementation</a:t>
            </a:r>
            <a:endParaRPr lang="en-US" dirty="0"/>
          </a:p>
        </p:txBody>
      </p:sp>
      <p:sp>
        <p:nvSpPr>
          <p:cNvPr id="4" name="Content Placeholder 3"/>
          <p:cNvSpPr>
            <a:spLocks noGrp="1"/>
          </p:cNvSpPr>
          <p:nvPr>
            <p:ph idx="1"/>
          </p:nvPr>
        </p:nvSpPr>
        <p:spPr>
          <a:xfrm>
            <a:off x="152400" y="685800"/>
            <a:ext cx="8839200" cy="6172200"/>
          </a:xfrm>
        </p:spPr>
        <p:txBody>
          <a:bodyPr>
            <a:normAutofit fontScale="92500" lnSpcReduction="20000"/>
          </a:bodyPr>
          <a:lstStyle/>
          <a:p>
            <a:r>
              <a:rPr lang="en-US" dirty="0" smtClean="0"/>
              <a:t>Instructions fetched as before</a:t>
            </a:r>
          </a:p>
          <a:p>
            <a:r>
              <a:rPr lang="en-US" dirty="0" smtClean="0"/>
              <a:t>Upon decoding instruction, if space available in both reservation station of functional unit and ROB</a:t>
            </a:r>
          </a:p>
          <a:p>
            <a:pPr lvl="1"/>
            <a:r>
              <a:rPr lang="en-US" dirty="0" smtClean="0"/>
              <a:t>handle any register renaming to avoid detected WAW/WAR hazards</a:t>
            </a:r>
          </a:p>
          <a:p>
            <a:pPr lvl="1"/>
            <a:r>
              <a:rPr lang="en-US" dirty="0"/>
              <a:t>issue instruction to both reservation station and ROB</a:t>
            </a:r>
          </a:p>
          <a:p>
            <a:pPr lvl="2"/>
            <a:r>
              <a:rPr lang="en-US" dirty="0" smtClean="0"/>
              <a:t>this stage stalls if no available reservation stations OR no available slot in the ROB</a:t>
            </a:r>
          </a:p>
          <a:p>
            <a:r>
              <a:rPr lang="en-US" dirty="0" smtClean="0"/>
              <a:t>Execute as before</a:t>
            </a:r>
          </a:p>
          <a:p>
            <a:r>
              <a:rPr lang="en-US" dirty="0" smtClean="0"/>
              <a:t>New stage:  Commit </a:t>
            </a:r>
          </a:p>
          <a:p>
            <a:pPr lvl="1"/>
            <a:r>
              <a:rPr lang="en-US" dirty="0" smtClean="0"/>
              <a:t>instruction at front of ROB is committed if it was speculated correctly (or not speculated at all)</a:t>
            </a:r>
          </a:p>
          <a:p>
            <a:pPr lvl="1"/>
            <a:r>
              <a:rPr lang="en-US" dirty="0" smtClean="0"/>
              <a:t>ROB forwards result to register file and/or store unit and instruction leaves ROB</a:t>
            </a:r>
          </a:p>
          <a:p>
            <a:pPr lvl="1"/>
            <a:r>
              <a:rPr lang="en-US" dirty="0"/>
              <a:t>o</a:t>
            </a:r>
            <a:r>
              <a:rPr lang="en-US" dirty="0" smtClean="0"/>
              <a:t>therwise, instruction and all that follow are flushed</a:t>
            </a:r>
          </a:p>
        </p:txBody>
      </p:sp>
    </p:spTree>
    <p:extLst>
      <p:ext uri="{BB962C8B-B14F-4D97-AF65-F5344CB8AC3E}">
        <p14:creationId xmlns:p14="http://schemas.microsoft.com/office/powerpoint/2010/main" val="354520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85" y="-152400"/>
            <a:ext cx="8229600" cy="1143000"/>
          </a:xfrm>
        </p:spPr>
        <p:txBody>
          <a:bodyPr/>
          <a:lstStyle/>
          <a:p>
            <a:r>
              <a:rPr lang="en-US" dirty="0" smtClean="0"/>
              <a:t>More on Loop Unrolling </a:t>
            </a:r>
            <a:endParaRPr lang="en-US" dirty="0"/>
          </a:p>
        </p:txBody>
      </p:sp>
      <p:sp>
        <p:nvSpPr>
          <p:cNvPr id="3" name="Content Placeholder 2"/>
          <p:cNvSpPr>
            <a:spLocks noGrp="1"/>
          </p:cNvSpPr>
          <p:nvPr>
            <p:ph idx="1"/>
          </p:nvPr>
        </p:nvSpPr>
        <p:spPr>
          <a:xfrm>
            <a:off x="228600" y="838200"/>
            <a:ext cx="8763000" cy="6019800"/>
          </a:xfrm>
        </p:spPr>
        <p:txBody>
          <a:bodyPr>
            <a:normAutofit fontScale="92500" lnSpcReduction="10000"/>
          </a:bodyPr>
          <a:lstStyle/>
          <a:p>
            <a:r>
              <a:rPr lang="en-US" dirty="0" smtClean="0"/>
              <a:t>We assumed n </a:t>
            </a:r>
            <a:r>
              <a:rPr lang="en-US" dirty="0"/>
              <a:t>i</a:t>
            </a:r>
            <a:r>
              <a:rPr lang="en-US" dirty="0" smtClean="0"/>
              <a:t>s divisible by 3 when we unrolled the loop 3 total times</a:t>
            </a:r>
          </a:p>
          <a:p>
            <a:pPr lvl="1"/>
            <a:r>
              <a:rPr lang="en-US" dirty="0" smtClean="0"/>
              <a:t>if n = 100, we would still have 1 extra iteration to perform</a:t>
            </a:r>
          </a:p>
          <a:p>
            <a:pPr lvl="1"/>
            <a:r>
              <a:rPr lang="en-US" dirty="0" smtClean="0"/>
              <a:t>we handle this with one more iteration of the loop body </a:t>
            </a:r>
          </a:p>
          <a:p>
            <a:pPr lvl="2"/>
            <a:r>
              <a:rPr lang="en-US" dirty="0" smtClean="0"/>
              <a:t>before or after the loop</a:t>
            </a:r>
          </a:p>
          <a:p>
            <a:r>
              <a:rPr lang="en-US" dirty="0" smtClean="0"/>
              <a:t>We may also be restricted by the number of registers</a:t>
            </a:r>
          </a:p>
          <a:p>
            <a:pPr lvl="1"/>
            <a:r>
              <a:rPr lang="en-US" dirty="0" smtClean="0"/>
              <a:t>assume the code performed FP * instead of FP +</a:t>
            </a:r>
          </a:p>
          <a:p>
            <a:pPr lvl="1"/>
            <a:r>
              <a:rPr lang="en-US" dirty="0" smtClean="0"/>
              <a:t>we would need to unroll the loop 6 total times</a:t>
            </a:r>
          </a:p>
          <a:p>
            <a:pPr lvl="1"/>
            <a:r>
              <a:rPr lang="en-US" dirty="0" smtClean="0"/>
              <a:t>we would need 13 FP registers instead of 7</a:t>
            </a:r>
          </a:p>
          <a:p>
            <a:pPr lvl="2"/>
            <a:r>
              <a:rPr lang="en-US" dirty="0" smtClean="0"/>
              <a:t>would we have enough?</a:t>
            </a:r>
          </a:p>
          <a:p>
            <a:r>
              <a:rPr lang="en-US" dirty="0" smtClean="0"/>
              <a:t>Aside from filling all stalls, we get a side benefit </a:t>
            </a:r>
          </a:p>
          <a:p>
            <a:pPr lvl="1"/>
            <a:r>
              <a:rPr lang="en-US" dirty="0" smtClean="0"/>
              <a:t>fewer total instructions executed </a:t>
            </a:r>
          </a:p>
          <a:p>
            <a:pPr lvl="2"/>
            <a:r>
              <a:rPr lang="en-US" dirty="0" smtClean="0"/>
              <a:t>one </a:t>
            </a:r>
            <a:r>
              <a:rPr lang="en-US" dirty="0" err="1" smtClean="0"/>
              <a:t>subiw</a:t>
            </a:r>
            <a:r>
              <a:rPr lang="en-US" dirty="0" smtClean="0"/>
              <a:t> and </a:t>
            </a:r>
            <a:r>
              <a:rPr lang="en-US" dirty="0" err="1" smtClean="0"/>
              <a:t>bne</a:t>
            </a:r>
            <a:r>
              <a:rPr lang="en-US" dirty="0" smtClean="0"/>
              <a:t> per 3 iterations</a:t>
            </a:r>
          </a:p>
          <a:p>
            <a:pPr lvl="1"/>
            <a:endParaRPr lang="en-US" dirty="0"/>
          </a:p>
        </p:txBody>
      </p:sp>
    </p:spTree>
    <p:extLst>
      <p:ext uri="{BB962C8B-B14F-4D97-AF65-F5344CB8AC3E}">
        <p14:creationId xmlns:p14="http://schemas.microsoft.com/office/powerpoint/2010/main" val="3488179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Example</a:t>
            </a:r>
            <a:endParaRPr lang="en-US" dirty="0"/>
          </a:p>
        </p:txBody>
      </p:sp>
      <p:pic>
        <p:nvPicPr>
          <p:cNvPr id="3" name="Picture 2"/>
          <p:cNvPicPr>
            <a:picLocks noChangeAspect="1"/>
          </p:cNvPicPr>
          <p:nvPr/>
        </p:nvPicPr>
        <p:blipFill>
          <a:blip r:embed="rId2"/>
          <a:stretch>
            <a:fillRect/>
          </a:stretch>
        </p:blipFill>
        <p:spPr>
          <a:xfrm>
            <a:off x="838200" y="762000"/>
            <a:ext cx="7315200" cy="6044874"/>
          </a:xfrm>
          <a:prstGeom prst="rect">
            <a:avLst/>
          </a:prstGeom>
        </p:spPr>
      </p:pic>
    </p:spTree>
    <p:extLst>
      <p:ext uri="{BB962C8B-B14F-4D97-AF65-F5344CB8AC3E}">
        <p14:creationId xmlns:p14="http://schemas.microsoft.com/office/powerpoint/2010/main" val="455684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Unrolling Example</a:t>
            </a:r>
            <a:endParaRPr lang="en-US" dirty="0"/>
          </a:p>
        </p:txBody>
      </p:sp>
      <p:pic>
        <p:nvPicPr>
          <p:cNvPr id="3" name="Picture 2"/>
          <p:cNvPicPr>
            <a:picLocks noChangeAspect="1"/>
          </p:cNvPicPr>
          <p:nvPr/>
        </p:nvPicPr>
        <p:blipFill>
          <a:blip r:embed="rId2"/>
          <a:stretch>
            <a:fillRect/>
          </a:stretch>
        </p:blipFill>
        <p:spPr>
          <a:xfrm>
            <a:off x="277312" y="1390968"/>
            <a:ext cx="8589376" cy="5195667"/>
          </a:xfrm>
          <a:prstGeom prst="rect">
            <a:avLst/>
          </a:prstGeom>
        </p:spPr>
      </p:pic>
    </p:spTree>
    <p:extLst>
      <p:ext uri="{BB962C8B-B14F-4D97-AF65-F5344CB8AC3E}">
        <p14:creationId xmlns:p14="http://schemas.microsoft.com/office/powerpoint/2010/main" val="40163324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762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a:lstStyle>
          <a:p>
            <a:r>
              <a:rPr lang="en-US" dirty="0" smtClean="0"/>
              <a:t>Integer Example</a:t>
            </a:r>
            <a:endParaRPr lang="en-US" dirty="0"/>
          </a:p>
        </p:txBody>
      </p:sp>
      <p:graphicFrame>
        <p:nvGraphicFramePr>
          <p:cNvPr id="3" name="Group 3"/>
          <p:cNvGraphicFramePr>
            <a:graphicFrameLocks noGrp="1"/>
          </p:cNvGraphicFramePr>
          <p:nvPr>
            <p:extLst>
              <p:ext uri="{D42A27DB-BD31-4B8C-83A1-F6EECF244321}">
                <p14:modId xmlns:p14="http://schemas.microsoft.com/office/powerpoint/2010/main" val="656377368"/>
              </p:ext>
            </p:extLst>
          </p:nvPr>
        </p:nvGraphicFramePr>
        <p:xfrm>
          <a:off x="152400" y="685800"/>
          <a:ext cx="8839200" cy="5825808"/>
        </p:xfrm>
        <a:graphic>
          <a:graphicData uri="http://schemas.openxmlformats.org/drawingml/2006/table">
            <a:tbl>
              <a:tblPr/>
              <a:tblGrid>
                <a:gridCol w="676275">
                  <a:extLst>
                    <a:ext uri="{9D8B030D-6E8A-4147-A177-3AD203B41FA5}">
                      <a16:colId xmlns:a16="http://schemas.microsoft.com/office/drawing/2014/main" val="20000"/>
                    </a:ext>
                  </a:extLst>
                </a:gridCol>
                <a:gridCol w="2066925">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gridCol w="1905000">
                  <a:extLst>
                    <a:ext uri="{9D8B030D-6E8A-4147-A177-3AD203B41FA5}">
                      <a16:colId xmlns:a16="http://schemas.microsoft.com/office/drawing/2014/main" val="20007"/>
                    </a:ext>
                  </a:extLst>
                </a:gridCol>
              </a:tblGrid>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Cycle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Instruction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Issue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Exec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Mem Acc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CDB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Commit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Comments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lw</a:t>
                      </a:r>
                      <a:r>
                        <a:rPr kumimoji="0" lang="en-US" sz="1800" b="0" i="0" u="none" strike="noStrike" cap="none" normalizeH="0" baseline="0" dirty="0" smtClean="0">
                          <a:ln>
                            <a:noFill/>
                          </a:ln>
                          <a:solidFill>
                            <a:schemeClr val="tx1"/>
                          </a:solidFill>
                          <a:effectLst/>
                          <a:latin typeface="Times New Roman" pitchFamily="18" charset="0"/>
                        </a:rPr>
                        <a:t> x2, 0(x1)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First issue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rPr>
                        <a:t>addiw</a:t>
                      </a:r>
                      <a:r>
                        <a:rPr kumimoji="0" lang="en-US" sz="1600" b="0" i="0" u="none" strike="noStrike" cap="none" normalizeH="0" baseline="0" dirty="0" smtClean="0">
                          <a:ln>
                            <a:noFill/>
                          </a:ln>
                          <a:solidFill>
                            <a:schemeClr val="tx1"/>
                          </a:solidFill>
                          <a:effectLst/>
                          <a:latin typeface="Times New Roman" pitchFamily="18" charset="0"/>
                        </a:rPr>
                        <a:t> x2, x2,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Wait for 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sw</a:t>
                      </a:r>
                      <a:r>
                        <a:rPr kumimoji="0" lang="en-US" sz="1800" b="0" i="0" u="none" strike="noStrike" cap="none" normalizeH="0" baseline="0" dirty="0" smtClean="0">
                          <a:ln>
                            <a:noFill/>
                          </a:ln>
                          <a:solidFill>
                            <a:schemeClr val="tx1"/>
                          </a:solidFill>
                          <a:effectLst/>
                          <a:latin typeface="Times New Roman" pitchFamily="18" charset="0"/>
                        </a:rPr>
                        <a:t> x2, 0(x1)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Wait for add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rPr>
                        <a:t>addiw</a:t>
                      </a:r>
                      <a:r>
                        <a:rPr kumimoji="0" lang="en-US" sz="1600" b="0" i="0" u="none" strike="noStrike" cap="none" normalizeH="0" baseline="0" dirty="0" smtClean="0">
                          <a:ln>
                            <a:noFill/>
                          </a:ln>
                          <a:solidFill>
                            <a:schemeClr val="tx1"/>
                          </a:solidFill>
                          <a:effectLst/>
                          <a:latin typeface="Times New Roman" pitchFamily="18" charset="0"/>
                        </a:rPr>
                        <a:t> x1, x1,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Commit in order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bne</a:t>
                      </a:r>
                      <a:r>
                        <a:rPr kumimoji="0" lang="en-US" sz="1800" b="0" i="0" u="none" strike="noStrike" cap="none" normalizeH="0" baseline="0" dirty="0" smtClean="0">
                          <a:ln>
                            <a:noFill/>
                          </a:ln>
                          <a:solidFill>
                            <a:schemeClr val="tx1"/>
                          </a:solidFill>
                          <a:effectLst/>
                          <a:latin typeface="Times New Roman" pitchFamily="18" charset="0"/>
                        </a:rPr>
                        <a:t> x2, x3, Loop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Wait for add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lw</a:t>
                      </a:r>
                      <a:r>
                        <a:rPr kumimoji="0" lang="en-US" sz="1800" b="0" i="0" u="none" strike="noStrike" cap="none" normalizeH="0" baseline="0" dirty="0" smtClean="0">
                          <a:ln>
                            <a:noFill/>
                          </a:ln>
                          <a:solidFill>
                            <a:schemeClr val="tx1"/>
                          </a:solidFill>
                          <a:effectLst/>
                          <a:latin typeface="Times New Roman" pitchFamily="18" charset="0"/>
                        </a:rPr>
                        <a:t> x2, 0(x1)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No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rPr>
                        <a:t>addiw</a:t>
                      </a:r>
                      <a:r>
                        <a:rPr kumimoji="0" lang="en-US" sz="1600" b="0" i="0" u="none" strike="noStrike" cap="none" normalizeH="0" baseline="0" dirty="0" smtClean="0">
                          <a:ln>
                            <a:noFill/>
                          </a:ln>
                          <a:solidFill>
                            <a:schemeClr val="tx1"/>
                          </a:solidFill>
                          <a:effectLst/>
                          <a:latin typeface="Times New Roman" pitchFamily="18" charset="0"/>
                        </a:rPr>
                        <a:t> x2, x2,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Wait for 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sw</a:t>
                      </a:r>
                      <a:r>
                        <a:rPr kumimoji="0" lang="en-US" sz="1800" b="0" i="0" u="none" strike="noStrike" cap="none" normalizeH="0" baseline="0" dirty="0" smtClean="0">
                          <a:ln>
                            <a:noFill/>
                          </a:ln>
                          <a:solidFill>
                            <a:schemeClr val="tx1"/>
                          </a:solidFill>
                          <a:effectLst/>
                          <a:latin typeface="Times New Roman" pitchFamily="18" charset="0"/>
                        </a:rPr>
                        <a:t> x2, 0(x1)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Wait for add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rPr>
                        <a:t>addiw</a:t>
                      </a:r>
                      <a:r>
                        <a:rPr kumimoji="0" lang="en-US" sz="1600" b="0" i="0" u="none" strike="noStrike" cap="none" normalizeH="0" baseline="0" dirty="0" smtClean="0">
                          <a:ln>
                            <a:noFill/>
                          </a:ln>
                          <a:solidFill>
                            <a:schemeClr val="tx1"/>
                          </a:solidFill>
                          <a:effectLst/>
                          <a:latin typeface="Times New Roman" pitchFamily="18" charset="0"/>
                        </a:rPr>
                        <a:t> x1, x1,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Commit in order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bne</a:t>
                      </a:r>
                      <a:r>
                        <a:rPr kumimoji="0" lang="en-US" sz="1800" b="0" i="0" u="none" strike="noStrike" cap="none" normalizeH="0" baseline="0" dirty="0" smtClean="0">
                          <a:ln>
                            <a:noFill/>
                          </a:ln>
                          <a:solidFill>
                            <a:schemeClr val="tx1"/>
                          </a:solidFill>
                          <a:effectLst/>
                          <a:latin typeface="Times New Roman" pitchFamily="18" charset="0"/>
                        </a:rPr>
                        <a:t> x2, x3, Loop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Wait for add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lw</a:t>
                      </a:r>
                      <a:r>
                        <a:rPr kumimoji="0" lang="en-US" sz="1800" b="0" i="0" u="none" strike="noStrike" cap="none" normalizeH="0" baseline="0" dirty="0" smtClean="0">
                          <a:ln>
                            <a:noFill/>
                          </a:ln>
                          <a:solidFill>
                            <a:schemeClr val="tx1"/>
                          </a:solidFill>
                          <a:effectLst/>
                          <a:latin typeface="Times New Roman" pitchFamily="18" charset="0"/>
                        </a:rPr>
                        <a:t> x2, 0(x1)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No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rPr>
                        <a:t>addiw</a:t>
                      </a:r>
                      <a:r>
                        <a:rPr kumimoji="0" lang="en-US" sz="1600" b="0" i="0" u="none" strike="noStrike" cap="none" normalizeH="0" baseline="0" dirty="0" smtClean="0">
                          <a:ln>
                            <a:noFill/>
                          </a:ln>
                          <a:solidFill>
                            <a:schemeClr val="tx1"/>
                          </a:solidFill>
                          <a:effectLst/>
                          <a:latin typeface="Times New Roman" pitchFamily="18" charset="0"/>
                        </a:rPr>
                        <a:t> x2, x2,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Wait for LW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sw</a:t>
                      </a:r>
                      <a:r>
                        <a:rPr kumimoji="0" lang="en-US" sz="1800" b="0" i="0" u="none" strike="noStrike" cap="none" normalizeH="0" baseline="0" dirty="0" smtClean="0">
                          <a:ln>
                            <a:noFill/>
                          </a:ln>
                          <a:solidFill>
                            <a:schemeClr val="tx1"/>
                          </a:solidFill>
                          <a:effectLst/>
                          <a:latin typeface="Times New Roman" pitchFamily="18" charset="0"/>
                        </a:rPr>
                        <a:t> x2, 0(x1)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Wait for add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rPr>
                        <a:t>addiw</a:t>
                      </a:r>
                      <a:r>
                        <a:rPr kumimoji="0" lang="en-US" sz="1600" b="0" i="0" u="none" strike="noStrike" cap="none" normalizeH="0" baseline="0" dirty="0" smtClean="0">
                          <a:ln>
                            <a:noFill/>
                          </a:ln>
                          <a:solidFill>
                            <a:schemeClr val="tx1"/>
                          </a:solidFill>
                          <a:effectLst/>
                          <a:latin typeface="Times New Roman" pitchFamily="18" charset="0"/>
                        </a:rPr>
                        <a:t> x1, x1,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Commit in order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bne</a:t>
                      </a:r>
                      <a:r>
                        <a:rPr kumimoji="0" lang="en-US" sz="1800" b="0" i="0" u="none" strike="noStrike" cap="none" normalizeH="0" baseline="0" dirty="0" smtClean="0">
                          <a:ln>
                            <a:noFill/>
                          </a:ln>
                          <a:solidFill>
                            <a:schemeClr val="tx1"/>
                          </a:solidFill>
                          <a:effectLst/>
                          <a:latin typeface="Times New Roman" pitchFamily="18" charset="0"/>
                        </a:rPr>
                        <a:t> x2, x3, Loop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Wait for add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0609812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Logic</a:t>
            </a:r>
            <a:endParaRPr lang="en-US" dirty="0"/>
          </a:p>
        </p:txBody>
      </p:sp>
      <p:pic>
        <p:nvPicPr>
          <p:cNvPr id="3" name="Picture 2"/>
          <p:cNvPicPr>
            <a:picLocks noChangeAspect="1"/>
          </p:cNvPicPr>
          <p:nvPr/>
        </p:nvPicPr>
        <p:blipFill rotWithShape="1">
          <a:blip r:embed="rId2"/>
          <a:srcRect b="55049"/>
          <a:stretch/>
        </p:blipFill>
        <p:spPr>
          <a:xfrm>
            <a:off x="9150" y="1219200"/>
            <a:ext cx="9134850" cy="4648200"/>
          </a:xfrm>
          <a:prstGeom prst="rect">
            <a:avLst/>
          </a:prstGeom>
        </p:spPr>
      </p:pic>
    </p:spTree>
    <p:extLst>
      <p:ext uri="{BB962C8B-B14F-4D97-AF65-F5344CB8AC3E}">
        <p14:creationId xmlns:p14="http://schemas.microsoft.com/office/powerpoint/2010/main" val="29107361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pic>
        <p:nvPicPr>
          <p:cNvPr id="3" name="Picture 2"/>
          <p:cNvPicPr>
            <a:picLocks noChangeAspect="1"/>
          </p:cNvPicPr>
          <p:nvPr/>
        </p:nvPicPr>
        <p:blipFill rotWithShape="1">
          <a:blip r:embed="rId2"/>
          <a:srcRect t="44175"/>
          <a:stretch/>
        </p:blipFill>
        <p:spPr>
          <a:xfrm>
            <a:off x="228600" y="1219200"/>
            <a:ext cx="8681888" cy="5486400"/>
          </a:xfrm>
          <a:prstGeom prst="rect">
            <a:avLst/>
          </a:prstGeom>
        </p:spPr>
      </p:pic>
    </p:spTree>
    <p:extLst>
      <p:ext uri="{BB962C8B-B14F-4D97-AF65-F5344CB8AC3E}">
        <p14:creationId xmlns:p14="http://schemas.microsoft.com/office/powerpoint/2010/main" val="822490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Implementation Issues</a:t>
            </a:r>
            <a:endParaRPr lang="en-US" dirty="0"/>
          </a:p>
        </p:txBody>
      </p:sp>
      <p:sp>
        <p:nvSpPr>
          <p:cNvPr id="3" name="Content Placeholder 2"/>
          <p:cNvSpPr>
            <a:spLocks noGrp="1"/>
          </p:cNvSpPr>
          <p:nvPr>
            <p:ph idx="1"/>
          </p:nvPr>
        </p:nvSpPr>
        <p:spPr>
          <a:xfrm>
            <a:off x="152400" y="685800"/>
            <a:ext cx="8839200" cy="6172200"/>
          </a:xfrm>
        </p:spPr>
        <p:txBody>
          <a:bodyPr>
            <a:normAutofit fontScale="92500" lnSpcReduction="20000"/>
          </a:bodyPr>
          <a:lstStyle/>
          <a:p>
            <a:r>
              <a:rPr lang="en-US" dirty="0" smtClean="0"/>
              <a:t>Each cycle, the hardware needs to</a:t>
            </a:r>
          </a:p>
          <a:p>
            <a:pPr lvl="1"/>
            <a:r>
              <a:rPr lang="en-US" dirty="0" smtClean="0"/>
              <a:t>fetch instruction from instruction buffer and branch prediction buffer</a:t>
            </a:r>
          </a:p>
          <a:p>
            <a:pPr lvl="2"/>
            <a:r>
              <a:rPr lang="en-US" dirty="0" smtClean="0"/>
              <a:t>apply the prediction</a:t>
            </a:r>
          </a:p>
          <a:p>
            <a:pPr lvl="2"/>
            <a:r>
              <a:rPr lang="en-US" dirty="0" smtClean="0"/>
              <a:t>update buffer on miss-predictions or buffer miss</a:t>
            </a:r>
          </a:p>
          <a:p>
            <a:pPr lvl="1"/>
            <a:r>
              <a:rPr lang="en-US" dirty="0" smtClean="0"/>
              <a:t>decode instruction, determine if reservation station and ROB slot are both available</a:t>
            </a:r>
          </a:p>
          <a:p>
            <a:pPr lvl="2"/>
            <a:r>
              <a:rPr lang="en-US" dirty="0"/>
              <a:t>handle WAW/WAR hazard through register renaming </a:t>
            </a:r>
            <a:endParaRPr lang="en-US" dirty="0" smtClean="0"/>
          </a:p>
          <a:p>
            <a:pPr lvl="2"/>
            <a:r>
              <a:rPr lang="en-US" dirty="0" smtClean="0"/>
              <a:t>issue instruction to reservation station and ROB</a:t>
            </a:r>
          </a:p>
          <a:p>
            <a:pPr lvl="1"/>
            <a:r>
              <a:rPr lang="en-US" dirty="0" smtClean="0"/>
              <a:t>once operands forwarded to reservation station, begin executing instruction in functional unit</a:t>
            </a:r>
          </a:p>
          <a:p>
            <a:pPr lvl="2"/>
            <a:r>
              <a:rPr lang="en-US" dirty="0" smtClean="0"/>
              <a:t>assuming another instruction waiting in the same functional unit is not starting at the same time</a:t>
            </a:r>
          </a:p>
          <a:p>
            <a:pPr lvl="1"/>
            <a:r>
              <a:rPr lang="en-US" dirty="0" smtClean="0"/>
              <a:t>upon functional unit completion, if CDB is not busy then send result on CDB (which also goes to ROB)</a:t>
            </a:r>
          </a:p>
          <a:p>
            <a:pPr lvl="1"/>
            <a:r>
              <a:rPr lang="en-US" dirty="0" smtClean="0"/>
              <a:t>commit next instruction in the ROB if eligible</a:t>
            </a:r>
          </a:p>
          <a:p>
            <a:pPr lvl="2"/>
            <a:r>
              <a:rPr lang="en-US" dirty="0" smtClean="0"/>
              <a:t>forward data to register/store units</a:t>
            </a:r>
          </a:p>
        </p:txBody>
      </p:sp>
    </p:spTree>
    <p:extLst>
      <p:ext uri="{BB962C8B-B14F-4D97-AF65-F5344CB8AC3E}">
        <p14:creationId xmlns:p14="http://schemas.microsoft.com/office/powerpoint/2010/main" val="39698207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Variation:  Register Renaming</a:t>
            </a:r>
            <a:endParaRPr lang="en-US" dirty="0"/>
          </a:p>
        </p:txBody>
      </p:sp>
      <p:sp>
        <p:nvSpPr>
          <p:cNvPr id="3" name="Content Placeholder 2"/>
          <p:cNvSpPr>
            <a:spLocks noGrp="1"/>
          </p:cNvSpPr>
          <p:nvPr>
            <p:ph idx="1"/>
          </p:nvPr>
        </p:nvSpPr>
        <p:spPr>
          <a:xfrm>
            <a:off x="228600" y="762000"/>
            <a:ext cx="8610600" cy="6096000"/>
          </a:xfrm>
        </p:spPr>
        <p:txBody>
          <a:bodyPr>
            <a:normAutofit lnSpcReduction="10000"/>
          </a:bodyPr>
          <a:lstStyle/>
          <a:p>
            <a:r>
              <a:rPr lang="en-US" dirty="0" smtClean="0"/>
              <a:t>Recall with </a:t>
            </a:r>
            <a:r>
              <a:rPr lang="en-US" dirty="0" err="1" smtClean="0"/>
              <a:t>Tomasulo</a:t>
            </a:r>
            <a:r>
              <a:rPr lang="en-US" dirty="0" smtClean="0"/>
              <a:t>, we used register renaming to avoid WAR hazards</a:t>
            </a:r>
          </a:p>
          <a:p>
            <a:r>
              <a:rPr lang="en-US" dirty="0" smtClean="0"/>
              <a:t>Instead of using a ROB, we can also handle speculation through register renaming</a:t>
            </a:r>
          </a:p>
          <a:p>
            <a:pPr lvl="1"/>
            <a:r>
              <a:rPr lang="en-US" dirty="0" smtClean="0"/>
              <a:t>a distinction is made between “architecturally visible” registers (those explicitly referenced by the code) and physical registers</a:t>
            </a:r>
          </a:p>
          <a:p>
            <a:pPr lvl="1"/>
            <a:r>
              <a:rPr lang="en-US" dirty="0" smtClean="0"/>
              <a:t>results (whether for register file or memory) are written to physical registers</a:t>
            </a:r>
          </a:p>
          <a:p>
            <a:pPr lvl="1"/>
            <a:r>
              <a:rPr lang="en-US" dirty="0" smtClean="0"/>
              <a:t>a renaming map is maintained showing the visible to </a:t>
            </a:r>
            <a:r>
              <a:rPr lang="en-US" dirty="0" smtClean="0">
                <a:sym typeface="Wingdings" panose="05000000000000000000" pitchFamily="2" charset="2"/>
              </a:rPr>
              <a:t>physical register mappings</a:t>
            </a:r>
          </a:p>
          <a:p>
            <a:pPr lvl="2"/>
            <a:r>
              <a:rPr lang="en-US" dirty="0" smtClean="0">
                <a:sym typeface="Wingdings" panose="05000000000000000000" pitchFamily="2" charset="2"/>
              </a:rPr>
              <a:t>a buffer is still required to store speculated instructions until speculation is confirmed, so in essence, we are removing parts of the ROB in favor of additional registers</a:t>
            </a:r>
          </a:p>
        </p:txBody>
      </p:sp>
    </p:spTree>
    <p:extLst>
      <p:ext uri="{BB962C8B-B14F-4D97-AF65-F5344CB8AC3E}">
        <p14:creationId xmlns:p14="http://schemas.microsoft.com/office/powerpoint/2010/main" val="6427331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Why Use Register Renaming?</a:t>
            </a:r>
            <a:endParaRPr lang="en-US" dirty="0"/>
          </a:p>
        </p:txBody>
      </p:sp>
      <p:sp>
        <p:nvSpPr>
          <p:cNvPr id="3" name="Content Placeholder 2"/>
          <p:cNvSpPr>
            <a:spLocks noGrp="1"/>
          </p:cNvSpPr>
          <p:nvPr>
            <p:ph idx="1"/>
          </p:nvPr>
        </p:nvSpPr>
        <p:spPr>
          <a:xfrm>
            <a:off x="228600" y="838200"/>
            <a:ext cx="8763000" cy="6019800"/>
          </a:xfrm>
        </p:spPr>
        <p:txBody>
          <a:bodyPr>
            <a:normAutofit fontScale="92500" lnSpcReduction="20000"/>
          </a:bodyPr>
          <a:lstStyle/>
          <a:p>
            <a:r>
              <a:rPr lang="en-US" dirty="0" smtClean="0"/>
              <a:t>The reason to go with register renaming is the commit stage is simplified</a:t>
            </a:r>
          </a:p>
          <a:p>
            <a:pPr lvl="1"/>
            <a:r>
              <a:rPr lang="en-US" dirty="0" smtClean="0"/>
              <a:t>handle the register write from the physical register to its destination (architectural register and/or memory)</a:t>
            </a:r>
          </a:p>
          <a:p>
            <a:pPr lvl="1"/>
            <a:r>
              <a:rPr lang="en-US" dirty="0" smtClean="0"/>
              <a:t>return any allocated register(s) from this instruction back to the pool</a:t>
            </a:r>
          </a:p>
          <a:p>
            <a:r>
              <a:rPr lang="en-US" dirty="0" smtClean="0"/>
              <a:t>One complication is determining which registers can be freed up</a:t>
            </a:r>
          </a:p>
          <a:p>
            <a:pPr lvl="1"/>
            <a:r>
              <a:rPr lang="en-US" dirty="0" smtClean="0"/>
              <a:t>a register may be speculated</a:t>
            </a:r>
          </a:p>
          <a:p>
            <a:pPr lvl="1"/>
            <a:r>
              <a:rPr lang="en-US" dirty="0"/>
              <a:t>a</a:t>
            </a:r>
            <a:r>
              <a:rPr lang="en-US" dirty="0" smtClean="0"/>
              <a:t> register may be a source for other, waiting instructions</a:t>
            </a:r>
          </a:p>
          <a:p>
            <a:pPr lvl="1"/>
            <a:r>
              <a:rPr lang="en-US" dirty="0" smtClean="0"/>
              <a:t>hardware must determine these cases when an instruction completes and is no longer speculated</a:t>
            </a:r>
          </a:p>
          <a:p>
            <a:pPr lvl="2"/>
            <a:r>
              <a:rPr lang="en-US" dirty="0" smtClean="0"/>
              <a:t>notice that WAW hazards can be handled simply by keeping the current register in the mapping table until the later instruction completes</a:t>
            </a:r>
            <a:endParaRPr lang="en-US" dirty="0"/>
          </a:p>
        </p:txBody>
      </p:sp>
    </p:spTree>
    <p:extLst>
      <p:ext uri="{BB962C8B-B14F-4D97-AF65-F5344CB8AC3E}">
        <p14:creationId xmlns:p14="http://schemas.microsoft.com/office/powerpoint/2010/main" val="15563141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 name="Picture 2"/>
          <p:cNvPicPr>
            <a:picLocks noChangeAspect="1"/>
          </p:cNvPicPr>
          <p:nvPr/>
        </p:nvPicPr>
        <p:blipFill>
          <a:blip r:embed="rId2"/>
          <a:stretch>
            <a:fillRect/>
          </a:stretch>
        </p:blipFill>
        <p:spPr>
          <a:xfrm>
            <a:off x="79355" y="1219200"/>
            <a:ext cx="8985289" cy="2392362"/>
          </a:xfrm>
          <a:prstGeom prst="rect">
            <a:avLst/>
          </a:prstGeom>
        </p:spPr>
      </p:pic>
      <p:sp>
        <p:nvSpPr>
          <p:cNvPr id="4" name="TextBox 3"/>
          <p:cNvSpPr txBox="1"/>
          <p:nvPr/>
        </p:nvSpPr>
        <p:spPr>
          <a:xfrm>
            <a:off x="228600" y="3718679"/>
            <a:ext cx="8299067" cy="3139321"/>
          </a:xfrm>
          <a:prstGeom prst="rect">
            <a:avLst/>
          </a:prstGeom>
          <a:noFill/>
        </p:spPr>
        <p:txBody>
          <a:bodyPr wrap="none" rtlCol="0">
            <a:spAutoFit/>
          </a:bodyPr>
          <a:lstStyle/>
          <a:p>
            <a:r>
              <a:rPr lang="en-US" sz="2200" dirty="0" smtClean="0">
                <a:latin typeface="Times New Roman" panose="02020603050405020304" pitchFamily="18" charset="0"/>
                <a:cs typeface="Times New Roman" panose="02020603050405020304" pitchFamily="18" charset="0"/>
              </a:rPr>
              <a:t>6 instructions issued</a:t>
            </a:r>
          </a:p>
          <a:p>
            <a:endParaRPr lang="en-US"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Mapping shows architectural registers x1, x2, x3 being stored in several</a:t>
            </a:r>
          </a:p>
          <a:p>
            <a:r>
              <a:rPr lang="en-US" sz="2200" dirty="0" smtClean="0">
                <a:latin typeface="Times New Roman" panose="02020603050405020304" pitchFamily="18" charset="0"/>
                <a:cs typeface="Times New Roman" panose="02020603050405020304" pitchFamily="18" charset="0"/>
              </a:rPr>
              <a:t>physical registers (p32 – p37)</a:t>
            </a:r>
          </a:p>
          <a:p>
            <a:endParaRPr lang="en-US"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All renaming and mapping must take place in the same cycle the </a:t>
            </a:r>
          </a:p>
          <a:p>
            <a:r>
              <a:rPr lang="en-US" sz="2200" dirty="0" smtClean="0">
                <a:latin typeface="Times New Roman" panose="02020603050405020304" pitchFamily="18" charset="0"/>
                <a:cs typeface="Times New Roman" panose="02020603050405020304" pitchFamily="18" charset="0"/>
              </a:rPr>
              <a:t>instruction was issued</a:t>
            </a:r>
          </a:p>
          <a:p>
            <a:endParaRPr lang="en-US"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Instruction commit must also occur in 1 cycle</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165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Cost of Miss-speculation</a:t>
            </a:r>
            <a:endParaRPr lang="en-US" dirty="0"/>
          </a:p>
        </p:txBody>
      </p:sp>
      <p:sp>
        <p:nvSpPr>
          <p:cNvPr id="3" name="Content Placeholder 2"/>
          <p:cNvSpPr>
            <a:spLocks noGrp="1"/>
          </p:cNvSpPr>
          <p:nvPr>
            <p:ph idx="1"/>
          </p:nvPr>
        </p:nvSpPr>
        <p:spPr>
          <a:xfrm>
            <a:off x="152400" y="685800"/>
            <a:ext cx="8839200" cy="6172200"/>
          </a:xfrm>
        </p:spPr>
        <p:txBody>
          <a:bodyPr>
            <a:normAutofit fontScale="92500" lnSpcReduction="10000"/>
          </a:bodyPr>
          <a:lstStyle/>
          <a:p>
            <a:r>
              <a:rPr lang="en-US" dirty="0" smtClean="0"/>
              <a:t>The question comes down to</a:t>
            </a:r>
          </a:p>
          <a:p>
            <a:pPr lvl="1"/>
            <a:r>
              <a:rPr lang="en-US" dirty="0" smtClean="0"/>
              <a:t>is the amount of effort of executing miss-speculated instructions and the recovery process more time consuming than the time spent waiting on a branch condition’s result if we did not speculate?</a:t>
            </a:r>
          </a:p>
          <a:p>
            <a:r>
              <a:rPr lang="en-US" dirty="0" smtClean="0"/>
              <a:t>No, in most cases speculation is </a:t>
            </a:r>
            <a:r>
              <a:rPr lang="en-US" i="1" dirty="0" smtClean="0"/>
              <a:t>far more </a:t>
            </a:r>
            <a:r>
              <a:rPr lang="en-US" dirty="0" smtClean="0"/>
              <a:t>effective</a:t>
            </a:r>
          </a:p>
          <a:p>
            <a:r>
              <a:rPr lang="en-US" dirty="0" smtClean="0"/>
              <a:t>This is especially true of FP benchmarks </a:t>
            </a:r>
          </a:p>
          <a:p>
            <a:pPr lvl="1"/>
            <a:r>
              <a:rPr lang="en-US" dirty="0" smtClean="0"/>
              <a:t>amount of miss-speculated code is commonly below 5%</a:t>
            </a:r>
          </a:p>
          <a:p>
            <a:pPr lvl="2"/>
            <a:r>
              <a:rPr lang="en-US" dirty="0" smtClean="0"/>
              <a:t>miss-speculation in integer benchmarks can be as high as 45%</a:t>
            </a:r>
          </a:p>
          <a:p>
            <a:pPr lvl="1"/>
            <a:r>
              <a:rPr lang="en-US" dirty="0" smtClean="0"/>
              <a:t>since cleaning up after a miss-speculation is largely a matter of flushing the ROB and refilling the instruction queue, recovery itself is quick and not very complicated</a:t>
            </a:r>
          </a:p>
          <a:p>
            <a:pPr lvl="2"/>
            <a:r>
              <a:rPr lang="en-US" dirty="0" smtClean="0"/>
              <a:t>the “loss” is that we spent time filling the ROB with the wrong instructions and so now we must refill it</a:t>
            </a:r>
            <a:endParaRPr lang="en-US" dirty="0"/>
          </a:p>
        </p:txBody>
      </p:sp>
    </p:spTree>
    <p:extLst>
      <p:ext uri="{BB962C8B-B14F-4D97-AF65-F5344CB8AC3E}">
        <p14:creationId xmlns:p14="http://schemas.microsoft.com/office/powerpoint/2010/main" val="4063977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Revisiting Dependencies</a:t>
            </a:r>
            <a:endParaRPr lang="en-US" dirty="0"/>
          </a:p>
        </p:txBody>
      </p:sp>
      <p:sp>
        <p:nvSpPr>
          <p:cNvPr id="3" name="Content Placeholder 2"/>
          <p:cNvSpPr>
            <a:spLocks noGrp="1"/>
          </p:cNvSpPr>
          <p:nvPr>
            <p:ph idx="1"/>
          </p:nvPr>
        </p:nvSpPr>
        <p:spPr>
          <a:xfrm>
            <a:off x="152400" y="762000"/>
            <a:ext cx="8839200" cy="6096000"/>
          </a:xfrm>
        </p:spPr>
        <p:txBody>
          <a:bodyPr>
            <a:normAutofit fontScale="92500" lnSpcReduction="10000"/>
          </a:bodyPr>
          <a:lstStyle/>
          <a:p>
            <a:r>
              <a:rPr lang="en-US" dirty="0" smtClean="0"/>
              <a:t>Before we look at dynamic scheduling, let’s revisit the forms of dependencies</a:t>
            </a:r>
          </a:p>
          <a:p>
            <a:pPr lvl="1"/>
            <a:r>
              <a:rPr lang="en-US" dirty="0" smtClean="0"/>
              <a:t>data – also known as </a:t>
            </a:r>
            <a:r>
              <a:rPr lang="en-US" i="1" dirty="0" smtClean="0"/>
              <a:t>true </a:t>
            </a:r>
            <a:r>
              <a:rPr lang="en-US" dirty="0" smtClean="0"/>
              <a:t>dependencies</a:t>
            </a:r>
          </a:p>
          <a:p>
            <a:pPr lvl="2"/>
            <a:r>
              <a:rPr lang="en-US" dirty="0" smtClean="0"/>
              <a:t>datum required for instruction j is being produced by instruction </a:t>
            </a:r>
            <a:r>
              <a:rPr lang="en-US" dirty="0" err="1" smtClean="0"/>
              <a:t>i</a:t>
            </a:r>
            <a:r>
              <a:rPr lang="en-US" dirty="0" smtClean="0"/>
              <a:t> earlier in the instruction stream</a:t>
            </a:r>
          </a:p>
          <a:p>
            <a:pPr lvl="2"/>
            <a:r>
              <a:rPr lang="en-US" dirty="0"/>
              <a:t>e</a:t>
            </a:r>
            <a:r>
              <a:rPr lang="en-US" dirty="0" smtClean="0"/>
              <a:t>.g., loading from memory and then using the loaded datum in an ALU operation or computing a value in an ALU operation to be used in a later ALU or store</a:t>
            </a:r>
          </a:p>
          <a:p>
            <a:pPr lvl="2"/>
            <a:r>
              <a:rPr lang="en-US" dirty="0" smtClean="0"/>
              <a:t>handled via forwarding when possible, stalls when not</a:t>
            </a:r>
          </a:p>
          <a:p>
            <a:pPr lvl="1"/>
            <a:r>
              <a:rPr lang="en-US" dirty="0" smtClean="0"/>
              <a:t>name – two instructions reference the same </a:t>
            </a:r>
            <a:r>
              <a:rPr lang="en-US" i="1" dirty="0" smtClean="0"/>
              <a:t>named </a:t>
            </a:r>
            <a:r>
              <a:rPr lang="en-US" dirty="0" smtClean="0"/>
              <a:t>entity but there is no flow between them (not a data dependent)</a:t>
            </a:r>
          </a:p>
          <a:p>
            <a:pPr lvl="2"/>
            <a:r>
              <a:rPr lang="en-US" dirty="0" smtClean="0"/>
              <a:t>two forms:  </a:t>
            </a:r>
            <a:r>
              <a:rPr lang="en-US" dirty="0" err="1" smtClean="0"/>
              <a:t>antidependence</a:t>
            </a:r>
            <a:r>
              <a:rPr lang="en-US" dirty="0" smtClean="0"/>
              <a:t> and output dependence (see next slide)</a:t>
            </a:r>
          </a:p>
          <a:p>
            <a:pPr lvl="1"/>
            <a:r>
              <a:rPr lang="en-US" dirty="0" smtClean="0"/>
              <a:t>control – dependencies on what instructions should execute based on branches</a:t>
            </a:r>
          </a:p>
          <a:p>
            <a:pPr lvl="2"/>
            <a:r>
              <a:rPr lang="en-US" dirty="0" smtClean="0"/>
              <a:t>must be properly handled when there is branch speculation and exceptions</a:t>
            </a:r>
            <a:endParaRPr lang="en-US" dirty="0"/>
          </a:p>
        </p:txBody>
      </p:sp>
    </p:spTree>
    <p:extLst>
      <p:ext uri="{BB962C8B-B14F-4D97-AF65-F5344CB8AC3E}">
        <p14:creationId xmlns:p14="http://schemas.microsoft.com/office/powerpoint/2010/main" val="3611048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Multiple Issue</a:t>
            </a:r>
            <a:endParaRPr lang="en-US" dirty="0"/>
          </a:p>
        </p:txBody>
      </p:sp>
      <p:sp>
        <p:nvSpPr>
          <p:cNvPr id="3" name="Content Placeholder 2"/>
          <p:cNvSpPr>
            <a:spLocks noGrp="1"/>
          </p:cNvSpPr>
          <p:nvPr>
            <p:ph idx="1"/>
          </p:nvPr>
        </p:nvSpPr>
        <p:spPr>
          <a:xfrm>
            <a:off x="152400" y="838200"/>
            <a:ext cx="8763000" cy="5943600"/>
          </a:xfrm>
        </p:spPr>
        <p:txBody>
          <a:bodyPr>
            <a:normAutofit fontScale="85000" lnSpcReduction="10000"/>
          </a:bodyPr>
          <a:lstStyle/>
          <a:p>
            <a:r>
              <a:rPr lang="en-US" dirty="0" smtClean="0"/>
              <a:t>Consider having two parallel pipelines</a:t>
            </a:r>
          </a:p>
          <a:p>
            <a:pPr lvl="1"/>
            <a:r>
              <a:rPr lang="en-US" dirty="0" smtClean="0"/>
              <a:t>one FP, one integer</a:t>
            </a:r>
          </a:p>
          <a:p>
            <a:pPr lvl="1"/>
            <a:r>
              <a:rPr lang="en-US" dirty="0" smtClean="0"/>
              <a:t>if we have an </a:t>
            </a:r>
            <a:r>
              <a:rPr lang="en-US" dirty="0" err="1" smtClean="0"/>
              <a:t>int</a:t>
            </a:r>
            <a:r>
              <a:rPr lang="en-US" dirty="0" smtClean="0"/>
              <a:t> instruction and an FP instruction as our next two, they should have no dependencies</a:t>
            </a:r>
          </a:p>
          <a:p>
            <a:pPr lvl="1"/>
            <a:r>
              <a:rPr lang="en-US" dirty="0" smtClean="0"/>
              <a:t>fetch them both, issue them both</a:t>
            </a:r>
          </a:p>
          <a:p>
            <a:r>
              <a:rPr lang="en-US" dirty="0" smtClean="0"/>
              <a:t>The idea behind have multiple parallel pipelines is known as a </a:t>
            </a:r>
            <a:r>
              <a:rPr lang="en-US" i="1" dirty="0" smtClean="0"/>
              <a:t>superscalar</a:t>
            </a:r>
          </a:p>
          <a:p>
            <a:pPr lvl="1"/>
            <a:r>
              <a:rPr lang="en-US" dirty="0" smtClean="0"/>
              <a:t>note that the pipelines do not have to be </a:t>
            </a:r>
            <a:r>
              <a:rPr lang="en-US" dirty="0" err="1" smtClean="0"/>
              <a:t>int</a:t>
            </a:r>
            <a:r>
              <a:rPr lang="en-US" dirty="0" smtClean="0"/>
              <a:t>/FP, but making this restriction simplifies the logic needed to detect dependencies</a:t>
            </a:r>
          </a:p>
          <a:p>
            <a:r>
              <a:rPr lang="en-US" dirty="0" smtClean="0"/>
              <a:t>We can schedule instructions</a:t>
            </a:r>
          </a:p>
          <a:p>
            <a:pPr lvl="1"/>
            <a:r>
              <a:rPr lang="en-US" dirty="0" smtClean="0"/>
              <a:t>statically by having the compiler select two instructions to group together</a:t>
            </a:r>
          </a:p>
          <a:p>
            <a:pPr lvl="1"/>
            <a:r>
              <a:rPr lang="en-US" dirty="0" smtClean="0"/>
              <a:t>dynamically by retrieving 2 instructions from the instruction buffer and trying to issue them both in the same cycle</a:t>
            </a:r>
            <a:endParaRPr lang="en-US" dirty="0"/>
          </a:p>
        </p:txBody>
      </p:sp>
    </p:spTree>
    <p:extLst>
      <p:ext uri="{BB962C8B-B14F-4D97-AF65-F5344CB8AC3E}">
        <p14:creationId xmlns:p14="http://schemas.microsoft.com/office/powerpoint/2010/main" val="4022684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83920" y="-1524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a:lstStyle>
          <a:p>
            <a:r>
              <a:rPr lang="en-US" dirty="0" smtClean="0"/>
              <a:t>Example</a:t>
            </a:r>
            <a:endParaRPr lang="en-US" dirty="0"/>
          </a:p>
        </p:txBody>
      </p:sp>
      <p:sp>
        <p:nvSpPr>
          <p:cNvPr id="3" name="Text Box 6"/>
          <p:cNvSpPr txBox="1">
            <a:spLocks noChangeArrowheads="1"/>
          </p:cNvSpPr>
          <p:nvPr/>
        </p:nvSpPr>
        <p:spPr bwMode="auto">
          <a:xfrm>
            <a:off x="457200" y="76200"/>
            <a:ext cx="2419252" cy="50167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latin typeface="Times New Roman" pitchFamily="18" charset="0"/>
                <a:cs typeface="Times New Roman" pitchFamily="18" charset="0"/>
              </a:rPr>
              <a:t>Loop:</a:t>
            </a:r>
          </a:p>
          <a:p>
            <a:r>
              <a:rPr lang="en-US" sz="2000" dirty="0" err="1" smtClean="0">
                <a:latin typeface="Times New Roman" pitchFamily="18" charset="0"/>
                <a:cs typeface="Times New Roman" pitchFamily="18" charset="0"/>
              </a:rPr>
              <a:t>fld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f0</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0(x1</a:t>
            </a:r>
            <a:r>
              <a:rPr lang="en-US" sz="2000" dirty="0">
                <a:latin typeface="Times New Roman" pitchFamily="18" charset="0"/>
                <a:cs typeface="Times New Roman" pitchFamily="18" charset="0"/>
              </a:rPr>
              <a:t>)</a:t>
            </a:r>
          </a:p>
          <a:p>
            <a:r>
              <a:rPr lang="en-US" sz="2000" dirty="0" err="1" smtClean="0">
                <a:latin typeface="Times New Roman" pitchFamily="18" charset="0"/>
                <a:cs typeface="Times New Roman" pitchFamily="18" charset="0"/>
              </a:rPr>
              <a:t>fld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f1, 0(x2)</a:t>
            </a:r>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fadd.d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f2</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f0</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f1</a:t>
            </a:r>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fld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f3</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0(x3</a:t>
            </a:r>
            <a:r>
              <a:rPr lang="en-US" sz="2000" dirty="0">
                <a:latin typeface="Times New Roman" pitchFamily="18" charset="0"/>
                <a:cs typeface="Times New Roman" pitchFamily="18" charset="0"/>
              </a:rPr>
              <a:t>)</a:t>
            </a:r>
          </a:p>
          <a:p>
            <a:r>
              <a:rPr lang="en-US" sz="2000" dirty="0" err="1" smtClean="0">
                <a:latin typeface="Times New Roman" pitchFamily="18" charset="0"/>
                <a:cs typeface="Times New Roman" pitchFamily="18" charset="0"/>
              </a:rPr>
              <a:t>fld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f4</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0(x4</a:t>
            </a:r>
            <a:r>
              <a:rPr lang="en-US" sz="2000" dirty="0">
                <a:latin typeface="Times New Roman" pitchFamily="18" charset="0"/>
                <a:cs typeface="Times New Roman" pitchFamily="18" charset="0"/>
              </a:rPr>
              <a:t>)</a:t>
            </a:r>
          </a:p>
          <a:p>
            <a:r>
              <a:rPr lang="en-US" sz="2000" dirty="0" err="1" smtClean="0">
                <a:latin typeface="Times New Roman" pitchFamily="18" charset="0"/>
                <a:cs typeface="Times New Roman" pitchFamily="18" charset="0"/>
              </a:rPr>
              <a:t>fadd.d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f5</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f3</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f4</a:t>
            </a:r>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fsub.d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f6</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f5, </a:t>
            </a:r>
            <a:r>
              <a:rPr lang="en-US" sz="2000" dirty="0" smtClean="0">
                <a:latin typeface="Times New Roman" pitchFamily="18" charset="0"/>
                <a:cs typeface="Times New Roman" pitchFamily="18" charset="0"/>
              </a:rPr>
              <a:t>f2</a:t>
            </a:r>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addiw</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x1, x1</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8</a:t>
            </a:r>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addiw</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x2</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x2</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8</a:t>
            </a:r>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addiw</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x3</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x3</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8</a:t>
            </a:r>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addiw</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x4</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x4</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8</a:t>
            </a:r>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fsd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f6</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0(x5)</a:t>
            </a:r>
          </a:p>
          <a:p>
            <a:r>
              <a:rPr lang="en-US" sz="2000" dirty="0" err="1" smtClean="0">
                <a:latin typeface="Times New Roman" pitchFamily="18" charset="0"/>
                <a:cs typeface="Times New Roman" pitchFamily="18" charset="0"/>
              </a:rPr>
              <a:t>addiw</a:t>
            </a:r>
            <a:r>
              <a:rPr lang="en-US" sz="2000" dirty="0">
                <a:latin typeface="Times New Roman" pitchFamily="18" charset="0"/>
                <a:cs typeface="Times New Roman" pitchFamily="18" charset="0"/>
              </a:rPr>
              <a:t>	x5, x5, </a:t>
            </a:r>
            <a:r>
              <a:rPr lang="en-US" sz="2000" dirty="0" smtClean="0">
                <a:latin typeface="Times New Roman" pitchFamily="18" charset="0"/>
                <a:cs typeface="Times New Roman" pitchFamily="18" charset="0"/>
              </a:rPr>
              <a:t>8</a:t>
            </a:r>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subiw</a:t>
            </a:r>
            <a:r>
              <a:rPr lang="en-US" sz="2000" dirty="0" smtClean="0">
                <a:latin typeface="Times New Roman" pitchFamily="18" charset="0"/>
                <a:cs typeface="Times New Roman" pitchFamily="18" charset="0"/>
              </a:rPr>
              <a:t>	x6, x6, 1</a:t>
            </a:r>
          </a:p>
          <a:p>
            <a:r>
              <a:rPr lang="en-US" sz="2000" dirty="0" err="1" smtClean="0">
                <a:latin typeface="Times New Roman" pitchFamily="18" charset="0"/>
                <a:cs typeface="Times New Roman" pitchFamily="18" charset="0"/>
              </a:rPr>
              <a:t>bne</a:t>
            </a:r>
            <a:r>
              <a:rPr lang="en-US" sz="2000" dirty="0" smtClean="0">
                <a:latin typeface="Times New Roman" pitchFamily="18" charset="0"/>
                <a:cs typeface="Times New Roman" pitchFamily="18" charset="0"/>
              </a:rPr>
              <a:t>	x6, x0, Loop</a:t>
            </a:r>
            <a:endParaRPr lang="en-US" sz="2000" dirty="0">
              <a:latin typeface="Times New Roman" pitchFamily="18" charset="0"/>
              <a:cs typeface="Times New Roman" pitchFamily="18" charset="0"/>
            </a:endParaRPr>
          </a:p>
        </p:txBody>
      </p:sp>
      <p:sp>
        <p:nvSpPr>
          <p:cNvPr id="4" name="Text Box 7"/>
          <p:cNvSpPr txBox="1">
            <a:spLocks noChangeArrowheads="1"/>
          </p:cNvSpPr>
          <p:nvPr/>
        </p:nvSpPr>
        <p:spPr bwMode="auto">
          <a:xfrm>
            <a:off x="3124200" y="472619"/>
            <a:ext cx="5845517" cy="44012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latin typeface="Times New Roman" pitchFamily="18" charset="0"/>
                <a:cs typeface="Times New Roman" pitchFamily="18" charset="0"/>
              </a:rPr>
              <a:t>Integer	</a:t>
            </a:r>
            <a:r>
              <a:rPr lang="en-US" sz="2000" dirty="0" smtClean="0">
                <a:latin typeface="Times New Roman" pitchFamily="18" charset="0"/>
                <a:cs typeface="Times New Roman" pitchFamily="18" charset="0"/>
              </a:rPr>
              <a:t>		FP</a:t>
            </a:r>
          </a:p>
          <a:p>
            <a:r>
              <a:rPr lang="en-US" sz="2000" dirty="0" smtClean="0">
                <a:latin typeface="Times New Roman" pitchFamily="18" charset="0"/>
                <a:cs typeface="Times New Roman" pitchFamily="18" charset="0"/>
              </a:rPr>
              <a:t>Loop:	</a:t>
            </a:r>
            <a:r>
              <a:rPr lang="en-US" sz="2000" dirty="0">
                <a:latin typeface="Times New Roman" pitchFamily="18" charset="0"/>
                <a:cs typeface="Times New Roman" pitchFamily="18" charset="0"/>
              </a:rPr>
              <a:t>		</a:t>
            </a:r>
          </a:p>
          <a:p>
            <a:r>
              <a:rPr lang="en-US" sz="2000" dirty="0" err="1" smtClean="0">
                <a:latin typeface="Times New Roman" pitchFamily="18" charset="0"/>
                <a:cs typeface="Times New Roman" pitchFamily="18" charset="0"/>
              </a:rPr>
              <a:t>fld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f0</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0(x1</a:t>
            </a:r>
            <a:r>
              <a:rPr lang="en-US" sz="2000" dirty="0">
                <a:latin typeface="Times New Roman" pitchFamily="18" charset="0"/>
                <a:cs typeface="Times New Roman" pitchFamily="18" charset="0"/>
              </a:rPr>
              <a:t>)</a:t>
            </a:r>
          </a:p>
          <a:p>
            <a:r>
              <a:rPr lang="en-US" sz="2000" dirty="0" err="1">
                <a:latin typeface="Times New Roman" pitchFamily="18" charset="0"/>
                <a:cs typeface="Times New Roman" pitchFamily="18" charset="0"/>
              </a:rPr>
              <a:t>fld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f1</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0(x2</a:t>
            </a:r>
            <a:r>
              <a:rPr lang="en-US" sz="2000" dirty="0">
                <a:latin typeface="Times New Roman" pitchFamily="18" charset="0"/>
                <a:cs typeface="Times New Roman" pitchFamily="18" charset="0"/>
              </a:rPr>
              <a:t>)	 	</a:t>
            </a:r>
          </a:p>
          <a:p>
            <a:r>
              <a:rPr lang="en-US" sz="2000" dirty="0" err="1">
                <a:latin typeface="Times New Roman" pitchFamily="18" charset="0"/>
                <a:cs typeface="Times New Roman" pitchFamily="18" charset="0"/>
              </a:rPr>
              <a:t>fld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f3</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0(x3</a:t>
            </a:r>
            <a:r>
              <a:rPr lang="en-US" sz="2000" dirty="0">
                <a:latin typeface="Times New Roman" pitchFamily="18" charset="0"/>
                <a:cs typeface="Times New Roman" pitchFamily="18" charset="0"/>
              </a:rPr>
              <a:t>)		</a:t>
            </a:r>
          </a:p>
          <a:p>
            <a:r>
              <a:rPr lang="en-US" sz="2000" dirty="0" err="1">
                <a:latin typeface="Times New Roman" pitchFamily="18" charset="0"/>
                <a:cs typeface="Times New Roman" pitchFamily="18" charset="0"/>
              </a:rPr>
              <a:t>fld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f4</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0(x4</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fadd.d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f2</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f0</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f1</a:t>
            </a:r>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addiw</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x1</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x1</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8</a:t>
            </a:r>
            <a:r>
              <a:rPr lang="en-US" sz="2000" dirty="0">
                <a:latin typeface="Times New Roman" pitchFamily="18" charset="0"/>
                <a:cs typeface="Times New Roman" pitchFamily="18" charset="0"/>
              </a:rPr>
              <a:t>	</a:t>
            </a:r>
          </a:p>
          <a:p>
            <a:r>
              <a:rPr lang="en-US" sz="2000" dirty="0" err="1" smtClean="0">
                <a:latin typeface="Times New Roman" pitchFamily="18" charset="0"/>
                <a:cs typeface="Times New Roman" pitchFamily="18" charset="0"/>
              </a:rPr>
              <a:t>addi</a:t>
            </a:r>
            <a:r>
              <a:rPr lang="en-US" sz="2000" dirty="0" err="1">
                <a:latin typeface="Times New Roman" pitchFamily="18" charset="0"/>
                <a:cs typeface="Times New Roman" pitchFamily="18" charset="0"/>
              </a:rPr>
              <a:t>w</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x2</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x2</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8</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fadd.d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f5</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f3</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f4</a:t>
            </a:r>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addiw</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x3</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x3</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8</a:t>
            </a:r>
          </a:p>
          <a:p>
            <a:r>
              <a:rPr lang="en-US" sz="2000" dirty="0" err="1" smtClean="0">
                <a:latin typeface="Times New Roman" pitchFamily="18" charset="0"/>
                <a:cs typeface="Times New Roman" pitchFamily="18" charset="0"/>
              </a:rPr>
              <a:t>subiw</a:t>
            </a:r>
            <a:r>
              <a:rPr lang="en-US" sz="2000" dirty="0" smtClean="0">
                <a:latin typeface="Times New Roman" pitchFamily="18" charset="0"/>
                <a:cs typeface="Times New Roman" pitchFamily="18" charset="0"/>
              </a:rPr>
              <a:t>	x6, x6, 1</a:t>
            </a:r>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addiw</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x4</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x4</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8</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fsub.d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f6</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f5, </a:t>
            </a:r>
            <a:r>
              <a:rPr lang="en-US" sz="2000" dirty="0" smtClean="0">
                <a:latin typeface="Times New Roman" pitchFamily="18" charset="0"/>
                <a:cs typeface="Times New Roman" pitchFamily="18" charset="0"/>
              </a:rPr>
              <a:t>f2</a:t>
            </a:r>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addiw</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x5</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x5</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8</a:t>
            </a:r>
          </a:p>
          <a:p>
            <a:r>
              <a:rPr lang="en-US" sz="2000" dirty="0" err="1" smtClean="0">
                <a:latin typeface="Times New Roman" pitchFamily="18" charset="0"/>
                <a:cs typeface="Times New Roman" pitchFamily="18" charset="0"/>
              </a:rPr>
              <a:t>bne</a:t>
            </a:r>
            <a:r>
              <a:rPr lang="en-US" sz="2000" dirty="0" smtClean="0">
                <a:latin typeface="Times New Roman" pitchFamily="18" charset="0"/>
                <a:cs typeface="Times New Roman" pitchFamily="18" charset="0"/>
              </a:rPr>
              <a:t>	x6, x0, Loop	</a:t>
            </a:r>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fsd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f6</a:t>
            </a:r>
            <a:r>
              <a:rPr lang="en-US" sz="2000" dirty="0">
                <a:latin typeface="Times New Roman" pitchFamily="18" charset="0"/>
                <a:cs typeface="Times New Roman" pitchFamily="18" charset="0"/>
              </a:rPr>
              <a:t>, -8(R5)</a:t>
            </a:r>
          </a:p>
        </p:txBody>
      </p:sp>
      <p:sp>
        <p:nvSpPr>
          <p:cNvPr id="5" name="TextBox 4"/>
          <p:cNvSpPr txBox="1"/>
          <p:nvPr/>
        </p:nvSpPr>
        <p:spPr>
          <a:xfrm>
            <a:off x="152400" y="5109597"/>
            <a:ext cx="8453917" cy="1631216"/>
          </a:xfrm>
          <a:prstGeom prst="rect">
            <a:avLst/>
          </a:prstGeom>
          <a:noFill/>
        </p:spPr>
        <p:txBody>
          <a:bodyPr wrap="none" rtlCol="0">
            <a:spAutoFit/>
          </a:bodyPr>
          <a:lstStyle/>
          <a:p>
            <a:r>
              <a:rPr lang="en-US" sz="2000" dirty="0" smtClean="0">
                <a:latin typeface="Times New Roman" pitchFamily="18" charset="0"/>
                <a:cs typeface="Times New Roman" pitchFamily="18" charset="0"/>
              </a:rPr>
              <a:t>Stalls for single issue code: 1 after each of </a:t>
            </a:r>
            <a:r>
              <a:rPr lang="en-US" sz="2000" dirty="0" err="1" smtClean="0">
                <a:latin typeface="Times New Roman" pitchFamily="18" charset="0"/>
                <a:cs typeface="Times New Roman" pitchFamily="18" charset="0"/>
              </a:rPr>
              <a:t>fld</a:t>
            </a:r>
            <a:r>
              <a:rPr lang="en-US" sz="2000" dirty="0" smtClean="0">
                <a:latin typeface="Times New Roman" pitchFamily="18" charset="0"/>
                <a:cs typeface="Times New Roman" pitchFamily="18" charset="0"/>
              </a:rPr>
              <a:t> f1 and f4, 3 after the second </a:t>
            </a:r>
          </a:p>
          <a:p>
            <a:r>
              <a:rPr lang="en-US" sz="2000" dirty="0" err="1" smtClean="0">
                <a:latin typeface="Times New Roman" pitchFamily="18" charset="0"/>
                <a:cs typeface="Times New Roman" pitchFamily="18" charset="0"/>
              </a:rPr>
              <a:t>fadd.d</a:t>
            </a:r>
            <a:r>
              <a:rPr lang="en-US" sz="2000" dirty="0" smtClean="0">
                <a:latin typeface="Times New Roman" pitchFamily="18" charset="0"/>
                <a:cs typeface="Times New Roman" pitchFamily="18" charset="0"/>
              </a:rPr>
              <a:t>, 1 after </a:t>
            </a:r>
            <a:r>
              <a:rPr lang="en-US" sz="2000" dirty="0" err="1" smtClean="0">
                <a:latin typeface="Times New Roman" pitchFamily="18" charset="0"/>
                <a:cs typeface="Times New Roman" pitchFamily="18" charset="0"/>
              </a:rPr>
              <a:t>subiw</a:t>
            </a:r>
            <a:r>
              <a:rPr lang="en-US" sz="2000" dirty="0" smtClean="0">
                <a:latin typeface="Times New Roman" pitchFamily="18" charset="0"/>
                <a:cs typeface="Times New Roman" pitchFamily="18" charset="0"/>
              </a:rPr>
              <a:t>, 1 in the branch delay slot, scheduling can remove many of </a:t>
            </a:r>
          </a:p>
          <a:p>
            <a:r>
              <a:rPr lang="en-US" sz="2000" dirty="0" smtClean="0">
                <a:latin typeface="Times New Roman" pitchFamily="18" charset="0"/>
                <a:cs typeface="Times New Roman" pitchFamily="18" charset="0"/>
              </a:rPr>
              <a:t>these stalls; static scheduling on a 2 issue superscalar (without loop unrolling), </a:t>
            </a:r>
          </a:p>
          <a:p>
            <a:r>
              <a:rPr lang="en-US" sz="2000" dirty="0" smtClean="0">
                <a:latin typeface="Times New Roman" pitchFamily="18" charset="0"/>
                <a:cs typeface="Times New Roman" pitchFamily="18" charset="0"/>
              </a:rPr>
              <a:t>provides the code to the right, which consists of </a:t>
            </a:r>
            <a:r>
              <a:rPr lang="en-US" sz="2000" dirty="0" smtClean="0">
                <a:latin typeface="Times New Roman" pitchFamily="18" charset="0"/>
                <a:cs typeface="Times New Roman" pitchFamily="18" charset="0"/>
              </a:rPr>
              <a:t>12 </a:t>
            </a:r>
            <a:r>
              <a:rPr lang="en-US" sz="2000" dirty="0" smtClean="0">
                <a:latin typeface="Times New Roman" pitchFamily="18" charset="0"/>
                <a:cs typeface="Times New Roman" pitchFamily="18" charset="0"/>
              </a:rPr>
              <a:t>cycles of 15 instructions, </a:t>
            </a:r>
          </a:p>
          <a:p>
            <a:r>
              <a:rPr lang="en-US" sz="2000" dirty="0" smtClean="0">
                <a:latin typeface="Times New Roman" pitchFamily="18" charset="0"/>
                <a:cs typeface="Times New Roman" pitchFamily="18" charset="0"/>
              </a:rPr>
              <a:t>and a CPI = .</a:t>
            </a:r>
            <a:r>
              <a:rPr lang="en-US" sz="2000" dirty="0" smtClean="0">
                <a:latin typeface="Times New Roman" pitchFamily="18" charset="0"/>
                <a:cs typeface="Times New Roman" pitchFamily="18" charset="0"/>
              </a:rPr>
              <a:t>8 (assuming </a:t>
            </a:r>
            <a:r>
              <a:rPr lang="en-US" sz="2000" dirty="0" err="1" smtClean="0">
                <a:latin typeface="Times New Roman" pitchFamily="18" charset="0"/>
                <a:cs typeface="Times New Roman" pitchFamily="18" charset="0"/>
              </a:rPr>
              <a:t>fsub.d</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fsd</a:t>
            </a:r>
            <a:r>
              <a:rPr lang="en-US" sz="2000" dirty="0" smtClean="0">
                <a:latin typeface="Times New Roman" pitchFamily="18" charset="0"/>
                <a:cs typeface="Times New Roman" pitchFamily="18" charset="0"/>
              </a:rPr>
              <a:t> can enter MEM stage at the same time)</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129975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Another Example</a:t>
            </a:r>
            <a:endParaRPr lang="en-US" dirty="0"/>
          </a:p>
        </p:txBody>
      </p:sp>
      <p:sp>
        <p:nvSpPr>
          <p:cNvPr id="3" name="Content Placeholder 2"/>
          <p:cNvSpPr>
            <a:spLocks noGrp="1"/>
          </p:cNvSpPr>
          <p:nvPr>
            <p:ph idx="1"/>
          </p:nvPr>
        </p:nvSpPr>
        <p:spPr>
          <a:xfrm>
            <a:off x="0" y="762000"/>
            <a:ext cx="8839200" cy="4419600"/>
          </a:xfrm>
        </p:spPr>
        <p:txBody>
          <a:bodyPr>
            <a:normAutofit lnSpcReduction="10000"/>
          </a:bodyPr>
          <a:lstStyle/>
          <a:p>
            <a:r>
              <a:rPr lang="en-US" dirty="0" smtClean="0"/>
              <a:t>Given the loop below, scheduling it for a superscalar would be futile without loop unrolling</a:t>
            </a:r>
          </a:p>
          <a:p>
            <a:pPr lvl="1"/>
            <a:r>
              <a:rPr lang="en-US" dirty="0" smtClean="0"/>
              <a:t>only FP operation has a data dependence with the instructions that precede and succeed it</a:t>
            </a:r>
          </a:p>
          <a:p>
            <a:pPr lvl="1"/>
            <a:r>
              <a:rPr lang="en-US" dirty="0" smtClean="0"/>
              <a:t>all the compiler can do is to move </a:t>
            </a:r>
            <a:r>
              <a:rPr lang="en-US" dirty="0" err="1" smtClean="0"/>
              <a:t>addiw</a:t>
            </a:r>
            <a:r>
              <a:rPr lang="en-US" dirty="0" smtClean="0"/>
              <a:t> before </a:t>
            </a:r>
            <a:r>
              <a:rPr lang="en-US" dirty="0" err="1" smtClean="0"/>
              <a:t>fadd.d</a:t>
            </a:r>
            <a:r>
              <a:rPr lang="en-US" dirty="0" smtClean="0"/>
              <a:t>, and move </a:t>
            </a:r>
            <a:r>
              <a:rPr lang="en-US" dirty="0" err="1" smtClean="0"/>
              <a:t>fsd</a:t>
            </a:r>
            <a:r>
              <a:rPr lang="en-US" dirty="0" smtClean="0"/>
              <a:t> beneath the branch</a:t>
            </a:r>
          </a:p>
          <a:p>
            <a:pPr lvl="2"/>
            <a:r>
              <a:rPr lang="en-US" dirty="0" smtClean="0"/>
              <a:t>still leaves 2 cycles of stalls before the </a:t>
            </a:r>
            <a:r>
              <a:rPr lang="en-US" dirty="0" err="1" smtClean="0"/>
              <a:t>bne</a:t>
            </a:r>
            <a:r>
              <a:rPr lang="en-US" dirty="0" smtClean="0"/>
              <a:t> to account for the </a:t>
            </a:r>
            <a:r>
              <a:rPr lang="en-US" dirty="0" smtClean="0"/>
              <a:t>latency between the </a:t>
            </a:r>
            <a:r>
              <a:rPr lang="en-US" dirty="0" err="1" smtClean="0"/>
              <a:t>fadd.d</a:t>
            </a:r>
            <a:r>
              <a:rPr lang="en-US" dirty="0" smtClean="0"/>
              <a:t> and the </a:t>
            </a:r>
            <a:r>
              <a:rPr lang="en-US" dirty="0" err="1" smtClean="0"/>
              <a:t>fsd</a:t>
            </a:r>
            <a:endParaRPr lang="en-US" dirty="0" smtClean="0"/>
          </a:p>
          <a:p>
            <a:pPr lvl="2"/>
            <a:r>
              <a:rPr lang="en-US" dirty="0" smtClean="0"/>
              <a:t>to resolve this, add loop unrolling to the process, unrolling the loop 4 total times and scheduling the code</a:t>
            </a:r>
          </a:p>
          <a:p>
            <a:pPr lvl="3"/>
            <a:endParaRPr lang="en-US" dirty="0"/>
          </a:p>
        </p:txBody>
      </p:sp>
      <p:sp>
        <p:nvSpPr>
          <p:cNvPr id="4" name="Text Box 4"/>
          <p:cNvSpPr txBox="1">
            <a:spLocks noChangeArrowheads="1"/>
          </p:cNvSpPr>
          <p:nvPr/>
        </p:nvSpPr>
        <p:spPr bwMode="auto">
          <a:xfrm>
            <a:off x="4114800" y="4953000"/>
            <a:ext cx="4397358"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dirty="0">
                <a:latin typeface="Times New Roman" pitchFamily="18" charset="0"/>
                <a:cs typeface="Times New Roman" pitchFamily="18" charset="0"/>
              </a:rPr>
              <a:t>Loop:   	</a:t>
            </a:r>
            <a:r>
              <a:rPr lang="en-US" sz="2200" dirty="0" err="1" smtClean="0">
                <a:latin typeface="Times New Roman" pitchFamily="18" charset="0"/>
                <a:cs typeface="Times New Roman" pitchFamily="18" charset="0"/>
              </a:rPr>
              <a:t>fld</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f2</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0(x1</a:t>
            </a:r>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fadd.d</a:t>
            </a:r>
            <a:r>
              <a:rPr lang="en-US" sz="2200" dirty="0">
                <a:latin typeface="Times New Roman" pitchFamily="18" charset="0"/>
                <a:cs typeface="Times New Roman" pitchFamily="18" charset="0"/>
              </a:rPr>
              <a:t>		f</a:t>
            </a:r>
            <a:r>
              <a:rPr lang="en-US" sz="2200" dirty="0" smtClean="0">
                <a:latin typeface="Times New Roman" pitchFamily="18" charset="0"/>
                <a:cs typeface="Times New Roman" pitchFamily="18" charset="0"/>
              </a:rPr>
              <a:t>2, f2, f0</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fsd</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f2</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0(x1</a:t>
            </a:r>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addiw</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x1</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x1</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8</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bne</a:t>
            </a:r>
            <a:r>
              <a:rPr lang="en-US" sz="2200" dirty="0">
                <a:latin typeface="Times New Roman" pitchFamily="18" charset="0"/>
                <a:cs typeface="Times New Roman" pitchFamily="18" charset="0"/>
              </a:rPr>
              <a:t>		x</a:t>
            </a:r>
            <a:r>
              <a:rPr lang="en-US" sz="2200" dirty="0" smtClean="0">
                <a:latin typeface="Times New Roman" pitchFamily="18" charset="0"/>
                <a:cs typeface="Times New Roman" pitchFamily="18" charset="0"/>
              </a:rPr>
              <a:t>1, x2, </a:t>
            </a:r>
            <a:r>
              <a:rPr lang="en-US" sz="2200" dirty="0">
                <a:latin typeface="Times New Roman" pitchFamily="18" charset="0"/>
                <a:cs typeface="Times New Roman" pitchFamily="18" charset="0"/>
              </a:rPr>
              <a:t>Loop</a:t>
            </a:r>
          </a:p>
        </p:txBody>
      </p:sp>
    </p:spTree>
    <p:extLst>
      <p:ext uri="{BB962C8B-B14F-4D97-AF65-F5344CB8AC3E}">
        <p14:creationId xmlns:p14="http://schemas.microsoft.com/office/powerpoint/2010/main" val="1908350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Solution</a:t>
            </a:r>
            <a:endParaRPr lang="en-US" dirty="0"/>
          </a:p>
        </p:txBody>
      </p:sp>
      <p:sp>
        <p:nvSpPr>
          <p:cNvPr id="3" name="Content Placeholder 2"/>
          <p:cNvSpPr>
            <a:spLocks noGrp="1"/>
          </p:cNvSpPr>
          <p:nvPr>
            <p:ph idx="1"/>
          </p:nvPr>
        </p:nvSpPr>
        <p:spPr>
          <a:xfrm>
            <a:off x="152400" y="4349828"/>
            <a:ext cx="8763000" cy="2508171"/>
          </a:xfrm>
        </p:spPr>
        <p:txBody>
          <a:bodyPr>
            <a:normAutofit fontScale="85000" lnSpcReduction="10000"/>
          </a:bodyPr>
          <a:lstStyle/>
          <a:p>
            <a:r>
              <a:rPr lang="en-US" dirty="0" smtClean="0"/>
              <a:t>CPI for this code is 14 instructions in 10 cycles</a:t>
            </a:r>
          </a:p>
          <a:p>
            <a:pPr lvl="1"/>
            <a:r>
              <a:rPr lang="en-US" dirty="0" smtClean="0"/>
              <a:t>or 10/14 = .714</a:t>
            </a:r>
          </a:p>
          <a:p>
            <a:pPr lvl="1"/>
            <a:r>
              <a:rPr lang="en-US" dirty="0" smtClean="0"/>
              <a:t>with a superscalar that we can achieve a CPI &lt; 1</a:t>
            </a:r>
          </a:p>
          <a:p>
            <a:r>
              <a:rPr lang="en-US" dirty="0" smtClean="0"/>
              <a:t>If we unrolled the loop 3 times instead of 4, we would have wound up with 1 cycle with no </a:t>
            </a:r>
            <a:r>
              <a:rPr lang="en-US" dirty="0" err="1" smtClean="0"/>
              <a:t>int</a:t>
            </a:r>
            <a:r>
              <a:rPr lang="en-US" dirty="0" smtClean="0"/>
              <a:t> operation </a:t>
            </a:r>
          </a:p>
          <a:p>
            <a:pPr lvl="1"/>
            <a:r>
              <a:rPr lang="en-US" dirty="0" smtClean="0"/>
              <a:t>not a stall, but it impacts CPI slightly</a:t>
            </a:r>
            <a:endParaRPr lang="en-US" dirty="0"/>
          </a:p>
        </p:txBody>
      </p:sp>
      <p:sp>
        <p:nvSpPr>
          <p:cNvPr id="4" name="TextBox 3"/>
          <p:cNvSpPr txBox="1"/>
          <p:nvPr/>
        </p:nvSpPr>
        <p:spPr>
          <a:xfrm>
            <a:off x="304800" y="533400"/>
            <a:ext cx="9417963" cy="3816429"/>
          </a:xfrm>
          <a:prstGeom prst="rect">
            <a:avLst/>
          </a:prstGeom>
          <a:noFill/>
        </p:spPr>
        <p:txBody>
          <a:bodyPr wrap="none" rtlCol="0">
            <a:spAutoFit/>
          </a:bodyPr>
          <a:lstStyle/>
          <a:p>
            <a:r>
              <a:rPr lang="en-US" sz="2200" dirty="0" smtClean="0">
                <a:latin typeface="Times New Roman" pitchFamily="18" charset="0"/>
                <a:cs typeface="Times New Roman" pitchFamily="18" charset="0"/>
              </a:rPr>
              <a:t>		</a:t>
            </a:r>
            <a:r>
              <a:rPr lang="en-US" sz="2200" u="sng" dirty="0" smtClean="0">
                <a:latin typeface="Times New Roman" pitchFamily="18" charset="0"/>
                <a:cs typeface="Times New Roman" pitchFamily="18" charset="0"/>
              </a:rPr>
              <a:t>Integer			FP                                      </a:t>
            </a:r>
          </a:p>
          <a:p>
            <a:r>
              <a:rPr lang="en-US" sz="2200" dirty="0" smtClean="0">
                <a:latin typeface="Times New Roman" pitchFamily="18" charset="0"/>
                <a:cs typeface="Times New Roman" pitchFamily="18" charset="0"/>
              </a:rPr>
              <a:t>Loop:		</a:t>
            </a:r>
            <a:r>
              <a:rPr lang="en-US" sz="2200" dirty="0" err="1" smtClean="0">
                <a:latin typeface="Times New Roman" pitchFamily="18" charset="0"/>
                <a:cs typeface="Times New Roman" pitchFamily="18" charset="0"/>
              </a:rPr>
              <a:t>fld</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f</a:t>
            </a:r>
            <a:r>
              <a:rPr lang="en-US" sz="2200" dirty="0" smtClean="0">
                <a:latin typeface="Times New Roman" pitchFamily="18" charset="0"/>
                <a:cs typeface="Times New Roman" pitchFamily="18" charset="0"/>
              </a:rPr>
              <a:t>2, 0(x1)</a:t>
            </a: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fld</a:t>
            </a:r>
            <a:r>
              <a:rPr lang="en-US" sz="2200" dirty="0" smtClean="0">
                <a:latin typeface="Times New Roman" pitchFamily="18" charset="0"/>
                <a:cs typeface="Times New Roman" pitchFamily="18" charset="0"/>
              </a:rPr>
              <a:t> 	f4, 8(x1)</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fld</a:t>
            </a:r>
            <a:r>
              <a:rPr lang="en-US" sz="2200" dirty="0" smtClean="0">
                <a:latin typeface="Times New Roman" pitchFamily="18" charset="0"/>
                <a:cs typeface="Times New Roman" pitchFamily="18" charset="0"/>
              </a:rPr>
              <a:t> 	f6, 16(x1)	</a:t>
            </a:r>
            <a:r>
              <a:rPr lang="en-US" sz="2200" dirty="0" err="1" smtClean="0">
                <a:latin typeface="Times New Roman" pitchFamily="18" charset="0"/>
                <a:cs typeface="Times New Roman" pitchFamily="18" charset="0"/>
              </a:rPr>
              <a:t>fadd.d</a:t>
            </a:r>
            <a:r>
              <a:rPr lang="en-US" sz="2200" dirty="0" smtClean="0">
                <a:latin typeface="Times New Roman" pitchFamily="18" charset="0"/>
                <a:cs typeface="Times New Roman" pitchFamily="18" charset="0"/>
              </a:rPr>
              <a:t>		f2, f2, f0</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fld</a:t>
            </a:r>
            <a:r>
              <a:rPr lang="en-US" sz="2200" dirty="0" smtClean="0">
                <a:latin typeface="Times New Roman" pitchFamily="18" charset="0"/>
                <a:cs typeface="Times New Roman" pitchFamily="18" charset="0"/>
              </a:rPr>
              <a:t> 	f8, 24(x1)	</a:t>
            </a:r>
            <a:r>
              <a:rPr lang="en-US" sz="2200" dirty="0" err="1" smtClean="0">
                <a:latin typeface="Times New Roman" pitchFamily="18" charset="0"/>
                <a:cs typeface="Times New Roman" pitchFamily="18" charset="0"/>
              </a:rPr>
              <a:t>fadd.d</a:t>
            </a:r>
            <a:r>
              <a:rPr lang="en-US" sz="2200" dirty="0" smtClean="0">
                <a:latin typeface="Times New Roman" pitchFamily="18" charset="0"/>
                <a:cs typeface="Times New Roman" pitchFamily="18" charset="0"/>
              </a:rPr>
              <a:t> 		f4, f4, f0</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addiw</a:t>
            </a:r>
            <a:r>
              <a:rPr lang="en-US" sz="2200" dirty="0" smtClean="0">
                <a:latin typeface="Times New Roman" pitchFamily="18" charset="0"/>
                <a:cs typeface="Times New Roman" pitchFamily="18" charset="0"/>
              </a:rPr>
              <a:t>	x1, x1, 32	</a:t>
            </a:r>
            <a:r>
              <a:rPr lang="en-US" sz="2200" dirty="0" err="1" smtClean="0">
                <a:latin typeface="Times New Roman" pitchFamily="18" charset="0"/>
                <a:cs typeface="Times New Roman" pitchFamily="18" charset="0"/>
              </a:rPr>
              <a:t>fadd.d</a:t>
            </a:r>
            <a:r>
              <a:rPr lang="en-US" sz="2200" dirty="0" smtClean="0">
                <a:latin typeface="Times New Roman" pitchFamily="18" charset="0"/>
                <a:cs typeface="Times New Roman" pitchFamily="18" charset="0"/>
              </a:rPr>
              <a:t> 		f6, f6, f0</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fsd</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f2</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32(x1</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fadd.d</a:t>
            </a:r>
            <a:r>
              <a:rPr lang="en-US" sz="2200" dirty="0" smtClean="0">
                <a:latin typeface="Times New Roman" pitchFamily="18" charset="0"/>
                <a:cs typeface="Times New Roman" pitchFamily="18" charset="0"/>
              </a:rPr>
              <a:t> 		f8, f8, f0</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fsd</a:t>
            </a:r>
            <a:r>
              <a:rPr lang="en-US" sz="2200" dirty="0" smtClean="0">
                <a:latin typeface="Times New Roman" pitchFamily="18" charset="0"/>
                <a:cs typeface="Times New Roman" pitchFamily="18" charset="0"/>
              </a:rPr>
              <a:t>	f4, </a:t>
            </a:r>
            <a:r>
              <a:rPr lang="en-US" sz="2200" dirty="0" smtClean="0">
                <a:latin typeface="Times New Roman" pitchFamily="18" charset="0"/>
                <a:cs typeface="Times New Roman" pitchFamily="18" charset="0"/>
              </a:rPr>
              <a:t>-24(x1</a:t>
            </a:r>
            <a:r>
              <a:rPr lang="en-US" sz="2200" dirty="0" smtClean="0">
                <a:latin typeface="Times New Roman" pitchFamily="18" charset="0"/>
                <a:cs typeface="Times New Roman" pitchFamily="18" charset="0"/>
              </a:rPr>
              <a:t>)</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fsd</a:t>
            </a:r>
            <a:r>
              <a:rPr lang="en-US" sz="2200" dirty="0" smtClean="0">
                <a:latin typeface="Times New Roman" pitchFamily="18" charset="0"/>
                <a:cs typeface="Times New Roman" pitchFamily="18" charset="0"/>
              </a:rPr>
              <a:t>	f6, </a:t>
            </a:r>
            <a:r>
              <a:rPr lang="en-US" sz="2200" dirty="0" smtClean="0">
                <a:latin typeface="Times New Roman" pitchFamily="18" charset="0"/>
                <a:cs typeface="Times New Roman" pitchFamily="18" charset="0"/>
              </a:rPr>
              <a:t>-16(x1</a:t>
            </a:r>
            <a:r>
              <a:rPr lang="en-US" sz="2200" dirty="0" smtClean="0">
                <a:latin typeface="Times New Roman" pitchFamily="18" charset="0"/>
                <a:cs typeface="Times New Roman" pitchFamily="18" charset="0"/>
              </a:rPr>
              <a:t>)</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bne</a:t>
            </a:r>
            <a:r>
              <a:rPr lang="en-US" sz="2200" dirty="0" smtClean="0">
                <a:latin typeface="Times New Roman" pitchFamily="18" charset="0"/>
                <a:cs typeface="Times New Roman" pitchFamily="18" charset="0"/>
              </a:rPr>
              <a:t>	x1, x2, Loop</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fsd</a:t>
            </a:r>
            <a:r>
              <a:rPr lang="en-US" sz="2200" dirty="0" smtClean="0">
                <a:latin typeface="Times New Roman" pitchFamily="18" charset="0"/>
                <a:cs typeface="Times New Roman" pitchFamily="18" charset="0"/>
              </a:rPr>
              <a:t>	f8, </a:t>
            </a:r>
            <a:r>
              <a:rPr lang="en-US" sz="2200" dirty="0" smtClean="0">
                <a:latin typeface="Times New Roman" pitchFamily="18" charset="0"/>
                <a:cs typeface="Times New Roman" pitchFamily="18" charset="0"/>
              </a:rPr>
              <a:t>-8(x1</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
        <p:nvSpPr>
          <p:cNvPr id="5" name="TextBox 4"/>
          <p:cNvSpPr txBox="1"/>
          <p:nvPr/>
        </p:nvSpPr>
        <p:spPr>
          <a:xfrm>
            <a:off x="5003752" y="3276600"/>
            <a:ext cx="3911648" cy="769441"/>
          </a:xfrm>
          <a:prstGeom prst="rect">
            <a:avLst/>
          </a:prstGeom>
          <a:noFill/>
        </p:spPr>
        <p:txBody>
          <a:bodyPr wrap="none" rtlCol="0">
            <a:spAutoFit/>
          </a:bodyPr>
          <a:lstStyle/>
          <a:p>
            <a:r>
              <a:rPr lang="en-US" sz="2200" dirty="0" smtClean="0">
                <a:latin typeface="Times New Roman" panose="02020603050405020304" pitchFamily="18" charset="0"/>
                <a:cs typeface="Times New Roman" panose="02020603050405020304" pitchFamily="18" charset="0"/>
              </a:rPr>
              <a:t>Again, assumes </a:t>
            </a:r>
            <a:r>
              <a:rPr lang="en-US" sz="2200" dirty="0" err="1" smtClean="0">
                <a:latin typeface="Times New Roman" panose="02020603050405020304" pitchFamily="18" charset="0"/>
                <a:cs typeface="Times New Roman" panose="02020603050405020304" pitchFamily="18" charset="0"/>
              </a:rPr>
              <a:t>fadd.d</a:t>
            </a:r>
            <a:r>
              <a:rPr lang="en-US" sz="2200" dirty="0" smtClean="0">
                <a:latin typeface="Times New Roman" panose="02020603050405020304" pitchFamily="18" charset="0"/>
                <a:cs typeface="Times New Roman" panose="02020603050405020304" pitchFamily="18" charset="0"/>
              </a:rPr>
              <a:t> and </a:t>
            </a:r>
            <a:r>
              <a:rPr lang="en-US" sz="2200" dirty="0" err="1" smtClean="0">
                <a:latin typeface="Times New Roman" panose="02020603050405020304" pitchFamily="18" charset="0"/>
                <a:cs typeface="Times New Roman" panose="02020603050405020304" pitchFamily="18" charset="0"/>
              </a:rPr>
              <a:t>fsd</a:t>
            </a:r>
            <a:r>
              <a:rPr lang="en-US" sz="2200" dirty="0" smtClean="0">
                <a:latin typeface="Times New Roman" panose="02020603050405020304" pitchFamily="18" charset="0"/>
                <a:cs typeface="Times New Roman" panose="02020603050405020304" pitchFamily="18" charset="0"/>
              </a:rPr>
              <a:t> </a:t>
            </a:r>
          </a:p>
          <a:p>
            <a:r>
              <a:rPr lang="en-US" sz="2200" dirty="0" smtClean="0">
                <a:latin typeface="Times New Roman" panose="02020603050405020304" pitchFamily="18" charset="0"/>
                <a:cs typeface="Times New Roman" panose="02020603050405020304" pitchFamily="18" charset="0"/>
              </a:rPr>
              <a:t>can reach mem in the same cycle</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0066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Another Solution</a:t>
            </a:r>
            <a:endParaRPr lang="en-US" dirty="0"/>
          </a:p>
        </p:txBody>
      </p:sp>
      <p:sp>
        <p:nvSpPr>
          <p:cNvPr id="3" name="Content Placeholder 2"/>
          <p:cNvSpPr>
            <a:spLocks noGrp="1"/>
          </p:cNvSpPr>
          <p:nvPr>
            <p:ph idx="1"/>
          </p:nvPr>
        </p:nvSpPr>
        <p:spPr>
          <a:xfrm>
            <a:off x="228600" y="838201"/>
            <a:ext cx="8763000" cy="1676399"/>
          </a:xfrm>
        </p:spPr>
        <p:txBody>
          <a:bodyPr>
            <a:normAutofit fontScale="77500" lnSpcReduction="20000"/>
          </a:bodyPr>
          <a:lstStyle/>
          <a:p>
            <a:r>
              <a:rPr lang="en-US" dirty="0" smtClean="0"/>
              <a:t>Assume we can issue any combination of instructions (</a:t>
            </a:r>
            <a:r>
              <a:rPr lang="en-US" dirty="0" err="1" smtClean="0"/>
              <a:t>int</a:t>
            </a:r>
            <a:r>
              <a:rPr lang="en-US" dirty="0" smtClean="0"/>
              <a:t> or FP on either side of the superscalar)</a:t>
            </a:r>
          </a:p>
          <a:p>
            <a:pPr lvl="1"/>
            <a:r>
              <a:rPr lang="en-US" dirty="0" smtClean="0"/>
              <a:t>issue integer operations on both sides of the superscalar so some of the loads and stores can issue simultaneously</a:t>
            </a:r>
          </a:p>
          <a:p>
            <a:pPr lvl="1"/>
            <a:r>
              <a:rPr lang="en-US" dirty="0" smtClean="0"/>
              <a:t>unroll the loop more times (7 times now)</a:t>
            </a:r>
          </a:p>
        </p:txBody>
      </p:sp>
      <p:sp>
        <p:nvSpPr>
          <p:cNvPr id="4" name="TextBox 3"/>
          <p:cNvSpPr txBox="1"/>
          <p:nvPr/>
        </p:nvSpPr>
        <p:spPr>
          <a:xfrm>
            <a:off x="714164" y="2364462"/>
            <a:ext cx="7999306" cy="4493538"/>
          </a:xfrm>
          <a:prstGeom prst="rect">
            <a:avLst/>
          </a:prstGeom>
          <a:noFill/>
        </p:spPr>
        <p:txBody>
          <a:bodyPr wrap="none" rtlCol="0">
            <a:spAutoFit/>
          </a:bodyPr>
          <a:lstStyle/>
          <a:p>
            <a:r>
              <a:rPr lang="en-US" sz="2200" dirty="0" smtClean="0">
                <a:latin typeface="Times New Roman" pitchFamily="18" charset="0"/>
                <a:cs typeface="Times New Roman" pitchFamily="18" charset="0"/>
              </a:rPr>
              <a:t>		</a:t>
            </a:r>
            <a:r>
              <a:rPr lang="en-US" sz="2200" u="sng" dirty="0" smtClean="0">
                <a:latin typeface="Times New Roman" pitchFamily="18" charset="0"/>
                <a:cs typeface="Times New Roman" pitchFamily="18" charset="0"/>
              </a:rPr>
              <a:t>Instruction 1		Instruction 2                         </a:t>
            </a:r>
          </a:p>
          <a:p>
            <a:r>
              <a:rPr lang="en-US" sz="2200" dirty="0" smtClean="0">
                <a:latin typeface="Times New Roman" pitchFamily="18" charset="0"/>
                <a:cs typeface="Times New Roman" pitchFamily="18" charset="0"/>
              </a:rPr>
              <a:t>Loop:		</a:t>
            </a:r>
            <a:r>
              <a:rPr lang="en-US" sz="2200" dirty="0" err="1" smtClean="0">
                <a:latin typeface="Times New Roman" pitchFamily="18" charset="0"/>
                <a:cs typeface="Times New Roman" pitchFamily="18" charset="0"/>
              </a:rPr>
              <a:t>fld</a:t>
            </a:r>
            <a:r>
              <a:rPr lang="en-US" sz="2200" dirty="0" smtClean="0">
                <a:latin typeface="Times New Roman" pitchFamily="18" charset="0"/>
                <a:cs typeface="Times New Roman" pitchFamily="18" charset="0"/>
              </a:rPr>
              <a:t>	f2, 0(x1)	</a:t>
            </a:r>
            <a:r>
              <a:rPr lang="en-US" sz="2200" dirty="0" err="1" smtClean="0">
                <a:latin typeface="Times New Roman" pitchFamily="18" charset="0"/>
                <a:cs typeface="Times New Roman" pitchFamily="18" charset="0"/>
              </a:rPr>
              <a:t>fld</a:t>
            </a:r>
            <a:r>
              <a:rPr lang="en-US" sz="2200" dirty="0" smtClean="0">
                <a:latin typeface="Times New Roman" pitchFamily="18" charset="0"/>
                <a:cs typeface="Times New Roman" pitchFamily="18" charset="0"/>
              </a:rPr>
              <a:t>	f4, 8(x1)</a:t>
            </a: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fld</a:t>
            </a:r>
            <a:r>
              <a:rPr lang="en-US" sz="2200" dirty="0" smtClean="0">
                <a:latin typeface="Times New Roman" pitchFamily="18" charset="0"/>
                <a:cs typeface="Times New Roman" pitchFamily="18" charset="0"/>
              </a:rPr>
              <a:t> 	f6, 16(x1)	</a:t>
            </a:r>
            <a:r>
              <a:rPr lang="en-US" sz="2200" dirty="0" err="1" smtClean="0">
                <a:latin typeface="Times New Roman" pitchFamily="18" charset="0"/>
                <a:cs typeface="Times New Roman" pitchFamily="18" charset="0"/>
              </a:rPr>
              <a:t>fld</a:t>
            </a:r>
            <a:r>
              <a:rPr lang="en-US" sz="2200" dirty="0" smtClean="0">
                <a:latin typeface="Times New Roman" pitchFamily="18" charset="0"/>
                <a:cs typeface="Times New Roman" pitchFamily="18" charset="0"/>
              </a:rPr>
              <a:t>	f8, 24(x1)</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fld</a:t>
            </a:r>
            <a:r>
              <a:rPr lang="en-US" sz="2200" dirty="0" smtClean="0">
                <a:latin typeface="Times New Roman" pitchFamily="18" charset="0"/>
                <a:cs typeface="Times New Roman" pitchFamily="18" charset="0"/>
              </a:rPr>
              <a:t> 	f10, 32(x1)	</a:t>
            </a:r>
            <a:r>
              <a:rPr lang="en-US" sz="2200" dirty="0" err="1" smtClean="0">
                <a:latin typeface="Times New Roman" pitchFamily="18" charset="0"/>
                <a:cs typeface="Times New Roman" pitchFamily="18" charset="0"/>
              </a:rPr>
              <a:t>fld</a:t>
            </a:r>
            <a:r>
              <a:rPr lang="en-US" sz="2200" dirty="0" smtClean="0">
                <a:latin typeface="Times New Roman" pitchFamily="18" charset="0"/>
                <a:cs typeface="Times New Roman" pitchFamily="18" charset="0"/>
              </a:rPr>
              <a:t>	f12, 40(x1)</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fld</a:t>
            </a:r>
            <a:r>
              <a:rPr lang="en-US" sz="2200" dirty="0" smtClean="0">
                <a:latin typeface="Times New Roman" pitchFamily="18" charset="0"/>
                <a:cs typeface="Times New Roman" pitchFamily="18" charset="0"/>
              </a:rPr>
              <a:t>	f14, 48(x1)	</a:t>
            </a:r>
            <a:r>
              <a:rPr lang="en-US" sz="2200" dirty="0" err="1" smtClean="0">
                <a:latin typeface="Times New Roman" pitchFamily="18" charset="0"/>
                <a:cs typeface="Times New Roman" pitchFamily="18" charset="0"/>
              </a:rPr>
              <a:t>addiw</a:t>
            </a:r>
            <a:r>
              <a:rPr lang="en-US" sz="2200" dirty="0" smtClean="0">
                <a:latin typeface="Times New Roman" pitchFamily="18" charset="0"/>
                <a:cs typeface="Times New Roman" pitchFamily="18" charset="0"/>
              </a:rPr>
              <a:t>	x1, x1, 56</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fadd.d</a:t>
            </a:r>
            <a:r>
              <a:rPr lang="en-US" sz="2200" dirty="0" smtClean="0">
                <a:latin typeface="Times New Roman" pitchFamily="18" charset="0"/>
                <a:cs typeface="Times New Roman" pitchFamily="18" charset="0"/>
              </a:rPr>
              <a:t> 	f2, f2, </a:t>
            </a:r>
            <a:r>
              <a:rPr lang="en-US" sz="2200" dirty="0">
                <a:latin typeface="Times New Roman" pitchFamily="18" charset="0"/>
                <a:cs typeface="Times New Roman" pitchFamily="18" charset="0"/>
              </a:rPr>
              <a:t>f</a:t>
            </a:r>
            <a:r>
              <a:rPr lang="en-US" sz="2200" dirty="0" smtClean="0">
                <a:latin typeface="Times New Roman" pitchFamily="18" charset="0"/>
                <a:cs typeface="Times New Roman" pitchFamily="18" charset="0"/>
              </a:rPr>
              <a:t>0	</a:t>
            </a:r>
            <a:r>
              <a:rPr lang="en-US" sz="2200" dirty="0" err="1" smtClean="0">
                <a:latin typeface="Times New Roman" pitchFamily="18" charset="0"/>
                <a:cs typeface="Times New Roman" pitchFamily="18" charset="0"/>
              </a:rPr>
              <a:t>fadd.d</a:t>
            </a:r>
            <a:r>
              <a:rPr lang="en-US" sz="2200" dirty="0" smtClean="0">
                <a:latin typeface="Times New Roman" pitchFamily="18" charset="0"/>
                <a:cs typeface="Times New Roman" pitchFamily="18" charset="0"/>
              </a:rPr>
              <a:t>	f4, f4, f0</a:t>
            </a:r>
          </a:p>
          <a:p>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fadd.d</a:t>
            </a:r>
            <a:r>
              <a:rPr lang="en-US" sz="2200" dirty="0" smtClean="0">
                <a:latin typeface="Times New Roman" pitchFamily="18" charset="0"/>
                <a:cs typeface="Times New Roman" pitchFamily="18" charset="0"/>
              </a:rPr>
              <a:t> 	f6, f6, f0	</a:t>
            </a:r>
            <a:r>
              <a:rPr lang="en-US" sz="2200" dirty="0" err="1" smtClean="0">
                <a:latin typeface="Times New Roman" pitchFamily="18" charset="0"/>
                <a:cs typeface="Times New Roman" pitchFamily="18" charset="0"/>
              </a:rPr>
              <a:t>fadd.d</a:t>
            </a:r>
            <a:r>
              <a:rPr lang="en-US" sz="2200" dirty="0" smtClean="0">
                <a:latin typeface="Times New Roman" pitchFamily="18" charset="0"/>
                <a:cs typeface="Times New Roman" pitchFamily="18" charset="0"/>
              </a:rPr>
              <a:t>	f8, f8, f0</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fadd.d</a:t>
            </a:r>
            <a:r>
              <a:rPr lang="en-US" sz="2200" dirty="0" smtClean="0">
                <a:latin typeface="Times New Roman" pitchFamily="18" charset="0"/>
                <a:cs typeface="Times New Roman" pitchFamily="18" charset="0"/>
              </a:rPr>
              <a:t>	f10, f10, f0	</a:t>
            </a:r>
            <a:r>
              <a:rPr lang="en-US" sz="2200" dirty="0" err="1" smtClean="0">
                <a:latin typeface="Times New Roman" pitchFamily="18" charset="0"/>
                <a:cs typeface="Times New Roman" pitchFamily="18" charset="0"/>
              </a:rPr>
              <a:t>fadd.d</a:t>
            </a:r>
            <a:r>
              <a:rPr lang="en-US" sz="2200" dirty="0" smtClean="0">
                <a:latin typeface="Times New Roman" pitchFamily="18" charset="0"/>
                <a:cs typeface="Times New Roman" pitchFamily="18" charset="0"/>
              </a:rPr>
              <a:t>	f12, f12, f0</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fadd.d</a:t>
            </a:r>
            <a:r>
              <a:rPr lang="en-US" sz="2200" dirty="0" smtClean="0">
                <a:latin typeface="Times New Roman" pitchFamily="18" charset="0"/>
                <a:cs typeface="Times New Roman" pitchFamily="18" charset="0"/>
              </a:rPr>
              <a:t>	f14, f14, f0	</a:t>
            </a:r>
          </a:p>
          <a:p>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fsd</a:t>
            </a:r>
            <a:r>
              <a:rPr lang="en-US" sz="2200" dirty="0" smtClean="0">
                <a:latin typeface="Times New Roman" pitchFamily="18" charset="0"/>
                <a:cs typeface="Times New Roman" pitchFamily="18" charset="0"/>
              </a:rPr>
              <a:t>	f2, -56(x1)	</a:t>
            </a:r>
            <a:r>
              <a:rPr lang="en-US" sz="2200" dirty="0" err="1" smtClean="0">
                <a:latin typeface="Times New Roman" pitchFamily="18" charset="0"/>
                <a:cs typeface="Times New Roman" pitchFamily="18" charset="0"/>
              </a:rPr>
              <a:t>fsd</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f</a:t>
            </a:r>
            <a:r>
              <a:rPr lang="en-US" sz="2200" dirty="0" smtClean="0">
                <a:latin typeface="Times New Roman" pitchFamily="18" charset="0"/>
                <a:cs typeface="Times New Roman" pitchFamily="18" charset="0"/>
              </a:rPr>
              <a:t>4, -48(x1)</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fsd</a:t>
            </a:r>
            <a:r>
              <a:rPr lang="en-US" sz="2200" dirty="0" smtClean="0">
                <a:latin typeface="Times New Roman" pitchFamily="18" charset="0"/>
                <a:cs typeface="Times New Roman" pitchFamily="18" charset="0"/>
              </a:rPr>
              <a:t>	f6, -40(x1)	</a:t>
            </a:r>
            <a:r>
              <a:rPr lang="en-US" sz="2200" dirty="0" err="1" smtClean="0">
                <a:latin typeface="Times New Roman" pitchFamily="18" charset="0"/>
                <a:cs typeface="Times New Roman" pitchFamily="18" charset="0"/>
              </a:rPr>
              <a:t>fsd</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f</a:t>
            </a:r>
            <a:r>
              <a:rPr lang="en-US" sz="2200" dirty="0" smtClean="0">
                <a:latin typeface="Times New Roman" pitchFamily="18" charset="0"/>
                <a:cs typeface="Times New Roman" pitchFamily="18" charset="0"/>
              </a:rPr>
              <a:t>8, -32(x1)</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fsd</a:t>
            </a:r>
            <a:r>
              <a:rPr lang="en-US" sz="2200" dirty="0" smtClean="0">
                <a:latin typeface="Times New Roman" pitchFamily="18" charset="0"/>
                <a:cs typeface="Times New Roman" pitchFamily="18" charset="0"/>
              </a:rPr>
              <a:t>	f10, -24(x1)	</a:t>
            </a:r>
            <a:r>
              <a:rPr lang="en-US" sz="2200" dirty="0" err="1" smtClean="0">
                <a:latin typeface="Times New Roman" pitchFamily="18" charset="0"/>
                <a:cs typeface="Times New Roman" pitchFamily="18" charset="0"/>
              </a:rPr>
              <a:t>bne</a:t>
            </a:r>
            <a:r>
              <a:rPr lang="en-US" sz="2200" dirty="0" smtClean="0">
                <a:latin typeface="Times New Roman" pitchFamily="18" charset="0"/>
                <a:cs typeface="Times New Roman" pitchFamily="18" charset="0"/>
              </a:rPr>
              <a:t>	x1, x2, Loop</a:t>
            </a:r>
          </a:p>
          <a:p>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fsd</a:t>
            </a:r>
            <a:r>
              <a:rPr lang="en-US" sz="2200" dirty="0" smtClean="0">
                <a:latin typeface="Times New Roman" pitchFamily="18" charset="0"/>
                <a:cs typeface="Times New Roman" pitchFamily="18" charset="0"/>
              </a:rPr>
              <a:t>	f12, -16(x1)	</a:t>
            </a:r>
            <a:r>
              <a:rPr lang="en-US" sz="2200" dirty="0" err="1" smtClean="0">
                <a:latin typeface="Times New Roman" pitchFamily="18" charset="0"/>
                <a:cs typeface="Times New Roman" pitchFamily="18" charset="0"/>
              </a:rPr>
              <a:t>fsd</a:t>
            </a:r>
            <a:r>
              <a:rPr lang="en-US" sz="2200" dirty="0" smtClean="0">
                <a:latin typeface="Times New Roman" pitchFamily="18" charset="0"/>
                <a:cs typeface="Times New Roman" pitchFamily="18" charset="0"/>
              </a:rPr>
              <a:t>	f14, -8(x1)</a:t>
            </a:r>
            <a:endParaRPr lang="en-US" sz="2200" dirty="0">
              <a:latin typeface="Times New Roman" pitchFamily="18" charset="0"/>
              <a:cs typeface="Times New Roman" pitchFamily="18" charset="0"/>
            </a:endParaRPr>
          </a:p>
        </p:txBody>
      </p:sp>
      <p:sp>
        <p:nvSpPr>
          <p:cNvPr id="5" name="TextBox 4"/>
          <p:cNvSpPr txBox="1"/>
          <p:nvPr/>
        </p:nvSpPr>
        <p:spPr>
          <a:xfrm>
            <a:off x="224589" y="3657600"/>
            <a:ext cx="2289409" cy="2862322"/>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NOTE:  assumes</a:t>
            </a:r>
          </a:p>
          <a:p>
            <a:r>
              <a:rPr lang="en-US" sz="2000" dirty="0" smtClean="0">
                <a:latin typeface="Times New Roman" panose="02020603050405020304" pitchFamily="18" charset="0"/>
                <a:cs typeface="Times New Roman" panose="02020603050405020304" pitchFamily="18" charset="0"/>
              </a:rPr>
              <a:t>we can do two</a:t>
            </a:r>
          </a:p>
          <a:p>
            <a:r>
              <a:rPr lang="en-US" sz="2000" dirty="0" smtClean="0">
                <a:latin typeface="Times New Roman" panose="02020603050405020304" pitchFamily="18" charset="0"/>
                <a:cs typeface="Times New Roman" panose="02020603050405020304" pitchFamily="18" charset="0"/>
              </a:rPr>
              <a:t>reads/two writes of</a:t>
            </a:r>
          </a:p>
          <a:p>
            <a:r>
              <a:rPr lang="en-US" sz="2000" dirty="0" smtClean="0">
                <a:latin typeface="Times New Roman" panose="02020603050405020304" pitchFamily="18" charset="0"/>
                <a:cs typeface="Times New Roman" panose="02020603050405020304" pitchFamily="18" charset="0"/>
              </a:rPr>
              <a:t>memory in each</a:t>
            </a:r>
          </a:p>
          <a:p>
            <a:r>
              <a:rPr lang="en-US" sz="2000" dirty="0" smtClean="0">
                <a:latin typeface="Times New Roman" panose="02020603050405020304" pitchFamily="18" charset="0"/>
                <a:cs typeface="Times New Roman" panose="02020603050405020304" pitchFamily="18" charset="0"/>
              </a:rPr>
              <a:t>cycle</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CPI = 12 / 23 = .522</a:t>
            </a:r>
          </a:p>
          <a:p>
            <a:r>
              <a:rPr lang="en-US" sz="2000" dirty="0" smtClean="0">
                <a:latin typeface="Times New Roman" panose="02020603050405020304" pitchFamily="18" charset="0"/>
                <a:cs typeface="Times New Roman" panose="02020603050405020304" pitchFamily="18" charset="0"/>
              </a:rPr>
              <a:t>(.5 is ideal for</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 </a:t>
            </a:r>
          </a:p>
          <a:p>
            <a:r>
              <a:rPr lang="en-US" sz="2000" dirty="0" smtClean="0">
                <a:latin typeface="Times New Roman" panose="02020603050405020304" pitchFamily="18" charset="0"/>
                <a:cs typeface="Times New Roman" panose="02020603050405020304" pitchFamily="18" charset="0"/>
              </a:rPr>
              <a:t>2-issue superscalar)</a:t>
            </a:r>
          </a:p>
        </p:txBody>
      </p:sp>
    </p:spTree>
    <p:extLst>
      <p:ext uri="{BB962C8B-B14F-4D97-AF65-F5344CB8AC3E}">
        <p14:creationId xmlns:p14="http://schemas.microsoft.com/office/powerpoint/2010/main" val="3564369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Dynamic Scheduling</a:t>
            </a:r>
            <a:endParaRPr lang="en-US" dirty="0"/>
          </a:p>
        </p:txBody>
      </p:sp>
      <p:sp>
        <p:nvSpPr>
          <p:cNvPr id="3" name="Content Placeholder 2"/>
          <p:cNvSpPr>
            <a:spLocks noGrp="1"/>
          </p:cNvSpPr>
          <p:nvPr>
            <p:ph idx="1"/>
          </p:nvPr>
        </p:nvSpPr>
        <p:spPr>
          <a:xfrm>
            <a:off x="152400" y="838200"/>
            <a:ext cx="8763000" cy="6019800"/>
          </a:xfrm>
        </p:spPr>
        <p:txBody>
          <a:bodyPr>
            <a:normAutofit fontScale="92500" lnSpcReduction="10000"/>
          </a:bodyPr>
          <a:lstStyle/>
          <a:p>
            <a:r>
              <a:rPr lang="en-US" dirty="0" smtClean="0"/>
              <a:t>Static issue: compiler tasked with finding instructions to schedule</a:t>
            </a:r>
          </a:p>
          <a:p>
            <a:r>
              <a:rPr lang="en-US" dirty="0" smtClean="0"/>
              <a:t>Dynamic issue: instructions must already be available (fetched) to issue</a:t>
            </a:r>
          </a:p>
          <a:p>
            <a:pPr lvl="1"/>
            <a:r>
              <a:rPr lang="en-US" dirty="0" smtClean="0"/>
              <a:t>IF stage fetches 2 instructions per cycle</a:t>
            </a:r>
          </a:p>
          <a:p>
            <a:pPr lvl="2"/>
            <a:r>
              <a:rPr lang="en-US" dirty="0" smtClean="0"/>
              <a:t>will the 2 instructions be one </a:t>
            </a:r>
            <a:r>
              <a:rPr lang="en-US" dirty="0" err="1" smtClean="0"/>
              <a:t>int</a:t>
            </a:r>
            <a:r>
              <a:rPr lang="en-US" dirty="0" smtClean="0"/>
              <a:t> and one FP? </a:t>
            </a:r>
          </a:p>
          <a:p>
            <a:pPr lvl="2"/>
            <a:r>
              <a:rPr lang="en-US" dirty="0" smtClean="0"/>
              <a:t>can the hardware search through the instruction queue (the fetched instructions) to select two instructions?  </a:t>
            </a:r>
          </a:p>
          <a:p>
            <a:pPr lvl="2"/>
            <a:r>
              <a:rPr lang="en-US" dirty="0" smtClean="0"/>
              <a:t>there may not be enough time for that</a:t>
            </a:r>
          </a:p>
          <a:p>
            <a:pPr lvl="1"/>
            <a:r>
              <a:rPr lang="en-US" dirty="0" smtClean="0"/>
              <a:t>instead fetch two instructions at a time and only issue them if they can be issued at the same time (e.g., one </a:t>
            </a:r>
            <a:r>
              <a:rPr lang="en-US" dirty="0" err="1" smtClean="0"/>
              <a:t>int</a:t>
            </a:r>
            <a:r>
              <a:rPr lang="en-US" dirty="0" smtClean="0"/>
              <a:t>, one FP), otherwise, issue just one</a:t>
            </a:r>
          </a:p>
          <a:p>
            <a:pPr lvl="1"/>
            <a:r>
              <a:rPr lang="en-US" dirty="0" smtClean="0"/>
              <a:t>alternatively, we eliminate the 1 </a:t>
            </a:r>
            <a:r>
              <a:rPr lang="en-US" dirty="0" err="1" smtClean="0"/>
              <a:t>int</a:t>
            </a:r>
            <a:r>
              <a:rPr lang="en-US" dirty="0" smtClean="0"/>
              <a:t>/1FP restriction</a:t>
            </a:r>
          </a:p>
          <a:p>
            <a:pPr lvl="2"/>
            <a:r>
              <a:rPr lang="en-US" dirty="0" smtClean="0"/>
              <a:t>the following example demonstrates a typical loop being dynamically unrolled and issued 2 instructions at a time</a:t>
            </a:r>
            <a:endParaRPr lang="en-US" dirty="0"/>
          </a:p>
        </p:txBody>
      </p:sp>
    </p:spTree>
    <p:extLst>
      <p:ext uri="{BB962C8B-B14F-4D97-AF65-F5344CB8AC3E}">
        <p14:creationId xmlns:p14="http://schemas.microsoft.com/office/powerpoint/2010/main" val="37351545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7200" y="-76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a:lstStyle>
          <a:p>
            <a:r>
              <a:rPr lang="en-US" dirty="0" smtClean="0"/>
              <a:t>Example On </a:t>
            </a:r>
            <a:r>
              <a:rPr lang="en-US" dirty="0" err="1" smtClean="0"/>
              <a:t>Tomasulo</a:t>
            </a:r>
            <a:endParaRPr lang="en-US" dirty="0"/>
          </a:p>
        </p:txBody>
      </p:sp>
      <p:graphicFrame>
        <p:nvGraphicFramePr>
          <p:cNvPr id="13" name="Group 233"/>
          <p:cNvGraphicFramePr>
            <a:graphicFrameLocks noGrp="1"/>
          </p:cNvGraphicFramePr>
          <p:nvPr>
            <p:extLst>
              <p:ext uri="{D42A27DB-BD31-4B8C-83A1-F6EECF244321}">
                <p14:modId xmlns:p14="http://schemas.microsoft.com/office/powerpoint/2010/main" val="1359374435"/>
              </p:ext>
            </p:extLst>
          </p:nvPr>
        </p:nvGraphicFramePr>
        <p:xfrm>
          <a:off x="304800" y="607694"/>
          <a:ext cx="8229600" cy="6174106"/>
        </p:xfrm>
        <a:graphic>
          <a:graphicData uri="http://schemas.openxmlformats.org/drawingml/2006/table">
            <a:tbl>
              <a:tblPr/>
              <a:tblGrid>
                <a:gridCol w="1058863">
                  <a:extLst>
                    <a:ext uri="{9D8B030D-6E8A-4147-A177-3AD203B41FA5}">
                      <a16:colId xmlns:a16="http://schemas.microsoft.com/office/drawing/2014/main" val="20000"/>
                    </a:ext>
                  </a:extLst>
                </a:gridCol>
                <a:gridCol w="2119312">
                  <a:extLst>
                    <a:ext uri="{9D8B030D-6E8A-4147-A177-3AD203B41FA5}">
                      <a16:colId xmlns:a16="http://schemas.microsoft.com/office/drawing/2014/main" val="20001"/>
                    </a:ext>
                  </a:extLst>
                </a:gridCol>
                <a:gridCol w="733425">
                  <a:extLst>
                    <a:ext uri="{9D8B030D-6E8A-4147-A177-3AD203B41FA5}">
                      <a16:colId xmlns:a16="http://schemas.microsoft.com/office/drawing/2014/main" val="20002"/>
                    </a:ext>
                  </a:extLst>
                </a:gridCol>
                <a:gridCol w="895350">
                  <a:extLst>
                    <a:ext uri="{9D8B030D-6E8A-4147-A177-3AD203B41FA5}">
                      <a16:colId xmlns:a16="http://schemas.microsoft.com/office/drawing/2014/main" val="20003"/>
                    </a:ext>
                  </a:extLst>
                </a:gridCol>
                <a:gridCol w="896938">
                  <a:extLst>
                    <a:ext uri="{9D8B030D-6E8A-4147-A177-3AD203B41FA5}">
                      <a16:colId xmlns:a16="http://schemas.microsoft.com/office/drawing/2014/main" val="20004"/>
                    </a:ext>
                  </a:extLst>
                </a:gridCol>
                <a:gridCol w="620712">
                  <a:extLst>
                    <a:ext uri="{9D8B030D-6E8A-4147-A177-3AD203B41FA5}">
                      <a16:colId xmlns:a16="http://schemas.microsoft.com/office/drawing/2014/main" val="20005"/>
                    </a:ext>
                  </a:extLst>
                </a:gridCol>
                <a:gridCol w="1905000">
                  <a:extLst>
                    <a:ext uri="{9D8B030D-6E8A-4147-A177-3AD203B41FA5}">
                      <a16:colId xmlns:a16="http://schemas.microsoft.com/office/drawing/2014/main" val="20006"/>
                    </a:ext>
                  </a:extLst>
                </a:gridCol>
              </a:tblGrid>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Loop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Instr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Issues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Executes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Memory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CDB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Comments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fld</a:t>
                      </a:r>
                      <a:r>
                        <a:rPr kumimoji="0" lang="en-US" sz="1800" b="0" i="0" u="none" strike="noStrike" cap="none" normalizeH="0" baseline="0" dirty="0" smtClean="0">
                          <a:ln>
                            <a:noFill/>
                          </a:ln>
                          <a:solidFill>
                            <a:schemeClr val="tx1"/>
                          </a:solidFill>
                          <a:effectLst/>
                          <a:latin typeface="Times New Roman" pitchFamily="18" charset="0"/>
                        </a:rPr>
                        <a:t> f0, 0(x1)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First issue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fadd.d</a:t>
                      </a:r>
                      <a:r>
                        <a:rPr kumimoji="0" lang="en-US" sz="1800" b="0" i="0" u="none" strike="noStrike" cap="none" normalizeH="0" baseline="0" dirty="0" smtClean="0">
                          <a:ln>
                            <a:noFill/>
                          </a:ln>
                          <a:solidFill>
                            <a:schemeClr val="tx1"/>
                          </a:solidFill>
                          <a:effectLst/>
                          <a:latin typeface="Times New Roman" pitchFamily="18" charset="0"/>
                        </a:rPr>
                        <a:t> f4, f0, f2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Wait for </a:t>
                      </a:r>
                      <a:r>
                        <a:rPr kumimoji="0" lang="en-US" sz="1800" b="0" i="0" u="none" strike="noStrike" cap="none" normalizeH="0" baseline="0" dirty="0" err="1" smtClean="0">
                          <a:ln>
                            <a:noFill/>
                          </a:ln>
                          <a:solidFill>
                            <a:schemeClr val="tx1"/>
                          </a:solidFill>
                          <a:effectLst/>
                          <a:latin typeface="Times New Roman" pitchFamily="18" charset="0"/>
                        </a:rPr>
                        <a:t>fld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fsd</a:t>
                      </a:r>
                      <a:r>
                        <a:rPr kumimoji="0" lang="en-US" sz="1800" b="0" i="0" u="none" strike="noStrike" cap="none" normalizeH="0" baseline="0" dirty="0" smtClean="0">
                          <a:ln>
                            <a:noFill/>
                          </a:ln>
                          <a:solidFill>
                            <a:schemeClr val="tx1"/>
                          </a:solidFill>
                          <a:effectLst/>
                          <a:latin typeface="Times New Roman" pitchFamily="18" charset="0"/>
                        </a:rPr>
                        <a:t> f4, 0(x1)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Wait for </a:t>
                      </a:r>
                      <a:r>
                        <a:rPr kumimoji="0" lang="en-US" sz="1800" b="0" i="0" u="none" strike="noStrike" cap="none" normalizeH="0" baseline="0" dirty="0" err="1" smtClean="0">
                          <a:ln>
                            <a:noFill/>
                          </a:ln>
                          <a:solidFill>
                            <a:schemeClr val="tx1"/>
                          </a:solidFill>
                          <a:effectLst/>
                          <a:latin typeface="Times New Roman" pitchFamily="18" charset="0"/>
                        </a:rPr>
                        <a:t>fadd.d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2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subiw</a:t>
                      </a:r>
                      <a:r>
                        <a:rPr kumimoji="0" lang="en-US" sz="1800" b="0" i="0" u="none" strike="noStrike" cap="none" normalizeH="0" baseline="0" dirty="0" smtClean="0">
                          <a:ln>
                            <a:noFill/>
                          </a:ln>
                          <a:solidFill>
                            <a:schemeClr val="tx1"/>
                          </a:solidFill>
                          <a:effectLst/>
                          <a:latin typeface="Times New Roman" pitchFamily="18" charset="0"/>
                        </a:rPr>
                        <a:t> x1, x1,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bne</a:t>
                      </a:r>
                      <a:r>
                        <a:rPr kumimoji="0" lang="en-US" sz="1800" b="0" i="0" u="none" strike="noStrike" cap="none" normalizeH="0" baseline="0" dirty="0" smtClean="0">
                          <a:ln>
                            <a:noFill/>
                          </a:ln>
                          <a:solidFill>
                            <a:schemeClr val="tx1"/>
                          </a:solidFill>
                          <a:effectLst/>
                          <a:latin typeface="Times New Roman" pitchFamily="18" charset="0"/>
                        </a:rPr>
                        <a:t> x1, x2, Loop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Wait for </a:t>
                      </a:r>
                      <a:r>
                        <a:rPr kumimoji="0" lang="en-US" sz="1800" b="0" i="0" u="none" strike="noStrike" cap="none" normalizeH="0" baseline="0" dirty="0" err="1" smtClean="0">
                          <a:ln>
                            <a:noFill/>
                          </a:ln>
                          <a:solidFill>
                            <a:schemeClr val="tx1"/>
                          </a:solidFill>
                          <a:effectLst/>
                          <a:latin typeface="Times New Roman" pitchFamily="18" charset="0"/>
                        </a:rPr>
                        <a:t>subi</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fld</a:t>
                      </a:r>
                      <a:r>
                        <a:rPr kumimoji="0" lang="en-US" sz="1800" b="0" i="0" u="none" strike="noStrike" cap="none" normalizeH="0" baseline="0" dirty="0" smtClean="0">
                          <a:ln>
                            <a:noFill/>
                          </a:ln>
                          <a:solidFill>
                            <a:schemeClr val="tx1"/>
                          </a:solidFill>
                          <a:effectLst/>
                          <a:latin typeface="Times New Roman" pitchFamily="18" charset="0"/>
                        </a:rPr>
                        <a:t> f0, 0(x1)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Wait for </a:t>
                      </a:r>
                      <a:r>
                        <a:rPr kumimoji="0" lang="en-US" sz="1800" b="0" i="0" u="none" strike="noStrike" cap="none" normalizeH="0" baseline="0" dirty="0" err="1" smtClean="0">
                          <a:ln>
                            <a:noFill/>
                          </a:ln>
                          <a:solidFill>
                            <a:schemeClr val="tx1"/>
                          </a:solidFill>
                          <a:effectLst/>
                          <a:latin typeface="Times New Roman" pitchFamily="18" charset="0"/>
                        </a:rPr>
                        <a:t>bne</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fadd.d</a:t>
                      </a:r>
                      <a:r>
                        <a:rPr kumimoji="0" lang="en-US" sz="1800" b="0" i="0" u="none" strike="noStrike" cap="none" normalizeH="0" baseline="0" dirty="0" smtClean="0">
                          <a:ln>
                            <a:noFill/>
                          </a:ln>
                          <a:solidFill>
                            <a:schemeClr val="tx1"/>
                          </a:solidFill>
                          <a:effectLst/>
                          <a:latin typeface="Times New Roman" pitchFamily="18" charset="0"/>
                        </a:rPr>
                        <a:t> f4, f0, f2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Wait for </a:t>
                      </a:r>
                      <a:r>
                        <a:rPr kumimoji="0" lang="en-US" sz="1800" b="0" i="0" u="none" strike="noStrike" cap="none" normalizeH="0" baseline="0" dirty="0" err="1" smtClean="0">
                          <a:ln>
                            <a:noFill/>
                          </a:ln>
                          <a:solidFill>
                            <a:schemeClr val="tx1"/>
                          </a:solidFill>
                          <a:effectLst/>
                          <a:latin typeface="Times New Roman" pitchFamily="18" charset="0"/>
                        </a:rPr>
                        <a:t>fld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fsd</a:t>
                      </a:r>
                      <a:r>
                        <a:rPr kumimoji="0" lang="en-US" sz="1800" b="0" i="0" u="none" strike="noStrike" cap="none" normalizeH="0" baseline="0" dirty="0" smtClean="0">
                          <a:ln>
                            <a:noFill/>
                          </a:ln>
                          <a:solidFill>
                            <a:schemeClr val="tx1"/>
                          </a:solidFill>
                          <a:effectLst/>
                          <a:latin typeface="Times New Roman" pitchFamily="18" charset="0"/>
                        </a:rPr>
                        <a:t> f4, 0(x1)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Wait for </a:t>
                      </a:r>
                      <a:r>
                        <a:rPr kumimoji="0" lang="en-US" sz="1800" b="0" i="0" u="none" strike="noStrike" cap="none" normalizeH="0" baseline="0" dirty="0" err="1" smtClean="0">
                          <a:ln>
                            <a:noFill/>
                          </a:ln>
                          <a:solidFill>
                            <a:schemeClr val="tx1"/>
                          </a:solidFill>
                          <a:effectLst/>
                          <a:latin typeface="Times New Roman" pitchFamily="18" charset="0"/>
                        </a:rPr>
                        <a:t>fadd.d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subiw</a:t>
                      </a:r>
                      <a:r>
                        <a:rPr kumimoji="0" lang="en-US" sz="1800" b="0" i="0" u="none" strike="noStrike" cap="none" normalizeH="0" baseline="0" dirty="0" smtClean="0">
                          <a:ln>
                            <a:noFill/>
                          </a:ln>
                          <a:solidFill>
                            <a:schemeClr val="tx1"/>
                          </a:solidFill>
                          <a:effectLst/>
                          <a:latin typeface="Times New Roman" pitchFamily="18" charset="0"/>
                        </a:rPr>
                        <a:t> x1, x1,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Wait for ALU (previous </a:t>
                      </a:r>
                      <a:r>
                        <a:rPr kumimoji="0" lang="en-US" sz="1800" b="0" i="0" u="none" strike="noStrike" cap="none" normalizeH="0" baseline="0" dirty="0" err="1" smtClean="0">
                          <a:ln>
                            <a:noFill/>
                          </a:ln>
                          <a:solidFill>
                            <a:schemeClr val="tx1"/>
                          </a:solidFill>
                          <a:effectLst/>
                          <a:latin typeface="Times New Roman" pitchFamily="18" charset="0"/>
                        </a:rPr>
                        <a:t>subi</a:t>
                      </a:r>
                      <a:r>
                        <a:rPr kumimoji="0" lang="en-US" sz="18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bne</a:t>
                      </a:r>
                      <a:r>
                        <a:rPr kumimoji="0" lang="en-US" sz="1800" b="0" i="0" u="none" strike="noStrike" cap="none" normalizeH="0" baseline="0" dirty="0" smtClean="0">
                          <a:ln>
                            <a:noFill/>
                          </a:ln>
                          <a:solidFill>
                            <a:schemeClr val="tx1"/>
                          </a:solidFill>
                          <a:effectLst/>
                          <a:latin typeface="Times New Roman" pitchFamily="18" charset="0"/>
                        </a:rPr>
                        <a:t> x1, x2, Loop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Wait for </a:t>
                      </a:r>
                      <a:r>
                        <a:rPr kumimoji="0" lang="en-US" sz="1800" b="0" i="0" u="none" strike="noStrike" cap="none" normalizeH="0" baseline="0" dirty="0" err="1" smtClean="0">
                          <a:ln>
                            <a:noFill/>
                          </a:ln>
                          <a:solidFill>
                            <a:schemeClr val="tx1"/>
                          </a:solidFill>
                          <a:effectLst/>
                          <a:latin typeface="Times New Roman" pitchFamily="18" charset="0"/>
                        </a:rPr>
                        <a:t>subi</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fld</a:t>
                      </a:r>
                      <a:r>
                        <a:rPr kumimoji="0" lang="en-US" sz="1800" b="0" i="0" u="none" strike="noStrike" cap="none" normalizeH="0" baseline="0" dirty="0" smtClean="0">
                          <a:ln>
                            <a:noFill/>
                          </a:ln>
                          <a:solidFill>
                            <a:schemeClr val="tx1"/>
                          </a:solidFill>
                          <a:effectLst/>
                          <a:latin typeface="Times New Roman" pitchFamily="18" charset="0"/>
                        </a:rPr>
                        <a:t> f0, 0(x1)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Wait for </a:t>
                      </a:r>
                      <a:r>
                        <a:rPr kumimoji="0" lang="en-US" sz="1800" b="0" i="0" u="none" strike="noStrike" cap="none" normalizeH="0" baseline="0" dirty="0" err="1" smtClean="0">
                          <a:ln>
                            <a:noFill/>
                          </a:ln>
                          <a:solidFill>
                            <a:schemeClr val="tx1"/>
                          </a:solidFill>
                          <a:effectLst/>
                          <a:latin typeface="Times New Roman" pitchFamily="18" charset="0"/>
                        </a:rPr>
                        <a:t>bne</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fadd.d</a:t>
                      </a:r>
                      <a:r>
                        <a:rPr kumimoji="0" lang="en-US" sz="1800" b="0" i="0" u="none" strike="noStrike" cap="none" normalizeH="0" baseline="0" dirty="0" smtClean="0">
                          <a:ln>
                            <a:noFill/>
                          </a:ln>
                          <a:solidFill>
                            <a:schemeClr val="tx1"/>
                          </a:solidFill>
                          <a:effectLst/>
                          <a:latin typeface="Times New Roman" pitchFamily="18" charset="0"/>
                        </a:rPr>
                        <a:t> f4, f0, f2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Wait for </a:t>
                      </a:r>
                      <a:r>
                        <a:rPr kumimoji="0" lang="en-US" sz="1800" b="0" i="0" u="none" strike="noStrike" cap="none" normalizeH="0" baseline="0" dirty="0" err="1" smtClean="0">
                          <a:ln>
                            <a:noFill/>
                          </a:ln>
                          <a:solidFill>
                            <a:schemeClr val="tx1"/>
                          </a:solidFill>
                          <a:effectLst/>
                          <a:latin typeface="Times New Roman" pitchFamily="18" charset="0"/>
                        </a:rPr>
                        <a:t>fld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2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fsd</a:t>
                      </a:r>
                      <a:r>
                        <a:rPr kumimoji="0" lang="en-US" sz="1800" b="0" i="0" u="none" strike="noStrike" cap="none" normalizeH="0" baseline="0" dirty="0" smtClean="0">
                          <a:ln>
                            <a:noFill/>
                          </a:ln>
                          <a:solidFill>
                            <a:schemeClr val="tx1"/>
                          </a:solidFill>
                          <a:effectLst/>
                          <a:latin typeface="Times New Roman" pitchFamily="18" charset="0"/>
                        </a:rPr>
                        <a:t> f4, 0(x1)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Wait for </a:t>
                      </a:r>
                      <a:r>
                        <a:rPr kumimoji="0" lang="en-US" sz="1800" b="0" i="0" u="none" strike="noStrike" cap="none" normalizeH="0" baseline="0" dirty="0" err="1" smtClean="0">
                          <a:ln>
                            <a:noFill/>
                          </a:ln>
                          <a:solidFill>
                            <a:schemeClr val="tx1"/>
                          </a:solidFill>
                          <a:effectLst/>
                          <a:latin typeface="Times New Roman" pitchFamily="18" charset="0"/>
                        </a:rPr>
                        <a:t>fadd.d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4048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subiw</a:t>
                      </a:r>
                      <a:r>
                        <a:rPr kumimoji="0" lang="en-US" sz="1800" b="0" i="0" u="none" strike="noStrike" cap="none" normalizeH="0" baseline="0" dirty="0" smtClean="0">
                          <a:ln>
                            <a:noFill/>
                          </a:ln>
                          <a:solidFill>
                            <a:schemeClr val="tx1"/>
                          </a:solidFill>
                          <a:effectLst/>
                          <a:latin typeface="Times New Roman" pitchFamily="18" charset="0"/>
                        </a:rPr>
                        <a:t> x1, x1,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Wait for ALU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4048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bne</a:t>
                      </a:r>
                      <a:r>
                        <a:rPr kumimoji="0" lang="en-US" sz="1800" b="0" i="0" u="none" strike="noStrike" cap="none" normalizeH="0" baseline="0" dirty="0" smtClean="0">
                          <a:ln>
                            <a:noFill/>
                          </a:ln>
                          <a:solidFill>
                            <a:schemeClr val="tx1"/>
                          </a:solidFill>
                          <a:effectLst/>
                          <a:latin typeface="Times New Roman" pitchFamily="18" charset="0"/>
                        </a:rPr>
                        <a:t> x1, x2, Loop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Wait for </a:t>
                      </a:r>
                      <a:r>
                        <a:rPr kumimoji="0" lang="en-US" sz="1800" b="0" i="0" u="none" strike="noStrike" cap="none" normalizeH="0" baseline="0" dirty="0" err="1" smtClean="0">
                          <a:ln>
                            <a:noFill/>
                          </a:ln>
                          <a:solidFill>
                            <a:schemeClr val="tx1"/>
                          </a:solidFill>
                          <a:effectLst/>
                          <a:latin typeface="Times New Roman" pitchFamily="18" charset="0"/>
                        </a:rPr>
                        <a:t>subi</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4702263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a:lstStyle>
          <a:p>
            <a:r>
              <a:rPr lang="en-US" dirty="0" smtClean="0"/>
              <a:t>Resource Usage for Loop</a:t>
            </a:r>
            <a:endParaRPr lang="en-US" dirty="0"/>
          </a:p>
        </p:txBody>
      </p:sp>
      <p:graphicFrame>
        <p:nvGraphicFramePr>
          <p:cNvPr id="3" name="Group 136"/>
          <p:cNvGraphicFramePr>
            <a:graphicFrameLocks noGrp="1"/>
          </p:cNvGraphicFramePr>
          <p:nvPr>
            <p:extLst>
              <p:ext uri="{D42A27DB-BD31-4B8C-83A1-F6EECF244321}">
                <p14:modId xmlns:p14="http://schemas.microsoft.com/office/powerpoint/2010/main" val="3153594244"/>
              </p:ext>
            </p:extLst>
          </p:nvPr>
        </p:nvGraphicFramePr>
        <p:xfrm>
          <a:off x="533400" y="838200"/>
          <a:ext cx="8001000" cy="5840418"/>
        </p:xfrm>
        <a:graphic>
          <a:graphicData uri="http://schemas.openxmlformats.org/drawingml/2006/table">
            <a:tbl>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388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Clock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Integer ALU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FP ALU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Data cache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CDB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8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a:t>
                      </a:r>
                      <a:r>
                        <a:rPr kumimoji="0" lang="en-US" sz="1800" b="0" i="0" u="none" strike="noStrike" cap="none" normalizeH="0" baseline="0" dirty="0" err="1" smtClean="0">
                          <a:ln>
                            <a:noFill/>
                          </a:ln>
                          <a:solidFill>
                            <a:schemeClr val="tx1"/>
                          </a:solidFill>
                          <a:effectLst/>
                          <a:latin typeface="Times New Roman" pitchFamily="18" charset="0"/>
                        </a:rPr>
                        <a:t>fld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0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a:t>
                      </a:r>
                      <a:r>
                        <a:rPr kumimoji="0" lang="en-US" sz="1800" b="0" i="0" u="none" strike="noStrike" cap="none" normalizeH="0" baseline="0" dirty="0" err="1" smtClean="0">
                          <a:ln>
                            <a:noFill/>
                          </a:ln>
                          <a:solidFill>
                            <a:schemeClr val="tx1"/>
                          </a:solidFill>
                          <a:effectLst/>
                          <a:latin typeface="Times New Roman" pitchFamily="18" charset="0"/>
                        </a:rPr>
                        <a:t>sld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a:t>
                      </a:r>
                      <a:r>
                        <a:rPr kumimoji="0" lang="en-US" sz="1800" b="0" i="0" u="none" strike="noStrike" cap="none" normalizeH="0" baseline="0" dirty="0" err="1" smtClean="0">
                          <a:ln>
                            <a:noFill/>
                          </a:ln>
                          <a:solidFill>
                            <a:schemeClr val="tx1"/>
                          </a:solidFill>
                          <a:effectLst/>
                          <a:latin typeface="Times New Roman" pitchFamily="18" charset="0"/>
                        </a:rPr>
                        <a:t>fld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8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a:t>
                      </a:r>
                      <a:r>
                        <a:rPr kumimoji="0" lang="en-US" sz="1800" b="0" i="0" u="none" strike="noStrike" cap="none" normalizeH="0" baseline="0" dirty="0" err="1" smtClean="0">
                          <a:ln>
                            <a:noFill/>
                          </a:ln>
                          <a:solidFill>
                            <a:schemeClr val="tx1"/>
                          </a:solidFill>
                          <a:effectLst/>
                          <a:latin typeface="Times New Roman" pitchFamily="18" charset="0"/>
                        </a:rPr>
                        <a:t>subi</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a:t>
                      </a:r>
                      <a:r>
                        <a:rPr kumimoji="0" lang="en-US" sz="1800" b="0" i="0" u="none" strike="noStrike" cap="none" normalizeH="0" baseline="0" dirty="0" err="1" smtClean="0">
                          <a:ln>
                            <a:noFill/>
                          </a:ln>
                          <a:solidFill>
                            <a:schemeClr val="tx1"/>
                          </a:solidFill>
                          <a:effectLst/>
                          <a:latin typeface="Times New Roman" pitchFamily="18" charset="0"/>
                        </a:rPr>
                        <a:t>fld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a:t>
                      </a:r>
                      <a:r>
                        <a:rPr kumimoji="0" lang="en-US" sz="1800" b="0" i="0" u="none" strike="noStrike" cap="none" normalizeH="0" baseline="0" dirty="0" err="1" smtClean="0">
                          <a:ln>
                            <a:noFill/>
                          </a:ln>
                          <a:solidFill>
                            <a:schemeClr val="tx1"/>
                          </a:solidFill>
                          <a:effectLst/>
                          <a:latin typeface="Times New Roman" pitchFamily="18" charset="0"/>
                        </a:rPr>
                        <a:t>fadd.d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a:t>
                      </a:r>
                      <a:r>
                        <a:rPr kumimoji="0" lang="en-US" sz="1800" b="0" i="0" u="none" strike="noStrike" cap="none" normalizeH="0" baseline="0" dirty="0" err="1" smtClean="0">
                          <a:ln>
                            <a:noFill/>
                          </a:ln>
                          <a:solidFill>
                            <a:schemeClr val="tx1"/>
                          </a:solidFill>
                          <a:effectLst/>
                          <a:latin typeface="Times New Roman" pitchFamily="18" charset="0"/>
                        </a:rPr>
                        <a:t>subi</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a:t>
                      </a:r>
                      <a:r>
                        <a:rPr kumimoji="0" lang="en-US" sz="1800" b="0" i="0" u="none" strike="noStrike" cap="none" normalizeH="0" baseline="0" dirty="0" err="1" smtClean="0">
                          <a:ln>
                            <a:noFill/>
                          </a:ln>
                          <a:solidFill>
                            <a:schemeClr val="tx1"/>
                          </a:solidFill>
                          <a:effectLst/>
                          <a:latin typeface="Times New Roman" pitchFamily="18" charset="0"/>
                        </a:rPr>
                        <a:t>fld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0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a:t>
                      </a:r>
                      <a:r>
                        <a:rPr kumimoji="0" lang="en-US" sz="1800" b="0" i="0" u="none" strike="noStrike" cap="none" normalizeH="0" baseline="0" dirty="0" err="1" smtClean="0">
                          <a:ln>
                            <a:noFill/>
                          </a:ln>
                          <a:solidFill>
                            <a:schemeClr val="tx1"/>
                          </a:solidFill>
                          <a:effectLst/>
                          <a:latin typeface="Times New Roman" pitchFamily="18" charset="0"/>
                        </a:rPr>
                        <a:t>sld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a:t>
                      </a:r>
                      <a:r>
                        <a:rPr kumimoji="0" lang="en-US" sz="1800" b="0" i="0" u="none" strike="noStrike" cap="none" normalizeH="0" baseline="0" dirty="0" err="1" smtClean="0">
                          <a:ln>
                            <a:noFill/>
                          </a:ln>
                          <a:solidFill>
                            <a:schemeClr val="tx1"/>
                          </a:solidFill>
                          <a:effectLst/>
                          <a:latin typeface="Times New Roman" pitchFamily="18" charset="0"/>
                        </a:rPr>
                        <a:t>fld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a:t>
                      </a:r>
                      <a:r>
                        <a:rPr kumimoji="0" lang="en-US" sz="1800" b="0" i="0" u="none" strike="noStrike" cap="none" normalizeH="0" baseline="0" dirty="0" err="1" smtClean="0">
                          <a:ln>
                            <a:noFill/>
                          </a:ln>
                          <a:solidFill>
                            <a:schemeClr val="tx1"/>
                          </a:solidFill>
                          <a:effectLst/>
                          <a:latin typeface="Times New Roman" pitchFamily="18" charset="0"/>
                        </a:rPr>
                        <a:t>fadd.d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8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a:t>
                      </a:r>
                      <a:r>
                        <a:rPr kumimoji="0" lang="en-US" sz="1800" b="0" i="0" u="none" strike="noStrike" cap="none" normalizeH="0" baseline="0" dirty="0" err="1" smtClean="0">
                          <a:ln>
                            <a:noFill/>
                          </a:ln>
                          <a:solidFill>
                            <a:schemeClr val="tx1"/>
                          </a:solidFill>
                          <a:effectLst/>
                          <a:latin typeface="Times New Roman" pitchFamily="18" charset="0"/>
                        </a:rPr>
                        <a:t>subi</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a:t>
                      </a:r>
                      <a:r>
                        <a:rPr kumimoji="0" lang="en-US" sz="1800" b="0" i="0" u="none" strike="noStrike" cap="none" normalizeH="0" baseline="0" dirty="0" err="1" smtClean="0">
                          <a:ln>
                            <a:noFill/>
                          </a:ln>
                          <a:solidFill>
                            <a:schemeClr val="tx1"/>
                          </a:solidFill>
                          <a:effectLst/>
                          <a:latin typeface="Times New Roman" pitchFamily="18" charset="0"/>
                        </a:rPr>
                        <a:t>sld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a:t>
                      </a:r>
                      <a:r>
                        <a:rPr kumimoji="0" lang="en-US" sz="1800" b="0" i="0" u="none" strike="noStrike" cap="none" normalizeH="0" baseline="0" dirty="0" err="1" smtClean="0">
                          <a:ln>
                            <a:noFill/>
                          </a:ln>
                          <a:solidFill>
                            <a:schemeClr val="tx1"/>
                          </a:solidFill>
                          <a:effectLst/>
                          <a:latin typeface="Times New Roman" pitchFamily="18" charset="0"/>
                        </a:rPr>
                        <a:t>fld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8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a:t>
                      </a:r>
                      <a:r>
                        <a:rPr kumimoji="0" lang="en-US" sz="1800" b="0" i="0" u="none" strike="noStrike" cap="none" normalizeH="0" baseline="0" dirty="0" err="1" smtClean="0">
                          <a:ln>
                            <a:noFill/>
                          </a:ln>
                          <a:solidFill>
                            <a:schemeClr val="tx1"/>
                          </a:solidFill>
                          <a:effectLst/>
                          <a:latin typeface="Times New Roman" pitchFamily="18" charset="0"/>
                        </a:rPr>
                        <a:t>fadd.d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a:t>
                      </a:r>
                      <a:r>
                        <a:rPr kumimoji="0" lang="en-US" sz="1800" b="0" i="0" u="none" strike="noStrike" cap="none" normalizeH="0" baseline="0" dirty="0" err="1" smtClean="0">
                          <a:ln>
                            <a:noFill/>
                          </a:ln>
                          <a:solidFill>
                            <a:schemeClr val="tx1"/>
                          </a:solidFill>
                          <a:effectLst/>
                          <a:latin typeface="Times New Roman" pitchFamily="18" charset="0"/>
                        </a:rPr>
                        <a:t>subi</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8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3/</a:t>
                      </a:r>
                      <a:r>
                        <a:rPr kumimoji="0" lang="en-US" sz="1800" b="0" i="0" u="none" strike="noStrike" cap="none" normalizeH="0" baseline="0" dirty="0" err="1" smtClean="0">
                          <a:ln>
                            <a:noFill/>
                          </a:ln>
                          <a:solidFill>
                            <a:schemeClr val="tx1"/>
                          </a:solidFill>
                          <a:effectLst/>
                          <a:latin typeface="Times New Roman" pitchFamily="18" charset="0"/>
                        </a:rPr>
                        <a:t>fld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0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3/</a:t>
                      </a:r>
                      <a:r>
                        <a:rPr kumimoji="0" lang="en-US" sz="1800" b="0" i="0" u="none" strike="noStrike" cap="none" normalizeH="0" baseline="0" dirty="0" err="1" smtClean="0">
                          <a:ln>
                            <a:noFill/>
                          </a:ln>
                          <a:solidFill>
                            <a:schemeClr val="tx1"/>
                          </a:solidFill>
                          <a:effectLst/>
                          <a:latin typeface="Times New Roman" pitchFamily="18" charset="0"/>
                        </a:rPr>
                        <a:t>sld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3/</a:t>
                      </a:r>
                      <a:r>
                        <a:rPr kumimoji="0" lang="en-US" sz="1800" b="0" i="0" u="none" strike="noStrike" cap="none" normalizeH="0" baseline="0" dirty="0" err="1" smtClean="0">
                          <a:ln>
                            <a:noFill/>
                          </a:ln>
                          <a:solidFill>
                            <a:schemeClr val="tx1"/>
                          </a:solidFill>
                          <a:effectLst/>
                          <a:latin typeface="Times New Roman" pitchFamily="18" charset="0"/>
                        </a:rPr>
                        <a:t>fld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a:t>
                      </a:r>
                      <a:r>
                        <a:rPr kumimoji="0" lang="en-US" sz="1800" b="0" i="0" u="none" strike="noStrike" cap="none" normalizeH="0" baseline="0" dirty="0" err="1" smtClean="0">
                          <a:ln>
                            <a:noFill/>
                          </a:ln>
                          <a:solidFill>
                            <a:schemeClr val="tx1"/>
                          </a:solidFill>
                          <a:effectLst/>
                          <a:latin typeface="Times New Roman" pitchFamily="18" charset="0"/>
                        </a:rPr>
                        <a:t>fadd.d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8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3/</a:t>
                      </a:r>
                      <a:r>
                        <a:rPr kumimoji="0" lang="en-US" sz="1800" b="0" i="0" u="none" strike="noStrike" cap="none" normalizeH="0" baseline="0" dirty="0" err="1" smtClean="0">
                          <a:ln>
                            <a:noFill/>
                          </a:ln>
                          <a:solidFill>
                            <a:schemeClr val="tx1"/>
                          </a:solidFill>
                          <a:effectLst/>
                          <a:latin typeface="Times New Roman" pitchFamily="18" charset="0"/>
                        </a:rPr>
                        <a:t>subi</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a:t>
                      </a:r>
                      <a:r>
                        <a:rPr kumimoji="0" lang="en-US" sz="1800" b="0" i="0" u="none" strike="noStrike" cap="none" normalizeH="0" baseline="0" dirty="0" err="1" smtClean="0">
                          <a:ln>
                            <a:noFill/>
                          </a:ln>
                          <a:solidFill>
                            <a:schemeClr val="tx1"/>
                          </a:solidFill>
                          <a:effectLst/>
                          <a:latin typeface="Times New Roman" pitchFamily="18" charset="0"/>
                        </a:rPr>
                        <a:t>sld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3/</a:t>
                      </a:r>
                      <a:r>
                        <a:rPr kumimoji="0" lang="en-US" sz="1800" b="0" i="0" u="none" strike="noStrike" cap="none" normalizeH="0" baseline="0" dirty="0" err="1" smtClean="0">
                          <a:ln>
                            <a:noFill/>
                          </a:ln>
                          <a:solidFill>
                            <a:schemeClr val="tx1"/>
                          </a:solidFill>
                          <a:effectLst/>
                          <a:latin typeface="Times New Roman" pitchFamily="18" charset="0"/>
                        </a:rPr>
                        <a:t>fld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88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3/</a:t>
                      </a:r>
                      <a:r>
                        <a:rPr kumimoji="0" lang="en-US" sz="1800" b="0" i="0" u="none" strike="noStrike" cap="none" normalizeH="0" baseline="0" dirty="0" err="1" smtClean="0">
                          <a:ln>
                            <a:noFill/>
                          </a:ln>
                          <a:solidFill>
                            <a:schemeClr val="tx1"/>
                          </a:solidFill>
                          <a:effectLst/>
                          <a:latin typeface="Times New Roman" pitchFamily="18" charset="0"/>
                        </a:rPr>
                        <a:t>fadd.d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3/</a:t>
                      </a:r>
                      <a:r>
                        <a:rPr kumimoji="0" lang="en-US" sz="1800" b="0" i="0" u="none" strike="noStrike" cap="none" normalizeH="0" baseline="0" dirty="0" err="1" smtClean="0">
                          <a:ln>
                            <a:noFill/>
                          </a:ln>
                          <a:solidFill>
                            <a:schemeClr val="tx1"/>
                          </a:solidFill>
                          <a:effectLst/>
                          <a:latin typeface="Times New Roman" pitchFamily="18" charset="0"/>
                        </a:rPr>
                        <a:t>subi</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90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3/</a:t>
                      </a:r>
                      <a:r>
                        <a:rPr kumimoji="0" lang="en-US" sz="1800" b="0" i="0" u="none" strike="noStrike" cap="none" normalizeH="0" baseline="0" dirty="0" err="1" smtClean="0">
                          <a:ln>
                            <a:noFill/>
                          </a:ln>
                          <a:solidFill>
                            <a:schemeClr val="tx1"/>
                          </a:solidFill>
                          <a:effectLst/>
                          <a:latin typeface="Times New Roman" pitchFamily="18" charset="0"/>
                        </a:rPr>
                        <a:t>fadd.d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88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3/</a:t>
                      </a:r>
                      <a:r>
                        <a:rPr kumimoji="0" lang="en-US" sz="1800" b="0" i="0" u="none" strike="noStrike" cap="none" normalizeH="0" baseline="0" dirty="0" err="1" smtClean="0">
                          <a:ln>
                            <a:noFill/>
                          </a:ln>
                          <a:solidFill>
                            <a:schemeClr val="tx1"/>
                          </a:solidFill>
                          <a:effectLst/>
                          <a:latin typeface="Times New Roman" pitchFamily="18" charset="0"/>
                        </a:rPr>
                        <a:t>sld</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8966220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VLIW Approach</a:t>
            </a:r>
            <a:endParaRPr lang="en-US" dirty="0"/>
          </a:p>
        </p:txBody>
      </p:sp>
      <p:sp>
        <p:nvSpPr>
          <p:cNvPr id="3" name="Content Placeholder 2"/>
          <p:cNvSpPr>
            <a:spLocks noGrp="1"/>
          </p:cNvSpPr>
          <p:nvPr>
            <p:ph idx="1"/>
          </p:nvPr>
        </p:nvSpPr>
        <p:spPr>
          <a:xfrm>
            <a:off x="228600" y="762000"/>
            <a:ext cx="8763000" cy="6096000"/>
          </a:xfrm>
        </p:spPr>
        <p:txBody>
          <a:bodyPr>
            <a:normAutofit fontScale="92500" lnSpcReduction="20000"/>
          </a:bodyPr>
          <a:lstStyle/>
          <a:p>
            <a:r>
              <a:rPr lang="en-US" dirty="0" smtClean="0"/>
              <a:t>The compiler-based scheduling of a superscalar to the nth degree</a:t>
            </a:r>
          </a:p>
          <a:p>
            <a:pPr lvl="1"/>
            <a:r>
              <a:rPr lang="en-US" dirty="0" smtClean="0"/>
              <a:t>VLIW = Very Long Instruction Word</a:t>
            </a:r>
          </a:p>
          <a:p>
            <a:pPr lvl="1"/>
            <a:r>
              <a:rPr lang="en-US" dirty="0" smtClean="0"/>
              <a:t>idea is to issue up to 7 instructions per cycle based on the available functional unit</a:t>
            </a:r>
          </a:p>
          <a:p>
            <a:pPr lvl="1"/>
            <a:r>
              <a:rPr lang="en-US" dirty="0" smtClean="0"/>
              <a:t>compiler schedules the code</a:t>
            </a:r>
          </a:p>
          <a:p>
            <a:r>
              <a:rPr lang="en-US" dirty="0" smtClean="0"/>
              <a:t>Available functional units accommodate</a:t>
            </a:r>
          </a:p>
          <a:p>
            <a:pPr lvl="1"/>
            <a:r>
              <a:rPr lang="en-US" dirty="0" smtClean="0"/>
              <a:t>up to 2 load/stores</a:t>
            </a:r>
          </a:p>
          <a:p>
            <a:pPr lvl="1"/>
            <a:r>
              <a:rPr lang="en-US" dirty="0"/>
              <a:t>u</a:t>
            </a:r>
            <a:r>
              <a:rPr lang="en-US" dirty="0" smtClean="0"/>
              <a:t>p to 2 FP</a:t>
            </a:r>
          </a:p>
          <a:p>
            <a:pPr lvl="1"/>
            <a:r>
              <a:rPr lang="en-US" dirty="0"/>
              <a:t>u</a:t>
            </a:r>
            <a:r>
              <a:rPr lang="en-US" dirty="0" smtClean="0"/>
              <a:t>p to 2 integer</a:t>
            </a:r>
          </a:p>
          <a:p>
            <a:pPr lvl="1"/>
            <a:r>
              <a:rPr lang="en-US" dirty="0" smtClean="0"/>
              <a:t>1 branch</a:t>
            </a:r>
          </a:p>
          <a:p>
            <a:r>
              <a:rPr lang="en-US" dirty="0"/>
              <a:t>I</a:t>
            </a:r>
            <a:r>
              <a:rPr lang="en-US" dirty="0" smtClean="0"/>
              <a:t>nstructions bundled </a:t>
            </a:r>
          </a:p>
          <a:p>
            <a:r>
              <a:rPr lang="en-US" dirty="0" smtClean="0"/>
              <a:t>CPU fetches and issues 1 VLIW at a time</a:t>
            </a:r>
          </a:p>
          <a:p>
            <a:pPr lvl="1"/>
            <a:r>
              <a:rPr lang="en-US" dirty="0" smtClean="0"/>
              <a:t>loop unrolling is required to support this</a:t>
            </a:r>
            <a:endParaRPr lang="en-US" dirty="0"/>
          </a:p>
        </p:txBody>
      </p:sp>
    </p:spTree>
    <p:extLst>
      <p:ext uri="{BB962C8B-B14F-4D97-AF65-F5344CB8AC3E}">
        <p14:creationId xmlns:p14="http://schemas.microsoft.com/office/powerpoint/2010/main" val="7778718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a:lstStyle>
          <a:p>
            <a:r>
              <a:rPr lang="en-US" dirty="0" smtClean="0"/>
              <a:t>Example:  5 Instruction VLIW</a:t>
            </a: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val="1210684679"/>
              </p:ext>
            </p:extLst>
          </p:nvPr>
        </p:nvGraphicFramePr>
        <p:xfrm>
          <a:off x="152401" y="762000"/>
          <a:ext cx="8839199" cy="4246880"/>
        </p:xfrm>
        <a:graphic>
          <a:graphicData uri="http://schemas.openxmlformats.org/drawingml/2006/table">
            <a:tbl>
              <a:tblPr firstRow="1" bandRow="1">
                <a:tableStyleId>{5C22544A-7EE6-4342-B048-85BDC9FD1C3A}</a:tableStyleId>
              </a:tblPr>
              <a:tblGrid>
                <a:gridCol w="1736270">
                  <a:extLst>
                    <a:ext uri="{9D8B030D-6E8A-4147-A177-3AD203B41FA5}">
                      <a16:colId xmlns:a16="http://schemas.microsoft.com/office/drawing/2014/main" val="20000"/>
                    </a:ext>
                  </a:extLst>
                </a:gridCol>
                <a:gridCol w="1815193">
                  <a:extLst>
                    <a:ext uri="{9D8B030D-6E8A-4147-A177-3AD203B41FA5}">
                      <a16:colId xmlns:a16="http://schemas.microsoft.com/office/drawing/2014/main" val="20001"/>
                    </a:ext>
                  </a:extLst>
                </a:gridCol>
                <a:gridCol w="2130879">
                  <a:extLst>
                    <a:ext uri="{9D8B030D-6E8A-4147-A177-3AD203B41FA5}">
                      <a16:colId xmlns:a16="http://schemas.microsoft.com/office/drawing/2014/main" val="20002"/>
                    </a:ext>
                  </a:extLst>
                </a:gridCol>
                <a:gridCol w="2051957">
                  <a:extLst>
                    <a:ext uri="{9D8B030D-6E8A-4147-A177-3AD203B41FA5}">
                      <a16:colId xmlns:a16="http://schemas.microsoft.com/office/drawing/2014/main" val="20003"/>
                    </a:ext>
                  </a:extLst>
                </a:gridCol>
                <a:gridCol w="1104900">
                  <a:extLst>
                    <a:ext uri="{9D8B030D-6E8A-4147-A177-3AD203B41FA5}">
                      <a16:colId xmlns:a16="http://schemas.microsoft.com/office/drawing/2014/main" val="20004"/>
                    </a:ext>
                  </a:extLst>
                </a:gridCol>
              </a:tblGrid>
              <a:tr h="370840">
                <a:tc>
                  <a:txBody>
                    <a:bodyPr/>
                    <a:lstStyle/>
                    <a:p>
                      <a:r>
                        <a:rPr lang="en-US" dirty="0" smtClean="0">
                          <a:latin typeface="Times New Roman" panose="02020603050405020304" pitchFamily="18" charset="0"/>
                          <a:cs typeface="Times New Roman" panose="02020603050405020304" pitchFamily="18" charset="0"/>
                        </a:rPr>
                        <a:t>Memory 1</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Memory 2</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FP 1</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FP 2</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smtClean="0">
                          <a:latin typeface="Times New Roman" panose="02020603050405020304" pitchFamily="18" charset="0"/>
                          <a:cs typeface="Times New Roman" panose="02020603050405020304" pitchFamily="18" charset="0"/>
                        </a:rPr>
                        <a:t>Int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n-US" dirty="0" err="1" smtClean="0">
                          <a:latin typeface="Times New Roman" panose="02020603050405020304" pitchFamily="18" charset="0"/>
                          <a:cs typeface="Times New Roman" panose="02020603050405020304" pitchFamily="18" charset="0"/>
                        </a:rPr>
                        <a:t>fld</a:t>
                      </a:r>
                      <a:r>
                        <a:rPr lang="en-US" dirty="0" smtClean="0">
                          <a:latin typeface="Times New Roman" panose="02020603050405020304" pitchFamily="18" charset="0"/>
                          <a:cs typeface="Times New Roman" panose="02020603050405020304" pitchFamily="18" charset="0"/>
                        </a:rPr>
                        <a:t> f0, 0(x1)</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fld</a:t>
                      </a:r>
                      <a:r>
                        <a:rPr lang="en-US" dirty="0" smtClean="0">
                          <a:latin typeface="Times New Roman" panose="02020603050405020304" pitchFamily="18" charset="0"/>
                          <a:cs typeface="Times New Roman" panose="02020603050405020304" pitchFamily="18" charset="0"/>
                        </a:rPr>
                        <a:t> f6, -8(x1)</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fld</a:t>
                      </a:r>
                      <a:r>
                        <a:rPr lang="en-US" dirty="0" smtClean="0">
                          <a:latin typeface="Times New Roman" panose="02020603050405020304" pitchFamily="18" charset="0"/>
                          <a:cs typeface="Times New Roman" panose="02020603050405020304" pitchFamily="18" charset="0"/>
                        </a:rPr>
                        <a:t> f10, -16(x1)</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fld</a:t>
                      </a:r>
                      <a:r>
                        <a:rPr lang="en-US" dirty="0" smtClean="0">
                          <a:latin typeface="Times New Roman" panose="02020603050405020304" pitchFamily="18" charset="0"/>
                          <a:cs typeface="Times New Roman" panose="02020603050405020304" pitchFamily="18" charset="0"/>
                        </a:rPr>
                        <a:t> f14, -24(x1)</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fld</a:t>
                      </a:r>
                      <a:r>
                        <a:rPr lang="en-US" dirty="0" smtClean="0">
                          <a:latin typeface="Times New Roman" panose="02020603050405020304" pitchFamily="18" charset="0"/>
                          <a:cs typeface="Times New Roman" panose="02020603050405020304" pitchFamily="18" charset="0"/>
                        </a:rPr>
                        <a:t> f18, -32(x1)</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fld</a:t>
                      </a:r>
                      <a:r>
                        <a:rPr lang="en-US" dirty="0" smtClean="0">
                          <a:latin typeface="Times New Roman" panose="02020603050405020304" pitchFamily="18" charset="0"/>
                          <a:cs typeface="Times New Roman" panose="02020603050405020304" pitchFamily="18" charset="0"/>
                        </a:rPr>
                        <a:t> f22, -40(x1)</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smtClean="0">
                          <a:latin typeface="Times New Roman" panose="02020603050405020304" pitchFamily="18" charset="0"/>
                          <a:cs typeface="Times New Roman" panose="02020603050405020304" pitchFamily="18" charset="0"/>
                        </a:rPr>
                        <a:t>fadd.d</a:t>
                      </a:r>
                      <a:r>
                        <a:rPr lang="en-US" dirty="0" smtClean="0">
                          <a:latin typeface="Times New Roman" panose="02020603050405020304" pitchFamily="18" charset="0"/>
                          <a:cs typeface="Times New Roman" panose="02020603050405020304" pitchFamily="18" charset="0"/>
                        </a:rPr>
                        <a:t> f4, f0,</a:t>
                      </a:r>
                      <a:r>
                        <a:rPr lang="en-US" baseline="0" dirty="0" smtClean="0">
                          <a:latin typeface="Times New Roman" panose="02020603050405020304" pitchFamily="18" charset="0"/>
                          <a:cs typeface="Times New Roman" panose="02020603050405020304" pitchFamily="18" charset="0"/>
                        </a:rPr>
                        <a:t> f2</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fadd.d</a:t>
                      </a:r>
                      <a:r>
                        <a:rPr lang="en-US" dirty="0" smtClean="0">
                          <a:latin typeface="Times New Roman" panose="02020603050405020304" pitchFamily="18" charset="0"/>
                          <a:cs typeface="Times New Roman" panose="02020603050405020304" pitchFamily="18" charset="0"/>
                        </a:rPr>
                        <a:t> f8, f6,</a:t>
                      </a:r>
                      <a:r>
                        <a:rPr lang="en-US" baseline="0" dirty="0" smtClean="0">
                          <a:latin typeface="Times New Roman" panose="02020603050405020304" pitchFamily="18" charset="0"/>
                          <a:cs typeface="Times New Roman" panose="02020603050405020304" pitchFamily="18" charset="0"/>
                        </a:rPr>
                        <a:t> f2</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fld</a:t>
                      </a:r>
                      <a:r>
                        <a:rPr lang="en-US" dirty="0" smtClean="0">
                          <a:latin typeface="Times New Roman" panose="02020603050405020304" pitchFamily="18" charset="0"/>
                          <a:cs typeface="Times New Roman" panose="02020603050405020304" pitchFamily="18" charset="0"/>
                        </a:rPr>
                        <a:t> f26, -48(x1)</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fadd.d</a:t>
                      </a:r>
                      <a:r>
                        <a:rPr lang="en-US" dirty="0" smtClean="0">
                          <a:latin typeface="Times New Roman" panose="02020603050405020304" pitchFamily="18" charset="0"/>
                          <a:cs typeface="Times New Roman" panose="02020603050405020304" pitchFamily="18" charset="0"/>
                        </a:rPr>
                        <a:t> f12, f10,</a:t>
                      </a:r>
                      <a:r>
                        <a:rPr lang="en-US" baseline="0" dirty="0" smtClean="0">
                          <a:latin typeface="Times New Roman" panose="02020603050405020304" pitchFamily="18" charset="0"/>
                          <a:cs typeface="Times New Roman" panose="02020603050405020304" pitchFamily="18" charset="0"/>
                        </a:rPr>
                        <a:t> f2</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fadd.d</a:t>
                      </a:r>
                      <a:r>
                        <a:rPr lang="en-US" dirty="0" smtClean="0">
                          <a:latin typeface="Times New Roman" panose="02020603050405020304" pitchFamily="18" charset="0"/>
                          <a:cs typeface="Times New Roman" panose="02020603050405020304" pitchFamily="18" charset="0"/>
                        </a:rPr>
                        <a:t> f16, f14,</a:t>
                      </a:r>
                      <a:r>
                        <a:rPr lang="en-US" baseline="0" dirty="0" smtClean="0">
                          <a:latin typeface="Times New Roman" panose="02020603050405020304" pitchFamily="18" charset="0"/>
                          <a:cs typeface="Times New Roman" panose="02020603050405020304" pitchFamily="18" charset="0"/>
                        </a:rPr>
                        <a:t> f2</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fadd.d</a:t>
                      </a:r>
                      <a:r>
                        <a:rPr lang="en-US" dirty="0" smtClean="0">
                          <a:latin typeface="Times New Roman" panose="02020603050405020304" pitchFamily="18" charset="0"/>
                          <a:cs typeface="Times New Roman" panose="02020603050405020304" pitchFamily="18" charset="0"/>
                        </a:rPr>
                        <a:t> f20, f10,</a:t>
                      </a:r>
                      <a:r>
                        <a:rPr lang="en-US" baseline="0" dirty="0" smtClean="0">
                          <a:latin typeface="Times New Roman" panose="02020603050405020304" pitchFamily="18" charset="0"/>
                          <a:cs typeface="Times New Roman" panose="02020603050405020304" pitchFamily="18" charset="0"/>
                        </a:rPr>
                        <a:t> f2</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fadd.d</a:t>
                      </a:r>
                      <a:r>
                        <a:rPr lang="en-US" dirty="0" smtClean="0">
                          <a:latin typeface="Times New Roman" panose="02020603050405020304" pitchFamily="18" charset="0"/>
                          <a:cs typeface="Times New Roman" panose="02020603050405020304" pitchFamily="18" charset="0"/>
                        </a:rPr>
                        <a:t> f24, f22,</a:t>
                      </a:r>
                      <a:r>
                        <a:rPr lang="en-US" baseline="0" dirty="0" smtClean="0">
                          <a:latin typeface="Times New Roman" panose="02020603050405020304" pitchFamily="18" charset="0"/>
                          <a:cs typeface="Times New Roman" panose="02020603050405020304" pitchFamily="18" charset="0"/>
                        </a:rPr>
                        <a:t> f2</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r>
                        <a:rPr lang="en-US" baseline="0" dirty="0" err="1" smtClean="0">
                          <a:latin typeface="Times New Roman" panose="02020603050405020304" pitchFamily="18" charset="0"/>
                          <a:cs typeface="Times New Roman" panose="02020603050405020304" pitchFamily="18" charset="0"/>
                        </a:rPr>
                        <a:t>sld</a:t>
                      </a:r>
                      <a:r>
                        <a:rPr lang="en-US" baseline="0" dirty="0" smtClean="0">
                          <a:latin typeface="Times New Roman" panose="02020603050405020304" pitchFamily="18" charset="0"/>
                          <a:cs typeface="Times New Roman" panose="02020603050405020304" pitchFamily="18" charset="0"/>
                        </a:rPr>
                        <a:t> f4, 0(x1)</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latin typeface="Times New Roman" panose="02020603050405020304" pitchFamily="18" charset="0"/>
                          <a:cs typeface="Times New Roman" panose="02020603050405020304" pitchFamily="18" charset="0"/>
                        </a:rPr>
                        <a:t>sld</a:t>
                      </a:r>
                      <a:r>
                        <a:rPr lang="en-US" baseline="0" dirty="0" smtClean="0">
                          <a:latin typeface="Times New Roman" panose="02020603050405020304" pitchFamily="18" charset="0"/>
                          <a:cs typeface="Times New Roman" panose="02020603050405020304" pitchFamily="18" charset="0"/>
                        </a:rPr>
                        <a:t> f8, -8(x1)</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fadd.d</a:t>
                      </a:r>
                      <a:r>
                        <a:rPr lang="en-US" dirty="0" smtClean="0">
                          <a:latin typeface="Times New Roman" panose="02020603050405020304" pitchFamily="18" charset="0"/>
                          <a:cs typeface="Times New Roman" panose="02020603050405020304" pitchFamily="18" charset="0"/>
                        </a:rPr>
                        <a:t> f28, f26,</a:t>
                      </a:r>
                      <a:r>
                        <a:rPr lang="en-US" baseline="0" dirty="0" smtClean="0">
                          <a:latin typeface="Times New Roman" panose="02020603050405020304" pitchFamily="18" charset="0"/>
                          <a:cs typeface="Times New Roman" panose="02020603050405020304" pitchFamily="18" charset="0"/>
                        </a:rPr>
                        <a:t> f2</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latin typeface="Times New Roman" panose="02020603050405020304" pitchFamily="18" charset="0"/>
                          <a:cs typeface="Times New Roman" panose="02020603050405020304" pitchFamily="18" charset="0"/>
                        </a:rPr>
                        <a:t>sld</a:t>
                      </a:r>
                      <a:r>
                        <a:rPr lang="en-US" baseline="0" dirty="0" smtClean="0">
                          <a:latin typeface="Times New Roman" panose="02020603050405020304" pitchFamily="18" charset="0"/>
                          <a:cs typeface="Times New Roman" panose="02020603050405020304" pitchFamily="18" charset="0"/>
                        </a:rPr>
                        <a:t> f12, -16(x1)</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latin typeface="Times New Roman" panose="02020603050405020304" pitchFamily="18" charset="0"/>
                          <a:cs typeface="Times New Roman" panose="02020603050405020304" pitchFamily="18" charset="0"/>
                        </a:rPr>
                        <a:t>sld</a:t>
                      </a:r>
                      <a:r>
                        <a:rPr lang="en-US" baseline="0" dirty="0" smtClean="0">
                          <a:latin typeface="Times New Roman" panose="02020603050405020304" pitchFamily="18" charset="0"/>
                          <a:cs typeface="Times New Roman" panose="02020603050405020304" pitchFamily="18" charset="0"/>
                        </a:rPr>
                        <a:t> f16, -24(x1)</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r>
                        <a:rPr lang="en-US" dirty="0" err="1" smtClean="0">
                          <a:latin typeface="Times New Roman" panose="02020603050405020304" pitchFamily="18" charset="0"/>
                          <a:cs typeface="Times New Roman" panose="02020603050405020304" pitchFamily="18" charset="0"/>
                        </a:rPr>
                        <a:t>subiw</a:t>
                      </a:r>
                      <a:r>
                        <a:rPr lang="en-US" baseline="0" dirty="0" smtClean="0">
                          <a:latin typeface="Times New Roman" panose="02020603050405020304" pitchFamily="18" charset="0"/>
                          <a:cs typeface="Times New Roman" panose="02020603050405020304" pitchFamily="18" charset="0"/>
                        </a:rPr>
                        <a:t> x1, x1, 56</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sld</a:t>
                      </a:r>
                      <a:r>
                        <a:rPr lang="en-US" baseline="0" dirty="0" smtClean="0">
                          <a:latin typeface="Times New Roman" panose="02020603050405020304" pitchFamily="18" charset="0"/>
                          <a:cs typeface="Times New Roman" panose="02020603050405020304" pitchFamily="18" charset="0"/>
                        </a:rPr>
                        <a:t> f20, 24(x1)</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sld</a:t>
                      </a:r>
                      <a:r>
                        <a:rPr lang="en-US" dirty="0" smtClean="0">
                          <a:latin typeface="Times New Roman" panose="02020603050405020304" pitchFamily="18" charset="0"/>
                          <a:cs typeface="Times New Roman" panose="02020603050405020304" pitchFamily="18" charset="0"/>
                        </a:rPr>
                        <a:t> f</a:t>
                      </a:r>
                      <a:r>
                        <a:rPr lang="en-US" baseline="0" dirty="0" smtClean="0">
                          <a:latin typeface="Times New Roman" panose="02020603050405020304" pitchFamily="18" charset="0"/>
                          <a:cs typeface="Times New Roman" panose="02020603050405020304" pitchFamily="18" charset="0"/>
                        </a:rPr>
                        <a:t>24, 16(x1)</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sld</a:t>
                      </a:r>
                      <a:r>
                        <a:rPr lang="en-US" baseline="0" dirty="0" smtClean="0">
                          <a:latin typeface="Times New Roman" panose="02020603050405020304" pitchFamily="18" charset="0"/>
                          <a:cs typeface="Times New Roman" panose="02020603050405020304" pitchFamily="18" charset="0"/>
                        </a:rPr>
                        <a:t> f28, 8(x1)</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r>
                        <a:rPr lang="en-US" dirty="0" err="1" smtClean="0">
                          <a:latin typeface="Times New Roman" panose="02020603050405020304" pitchFamily="18" charset="0"/>
                          <a:cs typeface="Times New Roman" panose="02020603050405020304" pitchFamily="18" charset="0"/>
                        </a:rPr>
                        <a:t>bne</a:t>
                      </a:r>
                      <a:r>
                        <a:rPr lang="en-US" dirty="0" smtClean="0">
                          <a:latin typeface="Times New Roman" panose="02020603050405020304" pitchFamily="18" charset="0"/>
                          <a:cs typeface="Times New Roman" panose="02020603050405020304" pitchFamily="18" charset="0"/>
                        </a:rPr>
                        <a:t> x1, x2, Loop</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228600" y="5410200"/>
            <a:ext cx="8915400" cy="1107996"/>
          </a:xfrm>
          <a:prstGeom prst="rect">
            <a:avLst/>
          </a:prstGeom>
          <a:noFill/>
        </p:spPr>
        <p:txBody>
          <a:bodyPr wrap="square" rtlCol="0">
            <a:spAutoFit/>
          </a:bodyPr>
          <a:lstStyle/>
          <a:p>
            <a:r>
              <a:rPr lang="en-US" sz="2200" dirty="0" smtClean="0">
                <a:latin typeface="Times New Roman" pitchFamily="18" charset="0"/>
                <a:cs typeface="Times New Roman" pitchFamily="18" charset="0"/>
              </a:rPr>
              <a:t>This example does not attempt to fill the branch delay slot because we are using speculation.  This code executes 7 iterations worth of the loop in only 9</a:t>
            </a:r>
          </a:p>
          <a:p>
            <a:r>
              <a:rPr lang="en-US" sz="2200" dirty="0" smtClean="0">
                <a:latin typeface="Times New Roman" pitchFamily="18" charset="0"/>
                <a:cs typeface="Times New Roman" pitchFamily="18" charset="0"/>
              </a:rPr>
              <a:t>cycles, providing a CPI of 9 / 23 = .39.  </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62526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More On Name Dependencies</a:t>
            </a:r>
            <a:endParaRPr lang="en-US" dirty="0"/>
          </a:p>
        </p:txBody>
      </p:sp>
      <p:sp>
        <p:nvSpPr>
          <p:cNvPr id="3" name="Content Placeholder 2"/>
          <p:cNvSpPr>
            <a:spLocks noGrp="1"/>
          </p:cNvSpPr>
          <p:nvPr>
            <p:ph idx="1"/>
          </p:nvPr>
        </p:nvSpPr>
        <p:spPr>
          <a:xfrm>
            <a:off x="152400" y="838200"/>
            <a:ext cx="8839200" cy="6019800"/>
          </a:xfrm>
        </p:spPr>
        <p:txBody>
          <a:bodyPr>
            <a:normAutofit fontScale="92500" lnSpcReduction="10000"/>
          </a:bodyPr>
          <a:lstStyle/>
          <a:p>
            <a:r>
              <a:rPr lang="en-US" dirty="0" err="1" smtClean="0"/>
              <a:t>Antidependence</a:t>
            </a:r>
            <a:r>
              <a:rPr lang="en-US" dirty="0" smtClean="0"/>
              <a:t>  </a:t>
            </a:r>
          </a:p>
          <a:p>
            <a:pPr lvl="1"/>
            <a:r>
              <a:rPr lang="en-US" dirty="0" smtClean="0"/>
              <a:t>later instruction writes to register/memory earlier than earlier instruction reads the datum (WAR hazard)</a:t>
            </a:r>
          </a:p>
          <a:p>
            <a:pPr lvl="1"/>
            <a:r>
              <a:rPr lang="en-US" dirty="0" smtClean="0"/>
              <a:t>not possible in the 5-stage pipeline or the extended FP pipeline</a:t>
            </a:r>
          </a:p>
          <a:p>
            <a:pPr lvl="1"/>
            <a:r>
              <a:rPr lang="en-US" dirty="0" smtClean="0"/>
              <a:t>possible with dynamic scheduling</a:t>
            </a:r>
          </a:p>
          <a:p>
            <a:pPr lvl="2"/>
            <a:r>
              <a:rPr lang="en-US" dirty="0" smtClean="0"/>
              <a:t>the unrolled loop example has an </a:t>
            </a:r>
            <a:r>
              <a:rPr lang="en-US" dirty="0" err="1" smtClean="0"/>
              <a:t>antidependence</a:t>
            </a:r>
            <a:r>
              <a:rPr lang="en-US" dirty="0" smtClean="0"/>
              <a:t> on x1 between the </a:t>
            </a:r>
            <a:r>
              <a:rPr lang="en-US" dirty="0" err="1" smtClean="0"/>
              <a:t>fsd’s</a:t>
            </a:r>
            <a:r>
              <a:rPr lang="en-US" dirty="0" smtClean="0"/>
              <a:t> and the </a:t>
            </a:r>
            <a:r>
              <a:rPr lang="en-US" dirty="0" err="1" smtClean="0"/>
              <a:t>subiw</a:t>
            </a:r>
            <a:r>
              <a:rPr lang="en-US" dirty="0" smtClean="0"/>
              <a:t> </a:t>
            </a:r>
          </a:p>
          <a:p>
            <a:pPr lvl="2"/>
            <a:r>
              <a:rPr lang="en-US" dirty="0" smtClean="0"/>
              <a:t>by moving the </a:t>
            </a:r>
            <a:r>
              <a:rPr lang="en-US" dirty="0" err="1" smtClean="0"/>
              <a:t>subi</a:t>
            </a:r>
            <a:r>
              <a:rPr lang="en-US" dirty="0" smtClean="0"/>
              <a:t> earlier, we had to adjust our </a:t>
            </a:r>
            <a:r>
              <a:rPr lang="en-US" dirty="0" err="1" smtClean="0"/>
              <a:t>fsd’s</a:t>
            </a:r>
            <a:endParaRPr lang="en-US" dirty="0" smtClean="0"/>
          </a:p>
          <a:p>
            <a:r>
              <a:rPr lang="en-US" dirty="0" smtClean="0"/>
              <a:t>Output dependence</a:t>
            </a:r>
          </a:p>
          <a:p>
            <a:pPr lvl="1"/>
            <a:r>
              <a:rPr lang="en-US" dirty="0" smtClean="0"/>
              <a:t>later instruction writes to register/memory earlier than earlier instruction writes (WAW hazard)</a:t>
            </a:r>
          </a:p>
          <a:p>
            <a:r>
              <a:rPr lang="en-US" dirty="0" smtClean="0"/>
              <a:t>We handle these types of dependencies through </a:t>
            </a:r>
            <a:r>
              <a:rPr lang="en-US" i="1" dirty="0" smtClean="0"/>
              <a:t>renaming </a:t>
            </a:r>
            <a:r>
              <a:rPr lang="en-US" dirty="0" smtClean="0"/>
              <a:t>one of the items</a:t>
            </a:r>
          </a:p>
        </p:txBody>
      </p:sp>
    </p:spTree>
    <p:extLst>
      <p:ext uri="{BB962C8B-B14F-4D97-AF65-F5344CB8AC3E}">
        <p14:creationId xmlns:p14="http://schemas.microsoft.com/office/powerpoint/2010/main" val="32192842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144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a:lstStyle>
          <a:p>
            <a:r>
              <a:rPr lang="en-US" smtClean="0"/>
              <a:t>Multi-Issue Processor Approaches</a:t>
            </a: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val="2189459559"/>
              </p:ext>
            </p:extLst>
          </p:nvPr>
        </p:nvGraphicFramePr>
        <p:xfrm>
          <a:off x="152400" y="975360"/>
          <a:ext cx="8839200" cy="5120640"/>
        </p:xfrm>
        <a:graphic>
          <a:graphicData uri="http://schemas.openxmlformats.org/drawingml/2006/table">
            <a:tbl>
              <a:tblPr firstRow="1" bandRow="1">
                <a:tableStyleId>{5C22544A-7EE6-4342-B048-85BDC9FD1C3A}</a:tableStyleId>
              </a:tblPr>
              <a:tblGrid>
                <a:gridCol w="982133">
                  <a:extLst>
                    <a:ext uri="{9D8B030D-6E8A-4147-A177-3AD203B41FA5}">
                      <a16:colId xmlns:a16="http://schemas.microsoft.com/office/drawing/2014/main" val="20000"/>
                    </a:ext>
                  </a:extLst>
                </a:gridCol>
                <a:gridCol w="1309511">
                  <a:extLst>
                    <a:ext uri="{9D8B030D-6E8A-4147-A177-3AD203B41FA5}">
                      <a16:colId xmlns:a16="http://schemas.microsoft.com/office/drawing/2014/main" val="20001"/>
                    </a:ext>
                  </a:extLst>
                </a:gridCol>
                <a:gridCol w="1391356">
                  <a:extLst>
                    <a:ext uri="{9D8B030D-6E8A-4147-A177-3AD203B41FA5}">
                      <a16:colId xmlns:a16="http://schemas.microsoft.com/office/drawing/2014/main" val="20002"/>
                    </a:ext>
                  </a:extLst>
                </a:gridCol>
                <a:gridCol w="1555044">
                  <a:extLst>
                    <a:ext uri="{9D8B030D-6E8A-4147-A177-3AD203B41FA5}">
                      <a16:colId xmlns:a16="http://schemas.microsoft.com/office/drawing/2014/main" val="20003"/>
                    </a:ext>
                  </a:extLst>
                </a:gridCol>
                <a:gridCol w="2000956">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370840">
                <a:tc>
                  <a:txBody>
                    <a:bodyPr/>
                    <a:lstStyle/>
                    <a:p>
                      <a:r>
                        <a:rPr lang="en-US" sz="2000" dirty="0" smtClean="0">
                          <a:latin typeface="Times New Roman" pitchFamily="18" charset="0"/>
                          <a:cs typeface="Times New Roman" pitchFamily="18" charset="0"/>
                        </a:rPr>
                        <a:t>Type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Issue Structure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Hazard</a:t>
                      </a:r>
                      <a:r>
                        <a:rPr lang="en-US" sz="2000" baseline="0" dirty="0" smtClean="0">
                          <a:latin typeface="Times New Roman" pitchFamily="18" charset="0"/>
                          <a:cs typeface="Times New Roman" pitchFamily="18" charset="0"/>
                        </a:rPr>
                        <a:t> Detection</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Scheduling</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Distinguishing characteristics</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Examples</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r>
                        <a:rPr lang="en-US" sz="2000" dirty="0" smtClean="0">
                          <a:latin typeface="Times New Roman" pitchFamily="18" charset="0"/>
                          <a:cs typeface="Times New Roman" pitchFamily="18" charset="0"/>
                        </a:rPr>
                        <a:t>Super-scalar</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Dynamic</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Hardware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Static</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In-order execution</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MIPS and ARM</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r>
                        <a:rPr lang="en-US" sz="2000" dirty="0" smtClean="0">
                          <a:latin typeface="Times New Roman" pitchFamily="18" charset="0"/>
                          <a:cs typeface="Times New Roman" pitchFamily="18" charset="0"/>
                        </a:rPr>
                        <a:t>Super-scalar</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Dynamic</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Hardware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Dynamic</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Some out-of-order</a:t>
                      </a:r>
                      <a:r>
                        <a:rPr lang="en-US" sz="2000" baseline="0" dirty="0" smtClean="0">
                          <a:latin typeface="Times New Roman" pitchFamily="18" charset="0"/>
                          <a:cs typeface="Times New Roman" pitchFamily="18" charset="0"/>
                        </a:rPr>
                        <a:t> execution, no speculation</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None</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r>
                        <a:rPr lang="en-US" sz="2000" dirty="0" smtClean="0">
                          <a:latin typeface="Times New Roman" pitchFamily="18" charset="0"/>
                          <a:cs typeface="Times New Roman" pitchFamily="18" charset="0"/>
                        </a:rPr>
                        <a:t>Super-scalar</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Dynamic</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Hardware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Dynamic with speculation</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Out-of-order</a:t>
                      </a:r>
                      <a:r>
                        <a:rPr lang="en-US" sz="2000" baseline="0" dirty="0" smtClean="0">
                          <a:latin typeface="Times New Roman" pitchFamily="18" charset="0"/>
                          <a:cs typeface="Times New Roman" pitchFamily="18" charset="0"/>
                        </a:rPr>
                        <a:t> completion, speculation</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Intel Core i3/i5/i7, AMD </a:t>
                      </a:r>
                      <a:r>
                        <a:rPr lang="en-US" sz="2000" dirty="0" err="1" smtClean="0">
                          <a:latin typeface="Times New Roman" pitchFamily="18" charset="0"/>
                          <a:cs typeface="Times New Roman" pitchFamily="18" charset="0"/>
                        </a:rPr>
                        <a:t>Phenom</a:t>
                      </a:r>
                      <a:r>
                        <a:rPr lang="en-US" sz="2000" dirty="0" smtClean="0">
                          <a:latin typeface="Times New Roman" pitchFamily="18" charset="0"/>
                          <a:cs typeface="Times New Roman" pitchFamily="18" charset="0"/>
                        </a:rPr>
                        <a:t>, IBM Power 7</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r>
                        <a:rPr lang="en-US" sz="2000" dirty="0" smtClean="0">
                          <a:latin typeface="Times New Roman" pitchFamily="18" charset="0"/>
                          <a:cs typeface="Times New Roman" pitchFamily="18" charset="0"/>
                        </a:rPr>
                        <a:t>VLIW</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Static</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Software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Static</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Compiler finds all hazards</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TI C6x</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70840">
                <a:tc>
                  <a:txBody>
                    <a:bodyPr/>
                    <a:lstStyle/>
                    <a:p>
                      <a:r>
                        <a:rPr lang="en-US" sz="2000" dirty="0" smtClean="0">
                          <a:latin typeface="Times New Roman" pitchFamily="18" charset="0"/>
                          <a:cs typeface="Times New Roman" pitchFamily="18" charset="0"/>
                        </a:rPr>
                        <a:t>EPIC</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Static</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Software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Static</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same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Itanium</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723067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Supporting Superscalar</a:t>
            </a:r>
            <a:endParaRPr lang="en-US" dirty="0"/>
          </a:p>
        </p:txBody>
      </p:sp>
      <p:sp>
        <p:nvSpPr>
          <p:cNvPr id="3" name="Content Placeholder 2"/>
          <p:cNvSpPr>
            <a:spLocks noGrp="1"/>
          </p:cNvSpPr>
          <p:nvPr>
            <p:ph idx="1"/>
          </p:nvPr>
        </p:nvSpPr>
        <p:spPr>
          <a:xfrm>
            <a:off x="228600" y="762000"/>
            <a:ext cx="8686800" cy="6096000"/>
          </a:xfrm>
        </p:spPr>
        <p:txBody>
          <a:bodyPr>
            <a:normAutofit fontScale="92500"/>
          </a:bodyPr>
          <a:lstStyle/>
          <a:p>
            <a:r>
              <a:rPr lang="en-US" dirty="0" smtClean="0"/>
              <a:t>By expanding our architecture to a superscalar, we confront a serious problem</a:t>
            </a:r>
          </a:p>
          <a:p>
            <a:pPr lvl="1"/>
            <a:r>
              <a:rPr lang="en-US" dirty="0" smtClean="0"/>
              <a:t>branches make up 16% of an average benchmark</a:t>
            </a:r>
          </a:p>
          <a:p>
            <a:pPr lvl="1"/>
            <a:r>
              <a:rPr lang="en-US" dirty="0" smtClean="0"/>
              <a:t>assuming a uniform distribution of instructions, branches occur every ~6 instructions</a:t>
            </a:r>
          </a:p>
          <a:p>
            <a:pPr lvl="2"/>
            <a:r>
              <a:rPr lang="en-US" dirty="0" smtClean="0"/>
              <a:t>for FP benchmarks, it may be more like every 8-9 instructions</a:t>
            </a:r>
          </a:p>
          <a:p>
            <a:pPr lvl="1"/>
            <a:r>
              <a:rPr lang="en-US" dirty="0" smtClean="0"/>
              <a:t>there is not enough instructions </a:t>
            </a:r>
            <a:r>
              <a:rPr lang="en-US" dirty="0" smtClean="0"/>
              <a:t>between </a:t>
            </a:r>
            <a:r>
              <a:rPr lang="en-US" dirty="0" smtClean="0"/>
              <a:t>branches to obtain enough instructions to issue multiple instructions per cycle</a:t>
            </a:r>
          </a:p>
          <a:p>
            <a:pPr lvl="1"/>
            <a:r>
              <a:rPr lang="en-US" dirty="0" smtClean="0"/>
              <a:t>loop unrolling is one approach to handle this, but in general, to support multiple issue, we need </a:t>
            </a:r>
            <a:r>
              <a:rPr lang="en-US" i="1" dirty="0" smtClean="0"/>
              <a:t>instruction speculation</a:t>
            </a:r>
          </a:p>
          <a:p>
            <a:pPr lvl="2"/>
            <a:r>
              <a:rPr lang="en-US" dirty="0" smtClean="0"/>
              <a:t>that is, we need to speculate which instruction(s) should next be fetched and/or scheduled</a:t>
            </a:r>
            <a:endParaRPr lang="en-US" dirty="0"/>
          </a:p>
        </p:txBody>
      </p:sp>
    </p:spTree>
    <p:extLst>
      <p:ext uri="{BB962C8B-B14F-4D97-AF65-F5344CB8AC3E}">
        <p14:creationId xmlns:p14="http://schemas.microsoft.com/office/powerpoint/2010/main" val="35646264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How Much Can We Speculate?</a:t>
            </a:r>
            <a:endParaRPr lang="en-US" dirty="0"/>
          </a:p>
        </p:txBody>
      </p:sp>
      <p:sp>
        <p:nvSpPr>
          <p:cNvPr id="3" name="Content Placeholder 2"/>
          <p:cNvSpPr>
            <a:spLocks noGrp="1"/>
          </p:cNvSpPr>
          <p:nvPr>
            <p:ph idx="1"/>
          </p:nvPr>
        </p:nvSpPr>
        <p:spPr>
          <a:xfrm>
            <a:off x="152400" y="685800"/>
            <a:ext cx="8839200" cy="6172200"/>
          </a:xfrm>
        </p:spPr>
        <p:txBody>
          <a:bodyPr>
            <a:normAutofit fontScale="85000" lnSpcReduction="20000"/>
          </a:bodyPr>
          <a:lstStyle/>
          <a:p>
            <a:r>
              <a:rPr lang="en-US" dirty="0" smtClean="0"/>
              <a:t>Speculation requires having several instructions in the instruction queue</a:t>
            </a:r>
          </a:p>
          <a:p>
            <a:pPr lvl="1"/>
            <a:r>
              <a:rPr lang="en-US" dirty="0" smtClean="0"/>
              <a:t>use an instruction fetch unit (covered in a few slides) and a wide bus to fetch several instructions at a time</a:t>
            </a:r>
          </a:p>
          <a:p>
            <a:pPr lvl="1"/>
            <a:r>
              <a:rPr lang="en-US" dirty="0"/>
              <a:t>i</a:t>
            </a:r>
            <a:r>
              <a:rPr lang="en-US" dirty="0" smtClean="0"/>
              <a:t>t may require non-blocking caches or caches that can respond with multiple refill lines per cycle</a:t>
            </a:r>
          </a:p>
          <a:p>
            <a:r>
              <a:rPr lang="en-US" dirty="0" smtClean="0"/>
              <a:t>Logic to issue instructions requires searching through a group of instructions for instructions that can be issued at the same time</a:t>
            </a:r>
          </a:p>
          <a:p>
            <a:pPr lvl="1"/>
            <a:r>
              <a:rPr lang="en-US" dirty="0" smtClean="0"/>
              <a:t>reservation station availability</a:t>
            </a:r>
          </a:p>
          <a:p>
            <a:pPr lvl="1"/>
            <a:r>
              <a:rPr lang="en-US" dirty="0" smtClean="0"/>
              <a:t>no resource conflicts, </a:t>
            </a:r>
            <a:r>
              <a:rPr lang="en-US" dirty="0" err="1" smtClean="0"/>
              <a:t>e.g</a:t>
            </a:r>
            <a:r>
              <a:rPr lang="en-US" dirty="0" smtClean="0"/>
              <a:t>, two memory reference instructions where there is only 1 load/store unit available</a:t>
            </a:r>
          </a:p>
          <a:p>
            <a:pPr lvl="1"/>
            <a:r>
              <a:rPr lang="en-US" dirty="0" smtClean="0"/>
              <a:t>look </a:t>
            </a:r>
            <a:r>
              <a:rPr lang="en-US" dirty="0" smtClean="0"/>
              <a:t>for and deal with WAR/WAW hazards</a:t>
            </a:r>
          </a:p>
          <a:p>
            <a:r>
              <a:rPr lang="en-US" dirty="0" smtClean="0"/>
              <a:t>All this in 1 clock cycle!</a:t>
            </a:r>
          </a:p>
          <a:p>
            <a:pPr lvl="1"/>
            <a:r>
              <a:rPr lang="en-US" dirty="0" smtClean="0"/>
              <a:t>8-issue superscalar is the largest number proposed but in practice, we see 2-4 instructions per cycle as the norm and “up to 6” as the most ambitious available</a:t>
            </a:r>
          </a:p>
        </p:txBody>
      </p:sp>
    </p:spTree>
    <p:extLst>
      <p:ext uri="{BB962C8B-B14F-4D97-AF65-F5344CB8AC3E}">
        <p14:creationId xmlns:p14="http://schemas.microsoft.com/office/powerpoint/2010/main" val="41402377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Window Size</a:t>
            </a:r>
            <a:endParaRPr lang="en-US" dirty="0"/>
          </a:p>
        </p:txBody>
      </p:sp>
      <p:sp>
        <p:nvSpPr>
          <p:cNvPr id="3" name="Content Placeholder 2"/>
          <p:cNvSpPr>
            <a:spLocks noGrp="1"/>
          </p:cNvSpPr>
          <p:nvPr>
            <p:ph idx="1"/>
          </p:nvPr>
        </p:nvSpPr>
        <p:spPr>
          <a:xfrm>
            <a:off x="228600" y="685800"/>
            <a:ext cx="8686800" cy="6172200"/>
          </a:xfrm>
        </p:spPr>
        <p:txBody>
          <a:bodyPr>
            <a:normAutofit/>
          </a:bodyPr>
          <a:lstStyle/>
          <a:p>
            <a:pPr marL="342900" lvl="1" indent="-342900">
              <a:buFont typeface="Arial" pitchFamily="34" charset="0"/>
              <a:buChar char="•"/>
            </a:pPr>
            <a:r>
              <a:rPr lang="en-US" dirty="0" smtClean="0"/>
              <a:t>In order to find instructions to issue in one cycle, </a:t>
            </a:r>
            <a:r>
              <a:rPr lang="en-US" dirty="0" smtClean="0"/>
              <a:t>the compiler or hardware must </a:t>
            </a:r>
            <a:r>
              <a:rPr lang="en-US" dirty="0" smtClean="0"/>
              <a:t>compare them (source/destination registers, instruction </a:t>
            </a:r>
            <a:r>
              <a:rPr lang="en-US" dirty="0" smtClean="0"/>
              <a:t>type, memory reference(s) if any)</a:t>
            </a:r>
            <a:endParaRPr lang="en-US" dirty="0" smtClean="0"/>
          </a:p>
          <a:p>
            <a:pPr marL="742950" lvl="2" indent="-342900"/>
            <a:r>
              <a:rPr lang="en-US" dirty="0" smtClean="0"/>
              <a:t>looking at n instructions requires (n-1)</a:t>
            </a:r>
            <a:r>
              <a:rPr lang="en-US" baseline="30000" dirty="0" smtClean="0"/>
              <a:t>2</a:t>
            </a:r>
            <a:r>
              <a:rPr lang="en-US" dirty="0" smtClean="0"/>
              <a:t> comparisons</a:t>
            </a:r>
          </a:p>
          <a:p>
            <a:pPr marL="742950" lvl="2" indent="-342900"/>
            <a:r>
              <a:rPr lang="en-US" dirty="0" smtClean="0"/>
              <a:t>n is </a:t>
            </a:r>
            <a:r>
              <a:rPr lang="en-US" dirty="0" smtClean="0"/>
              <a:t>the </a:t>
            </a:r>
            <a:r>
              <a:rPr lang="en-US" i="1" dirty="0" smtClean="0"/>
              <a:t>window size </a:t>
            </a:r>
            <a:endParaRPr lang="en-US" i="1" dirty="0" smtClean="0"/>
          </a:p>
          <a:p>
            <a:pPr marL="1200150" lvl="3" indent="-342900"/>
            <a:r>
              <a:rPr lang="en-US" dirty="0" smtClean="0"/>
              <a:t>what </a:t>
            </a:r>
            <a:r>
              <a:rPr lang="en-US" dirty="0" smtClean="0"/>
              <a:t>is a realistic n</a:t>
            </a:r>
            <a:r>
              <a:rPr lang="en-US" dirty="0" smtClean="0"/>
              <a:t>?  n </a:t>
            </a:r>
            <a:r>
              <a:rPr lang="en-US" dirty="0" smtClean="0"/>
              <a:t>= 4 requires 9 comparisons, n = 6 requires 25 comparisons</a:t>
            </a:r>
          </a:p>
          <a:p>
            <a:pPr marL="742950" lvl="2" indent="-342900"/>
            <a:r>
              <a:rPr lang="en-US" dirty="0" smtClean="0"/>
              <a:t>comparisons must be handled in 1 clock cycle </a:t>
            </a:r>
            <a:r>
              <a:rPr lang="en-US" i="1" dirty="0" smtClean="0"/>
              <a:t>and </a:t>
            </a:r>
            <a:r>
              <a:rPr lang="en-US" dirty="0" smtClean="0"/>
              <a:t>leave enough time to issue selected instructions to reservation stations and ROB</a:t>
            </a:r>
          </a:p>
          <a:p>
            <a:pPr marL="342900" lvl="1" indent="-342900"/>
            <a:r>
              <a:rPr lang="en-US" dirty="0" smtClean="0"/>
              <a:t>Modern processors have a window size of </a:t>
            </a:r>
            <a:r>
              <a:rPr lang="en-US" dirty="0" smtClean="0"/>
              <a:t>2-8</a:t>
            </a:r>
            <a:endParaRPr lang="en-US" dirty="0" smtClean="0"/>
          </a:p>
          <a:p>
            <a:pPr marL="742950" lvl="2" indent="-342900"/>
            <a:r>
              <a:rPr lang="en-US" dirty="0" smtClean="0"/>
              <a:t>the most aggressive has a window 32</a:t>
            </a:r>
          </a:p>
          <a:p>
            <a:pPr marL="1200150" lvl="3" indent="-342900"/>
            <a:r>
              <a:rPr lang="en-US" dirty="0" smtClean="0"/>
              <a:t>remember window size is how many instructions can be compared, not the number issued</a:t>
            </a:r>
            <a:endParaRPr lang="en-US" dirty="0"/>
          </a:p>
          <a:p>
            <a:endParaRPr lang="en-US" dirty="0"/>
          </a:p>
        </p:txBody>
      </p:sp>
    </p:spTree>
    <p:extLst>
      <p:ext uri="{BB962C8B-B14F-4D97-AF65-F5344CB8AC3E}">
        <p14:creationId xmlns:p14="http://schemas.microsoft.com/office/powerpoint/2010/main" val="33895954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Speculating Through Branches</a:t>
            </a:r>
            <a:endParaRPr lang="en-US" dirty="0"/>
          </a:p>
        </p:txBody>
      </p:sp>
      <p:sp>
        <p:nvSpPr>
          <p:cNvPr id="3" name="Content Placeholder 2"/>
          <p:cNvSpPr>
            <a:spLocks noGrp="1"/>
          </p:cNvSpPr>
          <p:nvPr>
            <p:ph idx="1"/>
          </p:nvPr>
        </p:nvSpPr>
        <p:spPr>
          <a:xfrm>
            <a:off x="152400" y="1066800"/>
            <a:ext cx="8763000" cy="5791200"/>
          </a:xfrm>
        </p:spPr>
        <p:txBody>
          <a:bodyPr>
            <a:normAutofit fontScale="85000" lnSpcReduction="20000"/>
          </a:bodyPr>
          <a:lstStyle/>
          <a:p>
            <a:r>
              <a:rPr lang="en-US" dirty="0" smtClean="0"/>
              <a:t>By issuing multiple instructions at a time</a:t>
            </a:r>
          </a:p>
          <a:p>
            <a:pPr lvl="1"/>
            <a:r>
              <a:rPr lang="en-US" dirty="0" smtClean="0"/>
              <a:t>we reach the point where we might have a branch every 1-4 cycles</a:t>
            </a:r>
          </a:p>
          <a:p>
            <a:pPr lvl="2"/>
            <a:r>
              <a:rPr lang="en-US" dirty="0" smtClean="0"/>
              <a:t>if </a:t>
            </a:r>
            <a:r>
              <a:rPr lang="en-US" dirty="0" smtClean="0"/>
              <a:t>we issue 4 instructions per cycle, a branch will probably be scheduled every other </a:t>
            </a:r>
            <a:r>
              <a:rPr lang="en-US" dirty="0" smtClean="0"/>
              <a:t>cycle</a:t>
            </a:r>
          </a:p>
          <a:p>
            <a:pPr lvl="2"/>
            <a:r>
              <a:rPr lang="en-US" dirty="0" smtClean="0"/>
              <a:t>additionally, a branch, after issuing, still needs to fetch its operand(s) and do a comparison, it make take 3-6 cycles to determine if a branch is taken and to where</a:t>
            </a:r>
            <a:endParaRPr lang="en-US" dirty="0" smtClean="0"/>
          </a:p>
          <a:p>
            <a:r>
              <a:rPr lang="en-US" dirty="0" smtClean="0"/>
              <a:t>So far, our speculation is of a single branch</a:t>
            </a:r>
          </a:p>
          <a:p>
            <a:r>
              <a:rPr lang="en-US" dirty="0" smtClean="0"/>
              <a:t>Can we speculate </a:t>
            </a:r>
            <a:r>
              <a:rPr lang="en-US" i="1" dirty="0" smtClean="0"/>
              <a:t>across </a:t>
            </a:r>
            <a:r>
              <a:rPr lang="en-US" dirty="0" smtClean="0"/>
              <a:t>branches?</a:t>
            </a:r>
          </a:p>
          <a:p>
            <a:pPr lvl="1"/>
            <a:r>
              <a:rPr lang="en-US" dirty="0" smtClean="0"/>
              <a:t>this requires handling speculation of a branch that is dependent on another branch that we have yet to confirm should be taken or not</a:t>
            </a:r>
          </a:p>
          <a:p>
            <a:r>
              <a:rPr lang="en-US" dirty="0" smtClean="0"/>
              <a:t>Speculation </a:t>
            </a:r>
            <a:r>
              <a:rPr lang="en-US" i="1" dirty="0" smtClean="0"/>
              <a:t>recovery </a:t>
            </a:r>
            <a:r>
              <a:rPr lang="en-US" dirty="0" smtClean="0"/>
              <a:t>becomes more complicated if we speculate across multiple branches</a:t>
            </a:r>
          </a:p>
          <a:p>
            <a:pPr lvl="1"/>
            <a:r>
              <a:rPr lang="en-US" dirty="0" smtClean="0"/>
              <a:t>to date, no processor has implemented a full recovery scheme for multiple branch speculation</a:t>
            </a:r>
          </a:p>
        </p:txBody>
      </p:sp>
    </p:spTree>
    <p:extLst>
      <p:ext uri="{BB962C8B-B14F-4D97-AF65-F5344CB8AC3E}">
        <p14:creationId xmlns:p14="http://schemas.microsoft.com/office/powerpoint/2010/main" val="34201811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Integrated Instruction Fetch Unit</a:t>
            </a:r>
            <a:endParaRPr lang="en-US" dirty="0"/>
          </a:p>
        </p:txBody>
      </p:sp>
      <p:sp>
        <p:nvSpPr>
          <p:cNvPr id="3" name="Content Placeholder 2"/>
          <p:cNvSpPr>
            <a:spLocks noGrp="1"/>
          </p:cNvSpPr>
          <p:nvPr>
            <p:ph idx="1"/>
          </p:nvPr>
        </p:nvSpPr>
        <p:spPr>
          <a:xfrm>
            <a:off x="152400" y="838200"/>
            <a:ext cx="8839200" cy="6019800"/>
          </a:xfrm>
        </p:spPr>
        <p:txBody>
          <a:bodyPr>
            <a:normAutofit fontScale="85000" lnSpcReduction="20000"/>
          </a:bodyPr>
          <a:lstStyle/>
          <a:p>
            <a:r>
              <a:rPr lang="en-US" dirty="0" smtClean="0"/>
              <a:t>Returning to the idea of a dynamically scheduled superscalar</a:t>
            </a:r>
          </a:p>
          <a:p>
            <a:pPr lvl="1"/>
            <a:r>
              <a:rPr lang="en-US" dirty="0" smtClean="0"/>
              <a:t>we need to fetch 2-8 instructions per </a:t>
            </a:r>
            <a:r>
              <a:rPr lang="en-US" dirty="0" smtClean="0"/>
              <a:t>cycle (sequential instructions)</a:t>
            </a:r>
            <a:endParaRPr lang="en-US" dirty="0" smtClean="0"/>
          </a:p>
          <a:p>
            <a:pPr lvl="2"/>
            <a:r>
              <a:rPr lang="en-US" dirty="0" smtClean="0"/>
              <a:t>these fetched instructions give us a pool to try to issue in a </a:t>
            </a:r>
            <a:r>
              <a:rPr lang="en-US" dirty="0" smtClean="0"/>
              <a:t>superscalar</a:t>
            </a:r>
          </a:p>
          <a:p>
            <a:pPr lvl="1"/>
            <a:r>
              <a:rPr lang="en-US" dirty="0" smtClean="0"/>
              <a:t>if </a:t>
            </a:r>
            <a:r>
              <a:rPr lang="en-US" dirty="0" smtClean="0"/>
              <a:t>an instruction is a branch, we must quickly decide whether to and where to branch to</a:t>
            </a:r>
          </a:p>
          <a:p>
            <a:r>
              <a:rPr lang="en-US" dirty="0"/>
              <a:t>T</a:t>
            </a:r>
            <a:r>
              <a:rPr lang="en-US" dirty="0" smtClean="0"/>
              <a:t>he IIFU is a hardware unit whose job is to </a:t>
            </a:r>
          </a:p>
          <a:p>
            <a:pPr lvl="1"/>
            <a:r>
              <a:rPr lang="en-US" dirty="0" smtClean="0"/>
              <a:t>feed the pipeline with speculated instructions </a:t>
            </a:r>
          </a:p>
          <a:p>
            <a:pPr lvl="1"/>
            <a:r>
              <a:rPr lang="en-US" dirty="0" smtClean="0"/>
              <a:t>provide enough instructions to issue as many instructions per cycle as possible</a:t>
            </a:r>
          </a:p>
          <a:p>
            <a:r>
              <a:rPr lang="en-US" dirty="0" smtClean="0"/>
              <a:t>The unit must perform</a:t>
            </a:r>
          </a:p>
          <a:p>
            <a:pPr lvl="1"/>
            <a:r>
              <a:rPr lang="en-US" dirty="0" smtClean="0"/>
              <a:t>branch prediction through a branch buffer</a:t>
            </a:r>
          </a:p>
          <a:p>
            <a:pPr lvl="1"/>
            <a:r>
              <a:rPr lang="en-US" dirty="0" smtClean="0"/>
              <a:t>instruction </a:t>
            </a:r>
            <a:r>
              <a:rPr lang="en-US" dirty="0" err="1" smtClean="0"/>
              <a:t>prefetch</a:t>
            </a:r>
            <a:endParaRPr lang="en-US" dirty="0" smtClean="0"/>
          </a:p>
          <a:p>
            <a:pPr lvl="1"/>
            <a:r>
              <a:rPr lang="en-US" dirty="0" smtClean="0"/>
              <a:t>memory access and buffering (which might involve fetching multiple cache lines in one cycle)</a:t>
            </a:r>
          </a:p>
          <a:p>
            <a:pPr lvl="1"/>
            <a:endParaRPr lang="en-US" dirty="0"/>
          </a:p>
        </p:txBody>
      </p:sp>
    </p:spTree>
    <p:extLst>
      <p:ext uri="{BB962C8B-B14F-4D97-AF65-F5344CB8AC3E}">
        <p14:creationId xmlns:p14="http://schemas.microsoft.com/office/powerpoint/2010/main" val="30961410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Branch Target Buffer</a:t>
            </a:r>
            <a:endParaRPr lang="en-US" dirty="0"/>
          </a:p>
        </p:txBody>
      </p:sp>
      <p:sp>
        <p:nvSpPr>
          <p:cNvPr id="3" name="Content Placeholder 2"/>
          <p:cNvSpPr>
            <a:spLocks noGrp="1"/>
          </p:cNvSpPr>
          <p:nvPr>
            <p:ph idx="1"/>
          </p:nvPr>
        </p:nvSpPr>
        <p:spPr>
          <a:xfrm>
            <a:off x="228601" y="700865"/>
            <a:ext cx="8610600" cy="3007730"/>
          </a:xfrm>
        </p:spPr>
        <p:txBody>
          <a:bodyPr>
            <a:normAutofit fontScale="85000" lnSpcReduction="10000"/>
          </a:bodyPr>
          <a:lstStyle/>
          <a:p>
            <a:r>
              <a:rPr lang="en-US" dirty="0" smtClean="0"/>
              <a:t>Our prediction schemes covered earlier only store the </a:t>
            </a:r>
            <a:r>
              <a:rPr lang="en-US" i="1" dirty="0" smtClean="0"/>
              <a:t>prediction</a:t>
            </a:r>
            <a:r>
              <a:rPr lang="en-US" dirty="0" smtClean="0"/>
              <a:t>, not the branch target location</a:t>
            </a:r>
          </a:p>
          <a:p>
            <a:pPr lvl="1"/>
            <a:r>
              <a:rPr lang="en-US" dirty="0" smtClean="0"/>
              <a:t>some pipelines know where to branch to before they know if they are branching, but if the pipeline determines the branch condition and the branch location at the same time, we may want a different approach </a:t>
            </a:r>
          </a:p>
          <a:p>
            <a:pPr lvl="2"/>
            <a:r>
              <a:rPr lang="en-US" dirty="0" smtClean="0"/>
              <a:t>speculating on both if and where to branch</a:t>
            </a:r>
          </a:p>
          <a:p>
            <a:pPr lvl="2"/>
            <a:r>
              <a:rPr lang="en-US" dirty="0" smtClean="0"/>
              <a:t>superscalars, because of multiple issue, can also take advantage of this</a:t>
            </a:r>
          </a:p>
        </p:txBody>
      </p:sp>
      <p:pic>
        <p:nvPicPr>
          <p:cNvPr id="4" name="Picture 3" descr="f03-21-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635" y="3689545"/>
            <a:ext cx="4462101" cy="31241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708595"/>
            <a:ext cx="3584636" cy="1785104"/>
          </a:xfrm>
          <a:prstGeom prst="rect">
            <a:avLst/>
          </a:prstGeom>
          <a:noFill/>
        </p:spPr>
        <p:txBody>
          <a:bodyPr wrap="none" rtlCol="0">
            <a:spAutoFit/>
          </a:bodyPr>
          <a:lstStyle/>
          <a:p>
            <a:r>
              <a:rPr lang="en-US" sz="2200" dirty="0" smtClean="0">
                <a:latin typeface="Times New Roman" pitchFamily="18" charset="0"/>
                <a:cs typeface="Times New Roman" pitchFamily="18" charset="0"/>
              </a:rPr>
              <a:t>The branch target buffer,</a:t>
            </a:r>
          </a:p>
          <a:p>
            <a:r>
              <a:rPr lang="en-US" sz="2200" dirty="0">
                <a:latin typeface="Times New Roman" pitchFamily="18" charset="0"/>
                <a:cs typeface="Times New Roman" pitchFamily="18" charset="0"/>
              </a:rPr>
              <a:t>s</a:t>
            </a:r>
            <a:r>
              <a:rPr lang="en-US" sz="2200" dirty="0" smtClean="0">
                <a:latin typeface="Times New Roman" pitchFamily="18" charset="0"/>
                <a:cs typeface="Times New Roman" pitchFamily="18" charset="0"/>
              </a:rPr>
              <a:t>hown to the right, stores</a:t>
            </a:r>
          </a:p>
          <a:p>
            <a:r>
              <a:rPr lang="en-US" sz="2200" dirty="0">
                <a:latin typeface="Times New Roman" pitchFamily="18" charset="0"/>
                <a:cs typeface="Times New Roman" pitchFamily="18" charset="0"/>
              </a:rPr>
              <a:t>f</a:t>
            </a:r>
            <a:r>
              <a:rPr lang="en-US" sz="2200" dirty="0" smtClean="0">
                <a:latin typeface="Times New Roman" pitchFamily="18" charset="0"/>
                <a:cs typeface="Times New Roman" pitchFamily="18" charset="0"/>
              </a:rPr>
              <a:t>or each PC value, a predicted</a:t>
            </a:r>
          </a:p>
          <a:p>
            <a:r>
              <a:rPr lang="en-US" sz="2200" dirty="0" smtClean="0">
                <a:latin typeface="Times New Roman" pitchFamily="18" charset="0"/>
                <a:cs typeface="Times New Roman" pitchFamily="18" charset="0"/>
              </a:rPr>
              <a:t>PC value</a:t>
            </a:r>
          </a:p>
          <a:p>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30348715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Using the Branch Target Buffer</a:t>
            </a:r>
            <a:endParaRPr lang="en-US" dirty="0"/>
          </a:p>
        </p:txBody>
      </p:sp>
      <p:sp>
        <p:nvSpPr>
          <p:cNvPr id="3" name="Content Placeholder 2"/>
          <p:cNvSpPr>
            <a:spLocks noGrp="1"/>
          </p:cNvSpPr>
          <p:nvPr>
            <p:ph idx="1"/>
          </p:nvPr>
        </p:nvSpPr>
        <p:spPr>
          <a:xfrm>
            <a:off x="228600" y="762000"/>
            <a:ext cx="8763000" cy="6096000"/>
          </a:xfrm>
        </p:spPr>
        <p:txBody>
          <a:bodyPr>
            <a:normAutofit fontScale="92500" lnSpcReduction="20000"/>
          </a:bodyPr>
          <a:lstStyle/>
          <a:p>
            <a:r>
              <a:rPr lang="en-US" dirty="0" smtClean="0"/>
              <a:t>Fetch branch prediction &amp; target location in IF stage </a:t>
            </a:r>
          </a:p>
          <a:p>
            <a:pPr lvl="1"/>
            <a:r>
              <a:rPr lang="en-US" dirty="0" smtClean="0"/>
              <a:t>fetching occurs simultaneously </a:t>
            </a:r>
            <a:r>
              <a:rPr lang="en-US" dirty="0" smtClean="0"/>
              <a:t>with </a:t>
            </a:r>
            <a:r>
              <a:rPr lang="en-US" dirty="0" smtClean="0"/>
              <a:t>instruction cache and branch target buffer (using the instruction’s address)</a:t>
            </a:r>
          </a:p>
          <a:p>
            <a:r>
              <a:rPr lang="en-US" dirty="0" smtClean="0"/>
              <a:t>Still in the IF stage</a:t>
            </a:r>
          </a:p>
          <a:p>
            <a:pPr lvl="1"/>
            <a:r>
              <a:rPr lang="en-US" dirty="0" smtClean="0"/>
              <a:t>is instruction a branch and branch is predicted as taken? </a:t>
            </a:r>
          </a:p>
          <a:p>
            <a:pPr lvl="2"/>
            <a:r>
              <a:rPr lang="en-US" dirty="0" smtClean="0"/>
              <a:t>change PC to be target location returned from buffer</a:t>
            </a:r>
          </a:p>
          <a:p>
            <a:pPr lvl="2"/>
            <a:r>
              <a:rPr lang="en-US" dirty="0" smtClean="0"/>
              <a:t>if cache hit and successful prediction, penalty = 0</a:t>
            </a:r>
          </a:p>
          <a:p>
            <a:pPr lvl="1"/>
            <a:r>
              <a:rPr lang="en-US" dirty="0" smtClean="0"/>
              <a:t>is instruction a branch and predicted to not be taken?  </a:t>
            </a:r>
          </a:p>
          <a:p>
            <a:pPr lvl="2"/>
            <a:r>
              <a:rPr lang="en-US" dirty="0" smtClean="0"/>
              <a:t>increment PC as normal</a:t>
            </a:r>
          </a:p>
          <a:p>
            <a:pPr lvl="2"/>
            <a:r>
              <a:rPr lang="en-US" dirty="0" smtClean="0"/>
              <a:t>if cache hit and successful prediction, penalty = 0</a:t>
            </a:r>
          </a:p>
          <a:p>
            <a:pPr lvl="1"/>
            <a:r>
              <a:rPr lang="en-US" dirty="0" smtClean="0"/>
              <a:t>is instruction not a branch?</a:t>
            </a:r>
          </a:p>
          <a:p>
            <a:pPr lvl="2"/>
            <a:r>
              <a:rPr lang="en-US" dirty="0" smtClean="0"/>
              <a:t>increment PC, no penalty</a:t>
            </a:r>
          </a:p>
          <a:p>
            <a:pPr lvl="1"/>
            <a:r>
              <a:rPr lang="en-US" dirty="0" smtClean="0"/>
              <a:t>two sources of </a:t>
            </a:r>
            <a:r>
              <a:rPr lang="en-US" dirty="0" smtClean="0"/>
              <a:t>penalties</a:t>
            </a:r>
            <a:endParaRPr lang="en-US" dirty="0" smtClean="0"/>
          </a:p>
          <a:p>
            <a:pPr lvl="2"/>
            <a:r>
              <a:rPr lang="en-US" dirty="0" smtClean="0"/>
              <a:t>miss-prediction based on buffer prediction result</a:t>
            </a:r>
          </a:p>
          <a:p>
            <a:pPr lvl="2"/>
            <a:r>
              <a:rPr lang="en-US" dirty="0" smtClean="0"/>
              <a:t>buffer miss – branch instruction but nothing recorded in the target buffer</a:t>
            </a:r>
            <a:endParaRPr lang="en-US" dirty="0"/>
          </a:p>
        </p:txBody>
      </p:sp>
    </p:spTree>
    <p:extLst>
      <p:ext uri="{BB962C8B-B14F-4D97-AF65-F5344CB8AC3E}">
        <p14:creationId xmlns:p14="http://schemas.microsoft.com/office/powerpoint/2010/main" val="39058710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143000"/>
          </a:xfrm>
        </p:spPr>
        <p:txBody>
          <a:bodyPr>
            <a:normAutofit/>
          </a:bodyPr>
          <a:lstStyle/>
          <a:p>
            <a:r>
              <a:rPr lang="en-US" dirty="0" smtClean="0"/>
              <a:t>Performance of Branch Target Buffer</a:t>
            </a:r>
            <a:endParaRPr lang="en-US" dirty="0"/>
          </a:p>
        </p:txBody>
      </p:sp>
      <p:sp>
        <p:nvSpPr>
          <p:cNvPr id="3" name="Content Placeholder 2"/>
          <p:cNvSpPr>
            <a:spLocks noGrp="1"/>
          </p:cNvSpPr>
          <p:nvPr>
            <p:ph idx="1"/>
          </p:nvPr>
        </p:nvSpPr>
        <p:spPr>
          <a:xfrm>
            <a:off x="152400" y="762000"/>
            <a:ext cx="8839200" cy="6096000"/>
          </a:xfrm>
        </p:spPr>
        <p:txBody>
          <a:bodyPr>
            <a:normAutofit fontScale="85000" lnSpcReduction="20000"/>
          </a:bodyPr>
          <a:lstStyle/>
          <a:p>
            <a:r>
              <a:rPr lang="en-US" dirty="0" smtClean="0"/>
              <a:t>For our 5-stage pipeline, the penalty is a 2 cycle stall</a:t>
            </a:r>
          </a:p>
          <a:p>
            <a:pPr lvl="1"/>
            <a:r>
              <a:rPr lang="en-US" dirty="0" smtClean="0"/>
              <a:t>one cycle to know the result of the branch as computed in the ID stage</a:t>
            </a:r>
          </a:p>
          <a:p>
            <a:pPr lvl="1"/>
            <a:r>
              <a:rPr lang="en-US" dirty="0" smtClean="0"/>
              <a:t>one cycle to modify the cache </a:t>
            </a:r>
          </a:p>
          <a:p>
            <a:pPr lvl="2"/>
            <a:r>
              <a:rPr lang="en-US" dirty="0" smtClean="0"/>
              <a:t>on a buffer miss or a branch miss-prediction</a:t>
            </a:r>
          </a:p>
          <a:p>
            <a:pPr lvl="2"/>
            <a:r>
              <a:rPr lang="en-US" dirty="0" smtClean="0"/>
              <a:t>need this second stall to update the buffer </a:t>
            </a:r>
            <a:r>
              <a:rPr lang="en-US" dirty="0" smtClean="0"/>
              <a:t>(insert the </a:t>
            </a:r>
            <a:r>
              <a:rPr lang="en-US" dirty="0" smtClean="0"/>
              <a:t>branch </a:t>
            </a:r>
            <a:r>
              <a:rPr lang="en-US" dirty="0" smtClean="0"/>
              <a:t>to the cache on </a:t>
            </a:r>
            <a:r>
              <a:rPr lang="en-US" dirty="0" smtClean="0"/>
              <a:t>a miss, update the prediction on a miss-prediction</a:t>
            </a:r>
            <a:r>
              <a:rPr lang="en-US" dirty="0" smtClean="0"/>
              <a:t>)</a:t>
            </a:r>
          </a:p>
          <a:p>
            <a:pPr lvl="2"/>
            <a:r>
              <a:rPr lang="en-US" dirty="0" smtClean="0"/>
              <a:t>while this takes place, the next instruction can’t access the cache, thus a 2-cycle penalty</a:t>
            </a:r>
            <a:endParaRPr lang="en-US" dirty="0" smtClean="0"/>
          </a:p>
          <a:p>
            <a:pPr lvl="2"/>
            <a:r>
              <a:rPr lang="en-US" dirty="0" smtClean="0"/>
              <a:t>many high performance processors have lengthy pipelines with branch penalties of 8-15 cycles instead of </a:t>
            </a:r>
            <a:r>
              <a:rPr lang="en-US" dirty="0" smtClean="0"/>
              <a:t>2</a:t>
            </a:r>
            <a:endParaRPr lang="en-US" dirty="0" smtClean="0"/>
          </a:p>
          <a:p>
            <a:r>
              <a:rPr lang="en-US" dirty="0" smtClean="0"/>
              <a:t>Assume </a:t>
            </a:r>
          </a:p>
          <a:p>
            <a:pPr lvl="1"/>
            <a:r>
              <a:rPr lang="en-US" dirty="0" smtClean="0"/>
              <a:t>prediction accuracy of </a:t>
            </a:r>
            <a:r>
              <a:rPr lang="en-US" dirty="0" smtClean="0"/>
              <a:t>95%, </a:t>
            </a:r>
            <a:r>
              <a:rPr lang="en-US" dirty="0" smtClean="0"/>
              <a:t>buffer hit rate of </a:t>
            </a:r>
            <a:r>
              <a:rPr lang="en-US" dirty="0" smtClean="0"/>
              <a:t>90</a:t>
            </a:r>
            <a:r>
              <a:rPr lang="en-US" dirty="0" smtClean="0"/>
              <a:t>%</a:t>
            </a:r>
          </a:p>
          <a:p>
            <a:pPr lvl="2"/>
            <a:r>
              <a:rPr lang="en-US" dirty="0" smtClean="0"/>
              <a:t>hit &amp; miss-prediction = </a:t>
            </a:r>
            <a:r>
              <a:rPr lang="en-US" dirty="0" smtClean="0"/>
              <a:t>.90 </a:t>
            </a:r>
            <a:r>
              <a:rPr lang="en-US" dirty="0" smtClean="0"/>
              <a:t>* </a:t>
            </a:r>
            <a:r>
              <a:rPr lang="en-US" dirty="0" smtClean="0"/>
              <a:t>.05 </a:t>
            </a:r>
            <a:r>
              <a:rPr lang="en-US" dirty="0" smtClean="0"/>
              <a:t>= .</a:t>
            </a:r>
            <a:r>
              <a:rPr lang="en-US" dirty="0" smtClean="0"/>
              <a:t>045</a:t>
            </a:r>
            <a:endParaRPr lang="en-US" dirty="0" smtClean="0"/>
          </a:p>
          <a:p>
            <a:pPr lvl="2"/>
            <a:r>
              <a:rPr lang="en-US" dirty="0"/>
              <a:t>m</a:t>
            </a:r>
            <a:r>
              <a:rPr lang="en-US" dirty="0" smtClean="0"/>
              <a:t>iss = </a:t>
            </a:r>
            <a:r>
              <a:rPr lang="en-US" dirty="0" smtClean="0"/>
              <a:t>.10</a:t>
            </a:r>
            <a:endParaRPr lang="en-US" dirty="0" smtClean="0"/>
          </a:p>
          <a:p>
            <a:pPr lvl="1"/>
            <a:r>
              <a:rPr lang="en-US" dirty="0" smtClean="0"/>
              <a:t>branch penalties then are (.</a:t>
            </a:r>
            <a:r>
              <a:rPr lang="en-US" dirty="0" smtClean="0"/>
              <a:t>045 </a:t>
            </a:r>
            <a:r>
              <a:rPr lang="en-US" dirty="0" smtClean="0"/>
              <a:t>+ </a:t>
            </a:r>
            <a:r>
              <a:rPr lang="en-US" dirty="0" smtClean="0"/>
              <a:t>.10</a:t>
            </a:r>
            <a:r>
              <a:rPr lang="en-US" dirty="0" smtClean="0"/>
              <a:t>) * 2 = </a:t>
            </a:r>
            <a:r>
              <a:rPr lang="en-US" dirty="0" smtClean="0"/>
              <a:t>.</a:t>
            </a:r>
            <a:r>
              <a:rPr lang="en-US" dirty="0" smtClean="0"/>
              <a:t>29</a:t>
            </a:r>
            <a:endParaRPr lang="en-US" dirty="0" smtClean="0"/>
          </a:p>
          <a:p>
            <a:pPr lvl="1"/>
            <a:r>
              <a:rPr lang="en-US" dirty="0"/>
              <a:t>f</a:t>
            </a:r>
            <a:r>
              <a:rPr lang="en-US" dirty="0" smtClean="0"/>
              <a:t>rom appendix C, we averaged about between .38 and .56 cycles of penalties from our various schemes</a:t>
            </a:r>
          </a:p>
        </p:txBody>
      </p:sp>
    </p:spTree>
    <p:extLst>
      <p:ext uri="{BB962C8B-B14F-4D97-AF65-F5344CB8AC3E}">
        <p14:creationId xmlns:p14="http://schemas.microsoft.com/office/powerpoint/2010/main" val="2166555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30"/>
            <a:ext cx="8229600" cy="1143000"/>
          </a:xfrm>
        </p:spPr>
        <p:txBody>
          <a:bodyPr/>
          <a:lstStyle/>
          <a:p>
            <a:r>
              <a:rPr lang="en-US" dirty="0" smtClean="0"/>
              <a:t>Two Other Speculation Techniques</a:t>
            </a:r>
            <a:endParaRPr lang="en-US" dirty="0"/>
          </a:p>
        </p:txBody>
      </p:sp>
      <p:sp>
        <p:nvSpPr>
          <p:cNvPr id="3" name="Content Placeholder 2"/>
          <p:cNvSpPr>
            <a:spLocks noGrp="1"/>
          </p:cNvSpPr>
          <p:nvPr>
            <p:ph idx="1"/>
          </p:nvPr>
        </p:nvSpPr>
        <p:spPr>
          <a:xfrm>
            <a:off x="228600" y="990600"/>
            <a:ext cx="8686800" cy="5867400"/>
          </a:xfrm>
        </p:spPr>
        <p:txBody>
          <a:bodyPr>
            <a:normAutofit fontScale="85000" lnSpcReduction="20000"/>
          </a:bodyPr>
          <a:lstStyle/>
          <a:p>
            <a:r>
              <a:rPr lang="en-US" dirty="0" smtClean="0"/>
              <a:t>Branch folding</a:t>
            </a:r>
          </a:p>
          <a:p>
            <a:pPr lvl="1"/>
            <a:r>
              <a:rPr lang="en-US" dirty="0" smtClean="0"/>
              <a:t>store the branch prediction, target location AND the instruction at the target location destination</a:t>
            </a:r>
          </a:p>
          <a:p>
            <a:pPr lvl="2"/>
            <a:r>
              <a:rPr lang="en-US" dirty="0" smtClean="0"/>
              <a:t>if branch and predicted as taken, immediately place predicted instruction into the ID stage</a:t>
            </a:r>
          </a:p>
          <a:p>
            <a:pPr lvl="2"/>
            <a:r>
              <a:rPr lang="en-US" dirty="0" smtClean="0"/>
              <a:t>a successful speculation has a penalty of -1 instead of 0!  </a:t>
            </a:r>
          </a:p>
          <a:p>
            <a:pPr lvl="3"/>
            <a:r>
              <a:rPr lang="en-US" dirty="0" smtClean="0"/>
              <a:t>we </a:t>
            </a:r>
            <a:r>
              <a:rPr lang="en-US" dirty="0" smtClean="0"/>
              <a:t>skip the branch </a:t>
            </a:r>
            <a:r>
              <a:rPr lang="en-US" dirty="0" smtClean="0"/>
              <a:t>in favor of the predicted instruction itself</a:t>
            </a:r>
          </a:p>
          <a:p>
            <a:pPr lvl="2"/>
            <a:r>
              <a:rPr lang="en-US" dirty="0" smtClean="0"/>
              <a:t>branch address </a:t>
            </a:r>
            <a:r>
              <a:rPr lang="en-US" dirty="0" smtClean="0"/>
              <a:t>+ 4 is </a:t>
            </a:r>
            <a:r>
              <a:rPr lang="en-US" dirty="0" smtClean="0"/>
              <a:t>used to update the PC for the next instruction</a:t>
            </a:r>
          </a:p>
          <a:p>
            <a:pPr lvl="2"/>
            <a:r>
              <a:rPr lang="en-US" dirty="0" smtClean="0"/>
              <a:t>miss-speculation has a penalty of 2 like before</a:t>
            </a:r>
          </a:p>
          <a:p>
            <a:r>
              <a:rPr lang="en-US" dirty="0" smtClean="0"/>
              <a:t>Return address predictors</a:t>
            </a:r>
          </a:p>
          <a:p>
            <a:pPr lvl="1"/>
            <a:r>
              <a:rPr lang="en-US" dirty="0" smtClean="0"/>
              <a:t>small cache-based stack to store return addresses</a:t>
            </a:r>
          </a:p>
          <a:p>
            <a:pPr lvl="1"/>
            <a:r>
              <a:rPr lang="en-US" dirty="0" smtClean="0"/>
              <a:t>return statements have a destination location, these are </a:t>
            </a:r>
            <a:r>
              <a:rPr lang="en-US" dirty="0" smtClean="0"/>
              <a:t>predicted </a:t>
            </a:r>
            <a:r>
              <a:rPr lang="en-US" dirty="0" smtClean="0"/>
              <a:t>just as any other branch</a:t>
            </a:r>
          </a:p>
          <a:p>
            <a:pPr lvl="2"/>
            <a:r>
              <a:rPr lang="en-US" dirty="0" smtClean="0"/>
              <a:t>these are indirect jumps, by using the stack you save on an extra potential memory (or register) references</a:t>
            </a:r>
          </a:p>
          <a:p>
            <a:pPr lvl="1"/>
            <a:r>
              <a:rPr lang="en-US" dirty="0" smtClean="0"/>
              <a:t>miss-prediction rates vary but an 8-element buffer has a miss-prediction rate under 10%</a:t>
            </a:r>
            <a:endParaRPr lang="en-US" dirty="0"/>
          </a:p>
        </p:txBody>
      </p:sp>
    </p:spTree>
    <p:extLst>
      <p:ext uri="{BB962C8B-B14F-4D97-AF65-F5344CB8AC3E}">
        <p14:creationId xmlns:p14="http://schemas.microsoft.com/office/powerpoint/2010/main" val="121259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Dealing With Control Dependences</a:t>
            </a:r>
            <a:endParaRPr lang="en-US" dirty="0"/>
          </a:p>
        </p:txBody>
      </p:sp>
      <p:sp>
        <p:nvSpPr>
          <p:cNvPr id="3" name="Content Placeholder 2"/>
          <p:cNvSpPr>
            <a:spLocks noGrp="1"/>
          </p:cNvSpPr>
          <p:nvPr>
            <p:ph idx="1"/>
          </p:nvPr>
        </p:nvSpPr>
        <p:spPr>
          <a:xfrm>
            <a:off x="228600" y="762000"/>
            <a:ext cx="8763000" cy="6096000"/>
          </a:xfrm>
        </p:spPr>
        <p:txBody>
          <a:bodyPr>
            <a:normAutofit fontScale="85000" lnSpcReduction="10000"/>
          </a:bodyPr>
          <a:lstStyle/>
          <a:p>
            <a:r>
              <a:rPr lang="en-US" dirty="0" smtClean="0"/>
              <a:t>In our 5-stage pipeline, branches resulted in a 1 cycle penalty that we could try to fill with a neutral instruction</a:t>
            </a:r>
          </a:p>
          <a:p>
            <a:pPr lvl="1"/>
            <a:r>
              <a:rPr lang="en-US" dirty="0" smtClean="0"/>
              <a:t>given that we tend to not have branches more often than every few instructions, we could usually fill the branch delay slot</a:t>
            </a:r>
          </a:p>
          <a:p>
            <a:r>
              <a:rPr lang="en-US" dirty="0" smtClean="0"/>
              <a:t>With dynamic issue superscalar pipelines (we visit this later in these notes), we will find that we could literally reach a branch in nearly every cycle</a:t>
            </a:r>
          </a:p>
          <a:p>
            <a:pPr lvl="1"/>
            <a:r>
              <a:rPr lang="en-US" dirty="0" smtClean="0"/>
              <a:t>we need a better approach to dealing with branches</a:t>
            </a:r>
          </a:p>
          <a:p>
            <a:r>
              <a:rPr lang="en-US" dirty="0" smtClean="0"/>
              <a:t>We use some form of branch prediction, also known as </a:t>
            </a:r>
            <a:r>
              <a:rPr lang="en-US" i="1" dirty="0" smtClean="0"/>
              <a:t>speculation</a:t>
            </a:r>
          </a:p>
          <a:p>
            <a:r>
              <a:rPr lang="en-US" dirty="0" smtClean="0"/>
              <a:t>Two approaches</a:t>
            </a:r>
          </a:p>
          <a:p>
            <a:pPr lvl="1"/>
            <a:r>
              <a:rPr lang="en-US" dirty="0" smtClean="0"/>
              <a:t>static branch prediction by accumulating statistics of how our branches behaved in previous runs, stored in a buffer (cache)</a:t>
            </a:r>
          </a:p>
          <a:p>
            <a:pPr lvl="1"/>
            <a:r>
              <a:rPr lang="en-US" dirty="0" smtClean="0"/>
              <a:t>hardware branch prediction where the latest branch result(s) is(are) stored in a buffer (cache)</a:t>
            </a:r>
          </a:p>
        </p:txBody>
      </p:sp>
    </p:spTree>
    <p:extLst>
      <p:ext uri="{BB962C8B-B14F-4D97-AF65-F5344CB8AC3E}">
        <p14:creationId xmlns:p14="http://schemas.microsoft.com/office/powerpoint/2010/main" val="441844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Hardware vs Software Speculation</a:t>
            </a:r>
            <a:endParaRPr lang="en-US" dirty="0"/>
          </a:p>
        </p:txBody>
      </p:sp>
      <p:sp>
        <p:nvSpPr>
          <p:cNvPr id="3" name="Content Placeholder 2"/>
          <p:cNvSpPr>
            <a:spLocks noGrp="1"/>
          </p:cNvSpPr>
          <p:nvPr>
            <p:ph idx="1"/>
          </p:nvPr>
        </p:nvSpPr>
        <p:spPr>
          <a:xfrm>
            <a:off x="445770" y="1143000"/>
            <a:ext cx="8229600" cy="5715000"/>
          </a:xfrm>
        </p:spPr>
        <p:txBody>
          <a:bodyPr>
            <a:normAutofit fontScale="77500" lnSpcReduction="20000"/>
          </a:bodyPr>
          <a:lstStyle/>
          <a:p>
            <a:r>
              <a:rPr lang="en-US" dirty="0" smtClean="0"/>
              <a:t>Software speculation cannot cope with pointer dereferencing </a:t>
            </a:r>
          </a:p>
          <a:p>
            <a:pPr lvl="1"/>
            <a:r>
              <a:rPr lang="en-US" dirty="0" smtClean="0"/>
              <a:t>at compile time, there’s no way to know what is being referenced</a:t>
            </a:r>
          </a:p>
          <a:p>
            <a:pPr lvl="1"/>
            <a:r>
              <a:rPr lang="en-US" dirty="0" smtClean="0"/>
              <a:t>hardware speculation uses a </a:t>
            </a:r>
            <a:r>
              <a:rPr lang="en-US" dirty="0" err="1" smtClean="0"/>
              <a:t>Tomasulo</a:t>
            </a:r>
            <a:r>
              <a:rPr lang="en-US" dirty="0" smtClean="0"/>
              <a:t>-like approach</a:t>
            </a:r>
          </a:p>
          <a:p>
            <a:r>
              <a:rPr lang="en-US" dirty="0" smtClean="0"/>
              <a:t>Software speculation can still use a pre-compiled branch prediction (or target) buffer but hardware speculation works better when branches are unpredictable</a:t>
            </a:r>
          </a:p>
          <a:p>
            <a:r>
              <a:rPr lang="en-US" dirty="0" smtClean="0"/>
              <a:t>With </a:t>
            </a:r>
            <a:r>
              <a:rPr lang="en-US" dirty="0" smtClean="0"/>
              <a:t>a ROB, we can maintain precise exceptions</a:t>
            </a:r>
          </a:p>
          <a:p>
            <a:pPr lvl="1"/>
            <a:r>
              <a:rPr lang="en-US" dirty="0" smtClean="0"/>
              <a:t>something that a statically scheduled architecture cannot handle </a:t>
            </a:r>
          </a:p>
          <a:p>
            <a:r>
              <a:rPr lang="en-US" dirty="0" smtClean="0"/>
              <a:t>Compiler scheduling can use a much larger window to collect instructions for multiple issue</a:t>
            </a:r>
          </a:p>
          <a:p>
            <a:r>
              <a:rPr lang="en-US" dirty="0" smtClean="0"/>
              <a:t>Hardware-based speculation requires more hardware so is more expensive and harder to build</a:t>
            </a:r>
          </a:p>
          <a:p>
            <a:r>
              <a:rPr lang="en-US" dirty="0" smtClean="0"/>
              <a:t>In general, hardware-based speculation is preferred</a:t>
            </a:r>
            <a:endParaRPr lang="en-US" dirty="0"/>
          </a:p>
        </p:txBody>
      </p:sp>
    </p:spTree>
    <p:extLst>
      <p:ext uri="{BB962C8B-B14F-4D97-AF65-F5344CB8AC3E}">
        <p14:creationId xmlns:p14="http://schemas.microsoft.com/office/powerpoint/2010/main" val="15386919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title"/>
          </p:nvPr>
        </p:nvSpPr>
        <p:spPr>
          <a:xfrm>
            <a:off x="609600" y="0"/>
            <a:ext cx="8229600" cy="1143000"/>
          </a:xfrm>
        </p:spPr>
        <p:txBody>
          <a:bodyPr/>
          <a:lstStyle/>
          <a:p>
            <a:r>
              <a:rPr lang="en-US" altLang="en-US" dirty="0"/>
              <a:t>Thread Level Parallelism</a:t>
            </a:r>
          </a:p>
        </p:txBody>
      </p:sp>
      <p:sp>
        <p:nvSpPr>
          <p:cNvPr id="2056" name="Rectangle 8"/>
          <p:cNvSpPr>
            <a:spLocks noGrp="1" noChangeArrowheads="1"/>
          </p:cNvSpPr>
          <p:nvPr>
            <p:ph type="body" idx="1"/>
          </p:nvPr>
        </p:nvSpPr>
        <p:spPr>
          <a:xfrm>
            <a:off x="152400" y="990600"/>
            <a:ext cx="8763000" cy="5867400"/>
          </a:xfrm>
        </p:spPr>
        <p:txBody>
          <a:bodyPr/>
          <a:lstStyle/>
          <a:p>
            <a:pPr>
              <a:lnSpc>
                <a:spcPct val="90000"/>
              </a:lnSpc>
            </a:pPr>
            <a:r>
              <a:rPr lang="en-US" altLang="en-US" dirty="0" smtClean="0"/>
              <a:t>ILP </a:t>
            </a:r>
            <a:r>
              <a:rPr lang="en-US" altLang="en-US" dirty="0"/>
              <a:t>has inherent </a:t>
            </a:r>
            <a:r>
              <a:rPr lang="en-US" altLang="en-US" dirty="0" smtClean="0"/>
              <a:t>limitations</a:t>
            </a:r>
          </a:p>
          <a:p>
            <a:pPr>
              <a:lnSpc>
                <a:spcPct val="90000"/>
              </a:lnSpc>
            </a:pPr>
            <a:r>
              <a:rPr lang="en-US" altLang="en-US" dirty="0"/>
              <a:t>C</a:t>
            </a:r>
            <a:r>
              <a:rPr lang="en-US" altLang="en-US" dirty="0" smtClean="0"/>
              <a:t>an </a:t>
            </a:r>
            <a:r>
              <a:rPr lang="en-US" altLang="en-US" dirty="0"/>
              <a:t>we exploit multithreading?</a:t>
            </a:r>
          </a:p>
          <a:p>
            <a:pPr lvl="1">
              <a:lnSpc>
                <a:spcPct val="90000"/>
              </a:lnSpc>
            </a:pPr>
            <a:r>
              <a:rPr lang="en-US" altLang="en-US" dirty="0" smtClean="0"/>
              <a:t>thread </a:t>
            </a:r>
            <a:r>
              <a:rPr lang="en-US" altLang="en-US" dirty="0"/>
              <a:t>is </a:t>
            </a:r>
            <a:r>
              <a:rPr lang="en-US" altLang="en-US" dirty="0" smtClean="0"/>
              <a:t>defined here as a </a:t>
            </a:r>
            <a:r>
              <a:rPr lang="en-US" altLang="en-US" dirty="0"/>
              <a:t>separate process with its own instructions and data</a:t>
            </a:r>
          </a:p>
          <a:p>
            <a:pPr lvl="2">
              <a:lnSpc>
                <a:spcPct val="90000"/>
              </a:lnSpc>
            </a:pPr>
            <a:r>
              <a:rPr lang="en-US" altLang="en-US" dirty="0" smtClean="0"/>
              <a:t>unlike </a:t>
            </a:r>
            <a:r>
              <a:rPr lang="en-US" altLang="en-US" dirty="0"/>
              <a:t>the traditional </a:t>
            </a:r>
            <a:r>
              <a:rPr lang="en-US" altLang="en-US" dirty="0" smtClean="0"/>
              <a:t>definition </a:t>
            </a:r>
            <a:r>
              <a:rPr lang="en-US" altLang="en-US" dirty="0"/>
              <a:t>of a thread which shares instructions with other threads </a:t>
            </a:r>
            <a:r>
              <a:rPr lang="en-US" altLang="en-US" dirty="0" smtClean="0"/>
              <a:t>has its own </a:t>
            </a:r>
            <a:r>
              <a:rPr lang="en-US" altLang="en-US" dirty="0"/>
              <a:t>stack and </a:t>
            </a:r>
            <a:r>
              <a:rPr lang="en-US" altLang="en-US" dirty="0" smtClean="0"/>
              <a:t>data</a:t>
            </a:r>
            <a:endParaRPr lang="en-US" altLang="en-US" dirty="0"/>
          </a:p>
          <a:p>
            <a:pPr lvl="1">
              <a:lnSpc>
                <a:spcPct val="90000"/>
              </a:lnSpc>
            </a:pPr>
            <a:r>
              <a:rPr lang="en-US" altLang="en-US" dirty="0" smtClean="0"/>
              <a:t>thread </a:t>
            </a:r>
            <a:r>
              <a:rPr lang="en-US" altLang="en-US" dirty="0"/>
              <a:t>may be a traditional thread or a separate process or a single program executing in parallel</a:t>
            </a:r>
          </a:p>
          <a:p>
            <a:pPr lvl="2">
              <a:lnSpc>
                <a:spcPct val="90000"/>
              </a:lnSpc>
            </a:pPr>
            <a:r>
              <a:rPr lang="en-US" altLang="en-US" dirty="0" smtClean="0"/>
              <a:t>the idea is that different threads contain different </a:t>
            </a:r>
            <a:r>
              <a:rPr lang="en-US" altLang="en-US" dirty="0"/>
              <a:t>instructions and data so that the processor, when it has to stall, can switch to another thread and continue </a:t>
            </a:r>
            <a:r>
              <a:rPr lang="en-US" altLang="en-US" dirty="0" smtClean="0"/>
              <a:t>execution</a:t>
            </a:r>
            <a:endParaRPr lang="en-US" altLang="en-US" dirty="0"/>
          </a:p>
          <a:p>
            <a:pPr>
              <a:lnSpc>
                <a:spcPct val="90000"/>
              </a:lnSpc>
            </a:pPr>
            <a:r>
              <a:rPr lang="en-US" altLang="en-US" dirty="0"/>
              <a:t>TLP exploits a different kind of parallelism </a:t>
            </a:r>
            <a:r>
              <a:rPr lang="en-US" altLang="en-US" dirty="0" smtClean="0"/>
              <a:t>to </a:t>
            </a:r>
            <a:r>
              <a:rPr lang="en-US" altLang="en-US" dirty="0"/>
              <a:t>ILP</a:t>
            </a:r>
          </a:p>
        </p:txBody>
      </p:sp>
    </p:spTree>
    <p:extLst>
      <p:ext uri="{BB962C8B-B14F-4D97-AF65-F5344CB8AC3E}">
        <p14:creationId xmlns:p14="http://schemas.microsoft.com/office/powerpoint/2010/main" val="13160989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229600" cy="1143000"/>
          </a:xfrm>
        </p:spPr>
        <p:txBody>
          <a:bodyPr/>
          <a:lstStyle/>
          <a:p>
            <a:r>
              <a:rPr lang="en-US" altLang="en-US"/>
              <a:t>Approaches to TLP</a:t>
            </a:r>
          </a:p>
        </p:txBody>
      </p:sp>
      <p:sp>
        <p:nvSpPr>
          <p:cNvPr id="5123" name="Rectangle 3"/>
          <p:cNvSpPr>
            <a:spLocks noGrp="1" noChangeArrowheads="1"/>
          </p:cNvSpPr>
          <p:nvPr>
            <p:ph type="body" idx="1"/>
          </p:nvPr>
        </p:nvSpPr>
        <p:spPr>
          <a:xfrm>
            <a:off x="457200" y="838200"/>
            <a:ext cx="8229600" cy="6019800"/>
          </a:xfrm>
        </p:spPr>
        <p:txBody>
          <a:bodyPr/>
          <a:lstStyle/>
          <a:p>
            <a:pPr>
              <a:lnSpc>
                <a:spcPct val="90000"/>
              </a:lnSpc>
            </a:pPr>
            <a:r>
              <a:rPr lang="en-US" altLang="en-US" sz="2800" dirty="0" smtClean="0"/>
              <a:t>Enhance </a:t>
            </a:r>
            <a:r>
              <a:rPr lang="en-US" altLang="en-US" sz="2400" dirty="0" smtClean="0"/>
              <a:t>superscalar </a:t>
            </a:r>
            <a:r>
              <a:rPr lang="en-US" altLang="en-US" sz="2400" dirty="0"/>
              <a:t>with dynamic </a:t>
            </a:r>
            <a:r>
              <a:rPr lang="en-US" altLang="en-US" sz="2400" dirty="0" smtClean="0"/>
              <a:t>scheduling along one of two dimensions</a:t>
            </a:r>
            <a:endParaRPr lang="en-US" altLang="en-US" sz="2400" dirty="0"/>
          </a:p>
          <a:p>
            <a:pPr>
              <a:lnSpc>
                <a:spcPct val="90000"/>
              </a:lnSpc>
            </a:pPr>
            <a:r>
              <a:rPr lang="en-US" altLang="en-US" sz="2800" dirty="0"/>
              <a:t>Fine-grained multi-threading</a:t>
            </a:r>
          </a:p>
          <a:p>
            <a:pPr lvl="1">
              <a:lnSpc>
                <a:spcPct val="90000"/>
              </a:lnSpc>
            </a:pPr>
            <a:r>
              <a:rPr lang="en-US" altLang="en-US" sz="2400" dirty="0"/>
              <a:t>switches between threads at each clock cycle</a:t>
            </a:r>
          </a:p>
          <a:p>
            <a:pPr lvl="2">
              <a:lnSpc>
                <a:spcPct val="90000"/>
              </a:lnSpc>
            </a:pPr>
            <a:r>
              <a:rPr lang="en-US" altLang="en-US" sz="2000" dirty="0" smtClean="0"/>
              <a:t>threads </a:t>
            </a:r>
            <a:r>
              <a:rPr lang="en-US" altLang="en-US" sz="2000" dirty="0"/>
              <a:t>are executed in an interleaved fashion</a:t>
            </a:r>
          </a:p>
          <a:p>
            <a:pPr lvl="2">
              <a:lnSpc>
                <a:spcPct val="90000"/>
              </a:lnSpc>
            </a:pPr>
            <a:r>
              <a:rPr lang="en-US" altLang="en-US" sz="2000" dirty="0" smtClean="0"/>
              <a:t>a </a:t>
            </a:r>
            <a:r>
              <a:rPr lang="en-US" altLang="en-US" sz="2000" dirty="0"/>
              <a:t>thread that is currently stalled is skipped over</a:t>
            </a:r>
          </a:p>
          <a:p>
            <a:pPr lvl="1">
              <a:lnSpc>
                <a:spcPct val="90000"/>
              </a:lnSpc>
            </a:pPr>
            <a:r>
              <a:rPr lang="en-US" altLang="en-US" sz="2400" dirty="0"/>
              <a:t>CPU must be able to switch between threads </a:t>
            </a:r>
            <a:r>
              <a:rPr lang="en-US" altLang="en-US" sz="2400" dirty="0" smtClean="0"/>
              <a:t>every </a:t>
            </a:r>
            <a:r>
              <a:rPr lang="en-US" altLang="en-US" sz="2400" dirty="0"/>
              <a:t>clock cycle so </a:t>
            </a:r>
            <a:r>
              <a:rPr lang="en-US" altLang="en-US" sz="2400" dirty="0" smtClean="0"/>
              <a:t>needs </a:t>
            </a:r>
            <a:r>
              <a:rPr lang="en-US" altLang="en-US" sz="2400" dirty="0"/>
              <a:t>extra hardware support</a:t>
            </a:r>
          </a:p>
          <a:p>
            <a:pPr>
              <a:lnSpc>
                <a:spcPct val="90000"/>
              </a:lnSpc>
            </a:pPr>
            <a:r>
              <a:rPr lang="en-US" altLang="en-US" sz="2800" dirty="0"/>
              <a:t>Coarse-grained multi-threading</a:t>
            </a:r>
          </a:p>
          <a:p>
            <a:pPr lvl="1">
              <a:lnSpc>
                <a:spcPct val="90000"/>
              </a:lnSpc>
            </a:pPr>
            <a:r>
              <a:rPr lang="en-US" altLang="en-US" sz="2400" dirty="0"/>
              <a:t>switches between threads only when current thread is likely to stall for some </a:t>
            </a:r>
            <a:r>
              <a:rPr lang="en-US" altLang="en-US" sz="2400" dirty="0" smtClean="0"/>
              <a:t>time</a:t>
            </a:r>
            <a:endParaRPr lang="en-US" altLang="en-US" sz="2400" dirty="0"/>
          </a:p>
          <a:p>
            <a:pPr lvl="1">
              <a:lnSpc>
                <a:spcPct val="90000"/>
              </a:lnSpc>
            </a:pPr>
            <a:r>
              <a:rPr lang="en-US" altLang="en-US" sz="2400" dirty="0" smtClean="0"/>
              <a:t>switching </a:t>
            </a:r>
            <a:r>
              <a:rPr lang="en-US" altLang="en-US" sz="2400" dirty="0"/>
              <a:t>process can be more time consuming since we are not switching nearly as often and therefore does not need extra hardware support</a:t>
            </a:r>
          </a:p>
        </p:txBody>
      </p:sp>
    </p:spTree>
    <p:extLst>
      <p:ext uri="{BB962C8B-B14F-4D97-AF65-F5344CB8AC3E}">
        <p14:creationId xmlns:p14="http://schemas.microsoft.com/office/powerpoint/2010/main" val="1769232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1143000"/>
          </a:xfrm>
        </p:spPr>
        <p:txBody>
          <a:bodyPr/>
          <a:lstStyle/>
          <a:p>
            <a:r>
              <a:rPr lang="en-US" altLang="en-US"/>
              <a:t>Advantages/Disadvantages</a:t>
            </a:r>
          </a:p>
        </p:txBody>
      </p:sp>
      <p:sp>
        <p:nvSpPr>
          <p:cNvPr id="6147" name="Rectangle 3"/>
          <p:cNvSpPr>
            <a:spLocks noGrp="1" noChangeArrowheads="1"/>
          </p:cNvSpPr>
          <p:nvPr>
            <p:ph type="body" idx="1"/>
          </p:nvPr>
        </p:nvSpPr>
        <p:spPr>
          <a:xfrm>
            <a:off x="228600" y="762000"/>
            <a:ext cx="8686800" cy="6096000"/>
          </a:xfrm>
        </p:spPr>
        <p:txBody>
          <a:bodyPr>
            <a:normAutofit/>
          </a:bodyPr>
          <a:lstStyle/>
          <a:p>
            <a:pPr>
              <a:lnSpc>
                <a:spcPct val="80000"/>
              </a:lnSpc>
            </a:pPr>
            <a:r>
              <a:rPr lang="en-US" altLang="en-US" sz="2800" dirty="0"/>
              <a:t>Fine-grained</a:t>
            </a:r>
          </a:p>
          <a:p>
            <a:pPr lvl="1">
              <a:lnSpc>
                <a:spcPct val="80000"/>
              </a:lnSpc>
            </a:pPr>
            <a:r>
              <a:rPr lang="en-US" altLang="en-US" sz="2400" dirty="0" err="1"/>
              <a:t>Adv</a:t>
            </a:r>
            <a:r>
              <a:rPr lang="en-US" altLang="en-US" sz="2400" dirty="0"/>
              <a:t>:  less susceptible to stalling situations</a:t>
            </a:r>
          </a:p>
          <a:p>
            <a:pPr lvl="1">
              <a:lnSpc>
                <a:spcPct val="80000"/>
              </a:lnSpc>
            </a:pPr>
            <a:r>
              <a:rPr lang="en-US" altLang="en-US" sz="2400" dirty="0" err="1"/>
              <a:t>Adv</a:t>
            </a:r>
            <a:r>
              <a:rPr lang="en-US" altLang="en-US" sz="2400" dirty="0"/>
              <a:t>:  throughput costs can be hidden because stalls are often unnoticed</a:t>
            </a:r>
          </a:p>
          <a:p>
            <a:pPr lvl="1">
              <a:lnSpc>
                <a:spcPct val="80000"/>
              </a:lnSpc>
            </a:pPr>
            <a:r>
              <a:rPr lang="en-US" altLang="en-US" sz="2400" dirty="0" err="1"/>
              <a:t>Disadv</a:t>
            </a:r>
            <a:r>
              <a:rPr lang="en-US" altLang="en-US" sz="2400" dirty="0"/>
              <a:t>:  slows down execution of each thread</a:t>
            </a:r>
          </a:p>
          <a:p>
            <a:pPr lvl="1">
              <a:lnSpc>
                <a:spcPct val="80000"/>
              </a:lnSpc>
            </a:pPr>
            <a:r>
              <a:rPr lang="en-US" altLang="en-US" sz="2400" dirty="0" err="1"/>
              <a:t>Disadv</a:t>
            </a:r>
            <a:r>
              <a:rPr lang="en-US" altLang="en-US" sz="2400" dirty="0"/>
              <a:t>:  requires a switching process </a:t>
            </a:r>
            <a:r>
              <a:rPr lang="en-US" altLang="en-US" sz="2400" dirty="0" smtClean="0"/>
              <a:t>that can be done within a cycle to not stall </a:t>
            </a:r>
          </a:p>
          <a:p>
            <a:pPr lvl="2">
              <a:lnSpc>
                <a:spcPct val="80000"/>
              </a:lnSpc>
            </a:pPr>
            <a:r>
              <a:rPr lang="en-US" altLang="en-US" sz="2000" dirty="0" smtClean="0"/>
              <a:t>requires more hardware (e.g., a PC for each thread and additional hardware logic and latches to deal with multiple threads)</a:t>
            </a:r>
            <a:endParaRPr lang="en-US" altLang="en-US" sz="2000" dirty="0"/>
          </a:p>
          <a:p>
            <a:pPr>
              <a:lnSpc>
                <a:spcPct val="80000"/>
              </a:lnSpc>
            </a:pPr>
            <a:r>
              <a:rPr lang="en-US" altLang="en-US" sz="2800" dirty="0"/>
              <a:t>Coarse-grained</a:t>
            </a:r>
          </a:p>
          <a:p>
            <a:pPr lvl="1">
              <a:lnSpc>
                <a:spcPct val="80000"/>
              </a:lnSpc>
            </a:pPr>
            <a:r>
              <a:rPr lang="en-US" altLang="en-US" sz="2400" dirty="0" err="1"/>
              <a:t>Adv</a:t>
            </a:r>
            <a:r>
              <a:rPr lang="en-US" altLang="en-US" sz="2400" dirty="0"/>
              <a:t>:  more natural flow for any given thread</a:t>
            </a:r>
          </a:p>
          <a:p>
            <a:pPr lvl="1">
              <a:lnSpc>
                <a:spcPct val="80000"/>
              </a:lnSpc>
            </a:pPr>
            <a:r>
              <a:rPr lang="en-US" altLang="en-US" sz="2400" dirty="0" err="1"/>
              <a:t>Adv</a:t>
            </a:r>
            <a:r>
              <a:rPr lang="en-US" altLang="en-US" sz="2400" dirty="0"/>
              <a:t>:  easier to implement switching process</a:t>
            </a:r>
          </a:p>
          <a:p>
            <a:pPr lvl="1">
              <a:lnSpc>
                <a:spcPct val="80000"/>
              </a:lnSpc>
            </a:pPr>
            <a:r>
              <a:rPr lang="en-US" altLang="en-US" sz="2400" dirty="0" err="1"/>
              <a:t>Adv</a:t>
            </a:r>
            <a:r>
              <a:rPr lang="en-US" altLang="en-US" sz="2400" dirty="0"/>
              <a:t>:  can </a:t>
            </a:r>
            <a:r>
              <a:rPr lang="en-US" altLang="en-US" sz="2400" dirty="0" smtClean="0"/>
              <a:t>be implemented on existing processors</a:t>
            </a:r>
            <a:endParaRPr lang="en-US" altLang="en-US" sz="2400" dirty="0"/>
          </a:p>
          <a:p>
            <a:pPr lvl="1">
              <a:lnSpc>
                <a:spcPct val="80000"/>
              </a:lnSpc>
            </a:pPr>
            <a:r>
              <a:rPr lang="en-US" altLang="en-US" sz="2400" dirty="0" err="1"/>
              <a:t>Disadv</a:t>
            </a:r>
            <a:r>
              <a:rPr lang="en-US" altLang="en-US" sz="2400" dirty="0"/>
              <a:t>:  </a:t>
            </a:r>
            <a:r>
              <a:rPr lang="en-US" altLang="en-US" sz="2400" dirty="0" smtClean="0"/>
              <a:t>switching between threads is more time consuming and short stalling situations are not overcome so that performance as a whole may suffer compared to fine-grained</a:t>
            </a:r>
            <a:endParaRPr lang="en-US" altLang="en-US" sz="2400" dirty="0"/>
          </a:p>
        </p:txBody>
      </p:sp>
    </p:spTree>
    <p:extLst>
      <p:ext uri="{BB962C8B-B14F-4D97-AF65-F5344CB8AC3E}">
        <p14:creationId xmlns:p14="http://schemas.microsoft.com/office/powerpoint/2010/main" val="16188411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p:spPr>
        <p:txBody>
          <a:bodyPr/>
          <a:lstStyle/>
          <a:p>
            <a:r>
              <a:rPr lang="en-US" altLang="en-US" sz="4000"/>
              <a:t>Simultaneous Multi-threading (SMT)</a:t>
            </a:r>
          </a:p>
        </p:txBody>
      </p:sp>
      <p:sp>
        <p:nvSpPr>
          <p:cNvPr id="7171" name="Rectangle 3"/>
          <p:cNvSpPr>
            <a:spLocks noGrp="1" noChangeArrowheads="1"/>
          </p:cNvSpPr>
          <p:nvPr>
            <p:ph type="body" idx="1"/>
          </p:nvPr>
        </p:nvSpPr>
        <p:spPr>
          <a:xfrm>
            <a:off x="304800" y="685800"/>
            <a:ext cx="8305800" cy="2895600"/>
          </a:xfrm>
        </p:spPr>
        <p:txBody>
          <a:bodyPr/>
          <a:lstStyle/>
          <a:p>
            <a:pPr>
              <a:lnSpc>
                <a:spcPct val="80000"/>
              </a:lnSpc>
            </a:pPr>
            <a:r>
              <a:rPr lang="en-US" altLang="en-US" sz="2800" dirty="0"/>
              <a:t>SMT uses multiple issue and dynamic scheduling on our superscalar architecture but adds multi-threading</a:t>
            </a:r>
          </a:p>
          <a:p>
            <a:pPr lvl="1">
              <a:lnSpc>
                <a:spcPct val="80000"/>
              </a:lnSpc>
            </a:pPr>
            <a:r>
              <a:rPr lang="en-US" altLang="en-US" sz="2400" dirty="0"/>
              <a:t>(a) </a:t>
            </a:r>
            <a:r>
              <a:rPr lang="en-US" altLang="en-US" sz="2400" dirty="0" smtClean="0"/>
              <a:t>has not multi-threading so that there will often be </a:t>
            </a:r>
            <a:r>
              <a:rPr lang="en-US" altLang="en-US" sz="2400" dirty="0"/>
              <a:t>idle slots </a:t>
            </a:r>
            <a:r>
              <a:rPr lang="en-US" altLang="en-US" sz="2400" dirty="0" smtClean="0"/>
              <a:t>(cycles) caused </a:t>
            </a:r>
            <a:r>
              <a:rPr lang="en-US" altLang="en-US" sz="2400" dirty="0"/>
              <a:t>by stalls and a lack of ILP </a:t>
            </a:r>
          </a:p>
          <a:p>
            <a:pPr lvl="1">
              <a:lnSpc>
                <a:spcPct val="80000"/>
              </a:lnSpc>
            </a:pPr>
            <a:r>
              <a:rPr lang="en-US" altLang="en-US" sz="2400" dirty="0"/>
              <a:t>(b) and (c) are fine-grained and </a:t>
            </a:r>
            <a:r>
              <a:rPr lang="en-US" altLang="en-US" sz="2400" dirty="0" smtClean="0"/>
              <a:t>coarse-grained </a:t>
            </a:r>
            <a:r>
              <a:rPr lang="en-US" altLang="en-US" sz="2400" dirty="0"/>
              <a:t>respectively</a:t>
            </a:r>
          </a:p>
          <a:p>
            <a:pPr lvl="1">
              <a:lnSpc>
                <a:spcPct val="80000"/>
              </a:lnSpc>
            </a:pPr>
            <a:r>
              <a:rPr lang="en-US" altLang="en-US" sz="2400" dirty="0"/>
              <a:t>(d) shows the potential payoff for SMT</a:t>
            </a:r>
          </a:p>
          <a:p>
            <a:pPr lvl="1">
              <a:lnSpc>
                <a:spcPct val="80000"/>
              </a:lnSpc>
            </a:pPr>
            <a:r>
              <a:rPr lang="en-US" altLang="en-US" sz="2400" dirty="0"/>
              <a:t>(e) goes one step further to illustrate multi</a:t>
            </a:r>
            <a:r>
              <a:rPr lang="en-US" altLang="en-US" sz="2400" i="1" dirty="0"/>
              <a:t>processing </a:t>
            </a:r>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81400"/>
            <a:ext cx="8509000" cy="304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9352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1143000"/>
          </a:xfrm>
        </p:spPr>
        <p:txBody>
          <a:bodyPr/>
          <a:lstStyle/>
          <a:p>
            <a:r>
              <a:rPr lang="en-US" altLang="en-US"/>
              <a:t>Four Approaches</a:t>
            </a:r>
          </a:p>
        </p:txBody>
      </p:sp>
      <p:sp>
        <p:nvSpPr>
          <p:cNvPr id="8195" name="Rectangle 3"/>
          <p:cNvSpPr>
            <a:spLocks noGrp="1" noChangeArrowheads="1"/>
          </p:cNvSpPr>
          <p:nvPr>
            <p:ph type="body" idx="1"/>
          </p:nvPr>
        </p:nvSpPr>
        <p:spPr>
          <a:xfrm>
            <a:off x="152400" y="685800"/>
            <a:ext cx="8763000" cy="6172200"/>
          </a:xfrm>
        </p:spPr>
        <p:txBody>
          <a:bodyPr>
            <a:normAutofit/>
          </a:bodyPr>
          <a:lstStyle/>
          <a:p>
            <a:pPr>
              <a:lnSpc>
                <a:spcPct val="80000"/>
              </a:lnSpc>
            </a:pPr>
            <a:r>
              <a:rPr lang="en-US" altLang="en-US" sz="2800" dirty="0"/>
              <a:t>Superscalar on a single thread (a)</a:t>
            </a:r>
          </a:p>
          <a:p>
            <a:pPr lvl="1">
              <a:lnSpc>
                <a:spcPct val="80000"/>
              </a:lnSpc>
            </a:pPr>
            <a:r>
              <a:rPr lang="en-US" altLang="en-US" sz="2400" dirty="0" smtClean="0"/>
              <a:t>ILP only, switching threads is equivalent </a:t>
            </a:r>
            <a:r>
              <a:rPr lang="en-US" altLang="en-US" sz="2400" dirty="0"/>
              <a:t>to a context switch, which takes many (dozens or </a:t>
            </a:r>
            <a:r>
              <a:rPr lang="en-US" altLang="en-US" sz="2400" dirty="0" smtClean="0"/>
              <a:t>hundreds of) cycles</a:t>
            </a:r>
            <a:endParaRPr lang="en-US" altLang="en-US" sz="2400" dirty="0"/>
          </a:p>
          <a:p>
            <a:pPr>
              <a:lnSpc>
                <a:spcPct val="80000"/>
              </a:lnSpc>
            </a:pPr>
            <a:r>
              <a:rPr lang="en-US" altLang="en-US" sz="2800" dirty="0"/>
              <a:t>Superscalar + coarse-grained MT (c)</a:t>
            </a:r>
          </a:p>
          <a:p>
            <a:pPr lvl="1">
              <a:lnSpc>
                <a:spcPct val="80000"/>
              </a:lnSpc>
            </a:pPr>
            <a:r>
              <a:rPr lang="en-US" altLang="en-US" sz="2400" dirty="0" smtClean="0"/>
              <a:t>easy </a:t>
            </a:r>
            <a:r>
              <a:rPr lang="en-US" altLang="en-US" sz="2400" dirty="0"/>
              <a:t>to implement, performance increase over no </a:t>
            </a:r>
            <a:r>
              <a:rPr lang="en-US" altLang="en-US" sz="2400" dirty="0" smtClean="0"/>
              <a:t>(a), contains </a:t>
            </a:r>
            <a:r>
              <a:rPr lang="en-US" altLang="en-US" sz="2400" dirty="0"/>
              <a:t>empty instruction slots due to short stalling situations (as opposed to lengthier stalls associated with cache miss)</a:t>
            </a:r>
          </a:p>
          <a:p>
            <a:pPr>
              <a:lnSpc>
                <a:spcPct val="80000"/>
              </a:lnSpc>
            </a:pPr>
            <a:r>
              <a:rPr lang="en-US" altLang="en-US" sz="2800" dirty="0"/>
              <a:t> Superscalar + fine-grained MT (b)</a:t>
            </a:r>
          </a:p>
          <a:p>
            <a:pPr lvl="1">
              <a:lnSpc>
                <a:spcPct val="80000"/>
              </a:lnSpc>
            </a:pPr>
            <a:r>
              <a:rPr lang="en-US" altLang="en-US" sz="2400" dirty="0" smtClean="0"/>
              <a:t>switching </a:t>
            </a:r>
            <a:r>
              <a:rPr lang="en-US" altLang="en-US" sz="2400" dirty="0"/>
              <a:t>between threads at each cycle </a:t>
            </a:r>
            <a:r>
              <a:rPr lang="en-US" altLang="en-US" sz="2400" dirty="0" smtClean="0"/>
              <a:t>requires </a:t>
            </a:r>
            <a:r>
              <a:rPr lang="en-US" altLang="en-US" sz="2400" dirty="0"/>
              <a:t>more complex and expensive </a:t>
            </a:r>
            <a:r>
              <a:rPr lang="en-US" altLang="en-US" sz="2400" dirty="0" smtClean="0"/>
              <a:t>hardware</a:t>
            </a:r>
          </a:p>
          <a:p>
            <a:pPr lvl="1">
              <a:lnSpc>
                <a:spcPct val="80000"/>
              </a:lnSpc>
            </a:pPr>
            <a:r>
              <a:rPr lang="en-US" altLang="en-US" sz="2400" dirty="0" smtClean="0"/>
              <a:t>eliminates </a:t>
            </a:r>
            <a:r>
              <a:rPr lang="en-US" altLang="en-US" sz="2400" dirty="0"/>
              <a:t>most </a:t>
            </a:r>
            <a:r>
              <a:rPr lang="en-US" altLang="en-US" sz="2400" dirty="0" smtClean="0"/>
              <a:t>stalls</a:t>
            </a:r>
          </a:p>
          <a:p>
            <a:pPr lvl="1">
              <a:lnSpc>
                <a:spcPct val="80000"/>
              </a:lnSpc>
            </a:pPr>
            <a:r>
              <a:rPr lang="en-US" altLang="en-US" sz="2400" dirty="0" smtClean="0"/>
              <a:t>the </a:t>
            </a:r>
            <a:r>
              <a:rPr lang="en-US" altLang="en-US" sz="2400" dirty="0"/>
              <a:t>only problem is that a thread that lacks ILP or cannot make use of all instruction issue slots will not take full advantage of the hardware</a:t>
            </a:r>
          </a:p>
          <a:p>
            <a:pPr>
              <a:lnSpc>
                <a:spcPct val="80000"/>
              </a:lnSpc>
            </a:pPr>
            <a:r>
              <a:rPr lang="en-US" altLang="en-US" sz="2800" dirty="0"/>
              <a:t>Superscalar + SMT (d)</a:t>
            </a:r>
          </a:p>
          <a:p>
            <a:pPr lvl="1">
              <a:lnSpc>
                <a:spcPct val="80000"/>
              </a:lnSpc>
            </a:pPr>
            <a:r>
              <a:rPr lang="en-US" altLang="en-US" sz="2400" dirty="0"/>
              <a:t>most efficient way to use hardware and multithreading so that as many functional units as possible can be occupied</a:t>
            </a:r>
          </a:p>
        </p:txBody>
      </p:sp>
    </p:spTree>
    <p:extLst>
      <p:ext uri="{BB962C8B-B14F-4D97-AF65-F5344CB8AC3E}">
        <p14:creationId xmlns:p14="http://schemas.microsoft.com/office/powerpoint/2010/main" val="24205775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1143000"/>
          </a:xfrm>
        </p:spPr>
        <p:txBody>
          <a:bodyPr/>
          <a:lstStyle/>
          <a:p>
            <a:r>
              <a:rPr lang="en-US" altLang="en-US"/>
              <a:t>Superscalar Limitations for SMT</a:t>
            </a:r>
          </a:p>
        </p:txBody>
      </p:sp>
      <p:sp>
        <p:nvSpPr>
          <p:cNvPr id="9219" name="Rectangle 3"/>
          <p:cNvSpPr>
            <a:spLocks noGrp="1" noChangeArrowheads="1"/>
          </p:cNvSpPr>
          <p:nvPr>
            <p:ph type="body" idx="1"/>
          </p:nvPr>
        </p:nvSpPr>
        <p:spPr>
          <a:xfrm>
            <a:off x="228600" y="685800"/>
            <a:ext cx="8686800" cy="6172200"/>
          </a:xfrm>
        </p:spPr>
        <p:txBody>
          <a:bodyPr/>
          <a:lstStyle/>
          <a:p>
            <a:r>
              <a:rPr lang="en-US" altLang="en-US" sz="2800" dirty="0"/>
              <a:t>In spite of the performance increase by combining our superscalar hardware and SMT, there are still inherent limitations</a:t>
            </a:r>
          </a:p>
          <a:p>
            <a:pPr lvl="1"/>
            <a:r>
              <a:rPr lang="en-US" altLang="en-US" sz="2400" dirty="0"/>
              <a:t>how many active threads can be considered at one time?</a:t>
            </a:r>
          </a:p>
          <a:p>
            <a:pPr lvl="2"/>
            <a:r>
              <a:rPr lang="en-US" altLang="en-US" sz="2000" dirty="0" smtClean="0"/>
              <a:t>limited </a:t>
            </a:r>
            <a:r>
              <a:rPr lang="en-US" altLang="en-US" sz="2000" dirty="0"/>
              <a:t>by resources such as </a:t>
            </a:r>
            <a:r>
              <a:rPr lang="en-US" altLang="en-US" sz="2000" dirty="0" smtClean="0"/>
              <a:t>number </a:t>
            </a:r>
            <a:r>
              <a:rPr lang="en-US" altLang="en-US" sz="2000" dirty="0"/>
              <a:t>of PCs available to keep track of each thread, size of bus to accommodate multiple threads having instruction fetches at the same time, how many threads can be stored in main memory, </a:t>
            </a:r>
            <a:r>
              <a:rPr lang="en-US" altLang="en-US" sz="2000" dirty="0" err="1"/>
              <a:t>etc</a:t>
            </a:r>
            <a:endParaRPr lang="en-US" altLang="en-US" sz="2000" dirty="0"/>
          </a:p>
          <a:p>
            <a:pPr lvl="1"/>
            <a:r>
              <a:rPr lang="en-US" altLang="en-US" sz="2400" dirty="0" smtClean="0"/>
              <a:t>limited size of buffers </a:t>
            </a:r>
            <a:r>
              <a:rPr lang="en-US" altLang="en-US" sz="2400" dirty="0"/>
              <a:t>used to support the superscalar</a:t>
            </a:r>
          </a:p>
          <a:p>
            <a:pPr lvl="2"/>
            <a:r>
              <a:rPr lang="en-US" altLang="en-US" sz="2000" dirty="0"/>
              <a:t>reorder buffer, instruction queue, issue buffer</a:t>
            </a:r>
          </a:p>
          <a:p>
            <a:pPr lvl="1"/>
            <a:r>
              <a:rPr lang="en-US" altLang="en-US" sz="2400" dirty="0"/>
              <a:t>limitations on bandwidth between CPU and cache/memory</a:t>
            </a:r>
          </a:p>
          <a:p>
            <a:pPr lvl="1"/>
            <a:r>
              <a:rPr lang="en-US" altLang="en-US" sz="2400" dirty="0"/>
              <a:t>limitation on the combination of instructions that can be issued at the same time</a:t>
            </a:r>
          </a:p>
          <a:p>
            <a:pPr lvl="2"/>
            <a:r>
              <a:rPr lang="en-US" altLang="en-US" sz="2000" dirty="0"/>
              <a:t>consider four threads, each of which contains an abnormally large number of FP * but no FP +, then the multiplier functional unit(s) will be very busy while the adder remains idle</a:t>
            </a:r>
          </a:p>
        </p:txBody>
      </p:sp>
    </p:spTree>
    <p:extLst>
      <p:ext uri="{BB962C8B-B14F-4D97-AF65-F5344CB8AC3E}">
        <p14:creationId xmlns:p14="http://schemas.microsoft.com/office/powerpoint/2010/main" val="7249945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229600" cy="1143000"/>
          </a:xfrm>
        </p:spPr>
        <p:txBody>
          <a:bodyPr/>
          <a:lstStyle/>
          <a:p>
            <a:r>
              <a:rPr lang="en-US" altLang="en-US" dirty="0"/>
              <a:t>Performance Improvement of SMT</a:t>
            </a:r>
          </a:p>
        </p:txBody>
      </p:sp>
      <p:sp>
        <p:nvSpPr>
          <p:cNvPr id="12291" name="Rectangle 3"/>
          <p:cNvSpPr>
            <a:spLocks noGrp="1" noChangeArrowheads="1"/>
          </p:cNvSpPr>
          <p:nvPr>
            <p:ph type="body" idx="1"/>
          </p:nvPr>
        </p:nvSpPr>
        <p:spPr>
          <a:xfrm>
            <a:off x="228600" y="838200"/>
            <a:ext cx="8686800" cy="6019800"/>
          </a:xfrm>
        </p:spPr>
        <p:txBody>
          <a:bodyPr>
            <a:normAutofit/>
          </a:bodyPr>
          <a:lstStyle/>
          <a:p>
            <a:pPr>
              <a:lnSpc>
                <a:spcPct val="90000"/>
              </a:lnSpc>
            </a:pPr>
            <a:r>
              <a:rPr lang="en-US" altLang="en-US" dirty="0" smtClean="0"/>
              <a:t>SMT offers only modest improvement over single threading</a:t>
            </a:r>
            <a:endParaRPr lang="en-US" altLang="en-US" dirty="0"/>
          </a:p>
          <a:p>
            <a:pPr lvl="1">
              <a:lnSpc>
                <a:spcPct val="90000"/>
              </a:lnSpc>
            </a:pPr>
            <a:r>
              <a:rPr lang="en-US" altLang="en-US" dirty="0"/>
              <a:t>in part </a:t>
            </a:r>
            <a:r>
              <a:rPr lang="en-US" altLang="en-US" dirty="0" smtClean="0"/>
              <a:t>because issue size has not increased recently</a:t>
            </a:r>
          </a:p>
          <a:p>
            <a:pPr lvl="1">
              <a:lnSpc>
                <a:spcPct val="90000"/>
              </a:lnSpc>
            </a:pPr>
            <a:r>
              <a:rPr lang="en-US" altLang="en-US" dirty="0" smtClean="0"/>
              <a:t>SMT should use issue size of 4-8 or larger, not </a:t>
            </a:r>
            <a:r>
              <a:rPr lang="en-US" altLang="en-US" dirty="0"/>
              <a:t>practical</a:t>
            </a:r>
          </a:p>
          <a:p>
            <a:pPr lvl="1">
              <a:lnSpc>
                <a:spcPct val="90000"/>
              </a:lnSpc>
            </a:pPr>
            <a:r>
              <a:rPr lang="en-US" altLang="en-US" dirty="0"/>
              <a:t>Pentium IV Extreme had improvements of </a:t>
            </a:r>
            <a:r>
              <a:rPr lang="en-US" altLang="en-US" dirty="0" smtClean="0"/>
              <a:t>1.01 </a:t>
            </a:r>
            <a:r>
              <a:rPr lang="en-US" altLang="en-US" dirty="0"/>
              <a:t>and 1.07 for SPEC </a:t>
            </a:r>
            <a:r>
              <a:rPr lang="en-US" altLang="en-US" dirty="0" err="1"/>
              <a:t>int</a:t>
            </a:r>
            <a:r>
              <a:rPr lang="en-US" altLang="en-US" dirty="0"/>
              <a:t> and SPEC FP benchmarks respectively over Pentium IV </a:t>
            </a:r>
            <a:endParaRPr lang="en-US" altLang="en-US" dirty="0" smtClean="0"/>
          </a:p>
          <a:p>
            <a:pPr lvl="2">
              <a:lnSpc>
                <a:spcPct val="90000"/>
              </a:lnSpc>
            </a:pPr>
            <a:r>
              <a:rPr lang="en-US" altLang="en-US" dirty="0" smtClean="0"/>
              <a:t>Extreme </a:t>
            </a:r>
            <a:r>
              <a:rPr lang="en-US" altLang="en-US" dirty="0"/>
              <a:t>= Pentium IV + SMT </a:t>
            </a:r>
            <a:r>
              <a:rPr lang="en-US" altLang="en-US" dirty="0" smtClean="0"/>
              <a:t>support</a:t>
            </a:r>
            <a:endParaRPr lang="en-US" altLang="en-US" dirty="0"/>
          </a:p>
          <a:p>
            <a:pPr lvl="1">
              <a:lnSpc>
                <a:spcPct val="90000"/>
              </a:lnSpc>
            </a:pPr>
            <a:r>
              <a:rPr lang="en-US" altLang="en-US" dirty="0" smtClean="0"/>
              <a:t>running </a:t>
            </a:r>
            <a:r>
              <a:rPr lang="en-US" altLang="en-US" dirty="0"/>
              <a:t>2 SPEC benchmarks </a:t>
            </a:r>
            <a:r>
              <a:rPr lang="en-US" altLang="en-US" dirty="0" smtClean="0"/>
              <a:t>using SMT mode saw improvements from 0.9 </a:t>
            </a:r>
            <a:r>
              <a:rPr lang="en-US" altLang="en-US" dirty="0"/>
              <a:t>to 1.58 </a:t>
            </a:r>
            <a:r>
              <a:rPr lang="en-US" altLang="en-US" dirty="0" smtClean="0"/>
              <a:t>(average </a:t>
            </a:r>
            <a:r>
              <a:rPr lang="en-US" altLang="en-US" dirty="0"/>
              <a:t>improvement of </a:t>
            </a:r>
            <a:r>
              <a:rPr lang="en-US" altLang="en-US" dirty="0" smtClean="0"/>
              <a:t>1.20)</a:t>
            </a:r>
            <a:endParaRPr lang="en-US" altLang="en-US" dirty="0"/>
          </a:p>
        </p:txBody>
      </p:sp>
    </p:spTree>
    <p:extLst>
      <p:ext uri="{BB962C8B-B14F-4D97-AF65-F5344CB8AC3E}">
        <p14:creationId xmlns:p14="http://schemas.microsoft.com/office/powerpoint/2010/main" val="31192987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221" y="0"/>
            <a:ext cx="8229600" cy="1143000"/>
          </a:xfrm>
        </p:spPr>
        <p:txBody>
          <a:bodyPr/>
          <a:lstStyle/>
          <a:p>
            <a:r>
              <a:rPr lang="en-US" dirty="0" smtClean="0"/>
              <a:t>Conclusions on SMT</a:t>
            </a:r>
            <a:endParaRPr lang="en-US" dirty="0"/>
          </a:p>
        </p:txBody>
      </p:sp>
      <p:sp>
        <p:nvSpPr>
          <p:cNvPr id="3" name="Content Placeholder 2"/>
          <p:cNvSpPr>
            <a:spLocks noGrp="1"/>
          </p:cNvSpPr>
          <p:nvPr>
            <p:ph idx="1"/>
          </p:nvPr>
        </p:nvSpPr>
        <p:spPr>
          <a:xfrm>
            <a:off x="457200" y="1447800"/>
            <a:ext cx="8229600" cy="5257800"/>
          </a:xfrm>
        </p:spPr>
        <p:txBody>
          <a:bodyPr>
            <a:normAutofit fontScale="92500"/>
          </a:bodyPr>
          <a:lstStyle/>
          <a:p>
            <a:pPr>
              <a:lnSpc>
                <a:spcPct val="90000"/>
              </a:lnSpc>
            </a:pPr>
            <a:r>
              <a:rPr lang="en-US" altLang="en-US" sz="2800" dirty="0" smtClean="0"/>
              <a:t>SMT </a:t>
            </a:r>
            <a:r>
              <a:rPr lang="en-US" altLang="en-US" sz="2800" dirty="0"/>
              <a:t>has benefits but costs may outweigh </a:t>
            </a:r>
            <a:r>
              <a:rPr lang="en-US" altLang="en-US" sz="2800" dirty="0" smtClean="0"/>
              <a:t>those </a:t>
            </a:r>
            <a:r>
              <a:rPr lang="en-US" altLang="en-US" sz="2800" dirty="0"/>
              <a:t>benefits</a:t>
            </a:r>
          </a:p>
          <a:p>
            <a:pPr>
              <a:lnSpc>
                <a:spcPct val="90000"/>
              </a:lnSpc>
            </a:pPr>
            <a:r>
              <a:rPr lang="en-US" altLang="en-US" sz="2800" dirty="0" smtClean="0"/>
              <a:t>With multiple </a:t>
            </a:r>
            <a:r>
              <a:rPr lang="en-US" altLang="en-US" sz="2800" dirty="0"/>
              <a:t>CPU </a:t>
            </a:r>
            <a:r>
              <a:rPr lang="en-US" altLang="en-US" sz="2800" dirty="0" smtClean="0"/>
              <a:t>cores </a:t>
            </a:r>
            <a:r>
              <a:rPr lang="en-US" altLang="en-US" sz="2800" dirty="0"/>
              <a:t>(see (e) slide 92) </a:t>
            </a:r>
            <a:r>
              <a:rPr lang="en-US" altLang="en-US" sz="2800" dirty="0" smtClean="0"/>
              <a:t>commonly available</a:t>
            </a:r>
          </a:p>
          <a:p>
            <a:pPr lvl="1">
              <a:lnSpc>
                <a:spcPct val="90000"/>
              </a:lnSpc>
            </a:pPr>
            <a:r>
              <a:rPr lang="en-US" altLang="en-US" sz="2400" dirty="0" smtClean="0"/>
              <a:t>SMT can be simulated with one thread per core</a:t>
            </a:r>
          </a:p>
          <a:p>
            <a:pPr lvl="1">
              <a:lnSpc>
                <a:spcPct val="90000"/>
              </a:lnSpc>
            </a:pPr>
            <a:r>
              <a:rPr lang="en-US" altLang="en-US" sz="2400" dirty="0"/>
              <a:t>d</a:t>
            </a:r>
            <a:r>
              <a:rPr lang="en-US" altLang="en-US" sz="2400" dirty="0" smtClean="0"/>
              <a:t>oesn’t get passed stalling issues but is cheaper</a:t>
            </a:r>
            <a:endParaRPr lang="en-US" altLang="en-US" sz="2400" dirty="0"/>
          </a:p>
          <a:p>
            <a:pPr>
              <a:lnSpc>
                <a:spcPct val="90000"/>
              </a:lnSpc>
            </a:pPr>
            <a:r>
              <a:rPr lang="en-US" altLang="en-US" sz="2800" dirty="0" smtClean="0"/>
              <a:t>Discussed </a:t>
            </a:r>
            <a:r>
              <a:rPr lang="en-US" altLang="en-US" sz="2800" dirty="0"/>
              <a:t>in the text (but skipped here) is the increasing demands on power consumption </a:t>
            </a:r>
            <a:endParaRPr lang="en-US" altLang="en-US" sz="2800" dirty="0" smtClean="0"/>
          </a:p>
          <a:p>
            <a:pPr lvl="1">
              <a:lnSpc>
                <a:spcPct val="90000"/>
              </a:lnSpc>
            </a:pPr>
            <a:r>
              <a:rPr lang="en-US" altLang="en-US" sz="2400" dirty="0" smtClean="0"/>
              <a:t>as </a:t>
            </a:r>
            <a:r>
              <a:rPr lang="en-US" altLang="en-US" sz="2400" dirty="0"/>
              <a:t>we </a:t>
            </a:r>
            <a:r>
              <a:rPr lang="en-US" altLang="en-US" sz="2400" dirty="0" smtClean="0"/>
              <a:t>add hardware improvements, power consumption increases</a:t>
            </a:r>
          </a:p>
          <a:p>
            <a:pPr lvl="1">
              <a:lnSpc>
                <a:spcPct val="90000"/>
              </a:lnSpc>
            </a:pPr>
            <a:r>
              <a:rPr lang="en-US" altLang="en-US" sz="2400" dirty="0" smtClean="0"/>
              <a:t>since a lot of computation is handled by mobile devices using battery power, this becomes a concern</a:t>
            </a:r>
          </a:p>
          <a:p>
            <a:pPr lvl="1">
              <a:lnSpc>
                <a:spcPct val="90000"/>
              </a:lnSpc>
            </a:pPr>
            <a:r>
              <a:rPr lang="en-US" altLang="en-US" sz="2400" dirty="0" smtClean="0"/>
              <a:t>while we may want to still use dynamic issue superscalars, adding SMT support is a power drain we may not want to add</a:t>
            </a:r>
            <a:endParaRPr lang="en-US" altLang="en-US" sz="2400" dirty="0"/>
          </a:p>
          <a:p>
            <a:endParaRPr lang="en-US" dirty="0"/>
          </a:p>
        </p:txBody>
      </p:sp>
    </p:spTree>
    <p:extLst>
      <p:ext uri="{BB962C8B-B14F-4D97-AF65-F5344CB8AC3E}">
        <p14:creationId xmlns:p14="http://schemas.microsoft.com/office/powerpoint/2010/main" val="28268299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ARM Cortex-A53</a:t>
            </a:r>
            <a:endParaRPr lang="en-US" dirty="0"/>
          </a:p>
        </p:txBody>
      </p:sp>
      <p:sp>
        <p:nvSpPr>
          <p:cNvPr id="3" name="Content Placeholder 2"/>
          <p:cNvSpPr>
            <a:spLocks noGrp="1"/>
          </p:cNvSpPr>
          <p:nvPr>
            <p:ph idx="1"/>
          </p:nvPr>
        </p:nvSpPr>
        <p:spPr>
          <a:xfrm>
            <a:off x="152400" y="762000"/>
            <a:ext cx="8763000" cy="6096000"/>
          </a:xfrm>
        </p:spPr>
        <p:txBody>
          <a:bodyPr>
            <a:normAutofit fontScale="85000" lnSpcReduction="10000"/>
          </a:bodyPr>
          <a:lstStyle/>
          <a:p>
            <a:r>
              <a:rPr lang="en-US" dirty="0" smtClean="0"/>
              <a:t>Used in many tablets and cell phones</a:t>
            </a:r>
          </a:p>
          <a:p>
            <a:pPr lvl="1"/>
            <a:r>
              <a:rPr lang="en-US" dirty="0" smtClean="0"/>
              <a:t>requirements favor power utilization over speed</a:t>
            </a:r>
          </a:p>
          <a:p>
            <a:r>
              <a:rPr lang="en-US" dirty="0" smtClean="0"/>
              <a:t>Dual issue</a:t>
            </a:r>
          </a:p>
          <a:p>
            <a:r>
              <a:rPr lang="en-US" dirty="0" smtClean="0"/>
              <a:t>Statically scheduled with some dynamic issue capabilities</a:t>
            </a:r>
          </a:p>
          <a:p>
            <a:r>
              <a:rPr lang="en-US" dirty="0" smtClean="0"/>
              <a:t>8-stage integer pipeline (excluding branches)</a:t>
            </a:r>
          </a:p>
          <a:p>
            <a:pPr lvl="1"/>
            <a:r>
              <a:rPr lang="en-US" dirty="0" smtClean="0"/>
              <a:t>see next slide</a:t>
            </a:r>
          </a:p>
          <a:p>
            <a:pPr lvl="1"/>
            <a:r>
              <a:rPr lang="en-US" dirty="0" smtClean="0"/>
              <a:t>pipeline requires in-order execution so while dependent instructions can be issued together, their execution is serialized</a:t>
            </a:r>
          </a:p>
          <a:p>
            <a:pPr lvl="1"/>
            <a:r>
              <a:rPr lang="en-US" dirty="0" smtClean="0"/>
              <a:t>uses speculation for next instruction address – four different predictors used</a:t>
            </a:r>
          </a:p>
          <a:p>
            <a:r>
              <a:rPr lang="en-US" dirty="0" smtClean="0"/>
              <a:t>FP pipeline extends execution from 2 stages to 5 but only consists of 10 total stages because </a:t>
            </a:r>
            <a:r>
              <a:rPr lang="en-US" dirty="0" err="1" smtClean="0"/>
              <a:t>writeback</a:t>
            </a:r>
            <a:r>
              <a:rPr lang="en-US" dirty="0" smtClean="0"/>
              <a:t> is not performed by FP (instead, forwarding to reservation stations)</a:t>
            </a:r>
          </a:p>
        </p:txBody>
      </p:sp>
    </p:spTree>
    <p:extLst>
      <p:ext uri="{BB962C8B-B14F-4D97-AF65-F5344CB8AC3E}">
        <p14:creationId xmlns:p14="http://schemas.microsoft.com/office/powerpoint/2010/main" val="3351180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10881</TotalTime>
  <Words>10071</Words>
  <Application>Microsoft Office PowerPoint</Application>
  <PresentationFormat>On-screen Show (4:3)</PresentationFormat>
  <Paragraphs>2052</Paragraphs>
  <Slides>106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13" baseType="lpstr">
      <vt:lpstr>Arial</vt:lpstr>
      <vt:lpstr>Calibri</vt:lpstr>
      <vt:lpstr>Courier New</vt:lpstr>
      <vt:lpstr>Times New Roman</vt:lpstr>
      <vt:lpstr>Wingdings</vt:lpstr>
      <vt:lpstr>Office Theme</vt:lpstr>
      <vt:lpstr>Bitmap Image</vt:lpstr>
      <vt:lpstr>Instruction-Level Parallelism</vt:lpstr>
      <vt:lpstr>Limitations on ILP</vt:lpstr>
      <vt:lpstr>A Solution</vt:lpstr>
      <vt:lpstr>Static Loop Unrolling</vt:lpstr>
      <vt:lpstr>Example</vt:lpstr>
      <vt:lpstr>More on Loop Unrolling </vt:lpstr>
      <vt:lpstr>Revisiting Dependencies</vt:lpstr>
      <vt:lpstr>More On Name Dependencies</vt:lpstr>
      <vt:lpstr>Dealing With Control Dependences</vt:lpstr>
      <vt:lpstr>Correlating Branch Predictors</vt:lpstr>
      <vt:lpstr>Continued</vt:lpstr>
      <vt:lpstr>Example</vt:lpstr>
      <vt:lpstr>Tournament Predictors</vt:lpstr>
      <vt:lpstr>Implementing a Tournament Predictor</vt:lpstr>
      <vt:lpstr>More Results</vt:lpstr>
      <vt:lpstr>Tagged Hybrid Predictors</vt:lpstr>
      <vt:lpstr>PowerPoint Presentation</vt:lpstr>
      <vt:lpstr>Intel Core i7 Branch Prediction</vt:lpstr>
      <vt:lpstr>Dynamic Scheduling</vt:lpstr>
      <vt:lpstr>The New Pipeline</vt:lpstr>
      <vt:lpstr>Issuing Logic</vt:lpstr>
      <vt:lpstr>Advantage of Dynamic Scheduling</vt:lpstr>
      <vt:lpstr>Scoreboard Structure</vt:lpstr>
      <vt:lpstr>How the Scoreboard Works</vt:lpstr>
      <vt:lpstr>Continued</vt:lpstr>
      <vt:lpstr>Example</vt:lpstr>
      <vt:lpstr>Cycles 2-4</vt:lpstr>
      <vt:lpstr>Cycles 5-8</vt:lpstr>
      <vt:lpstr>Cycles 9-15</vt:lpstr>
      <vt:lpstr>Cycles 16-62</vt:lpstr>
      <vt:lpstr>Benefits and Costs of the Scoreboard</vt:lpstr>
      <vt:lpstr>Register Renaming</vt:lpstr>
      <vt:lpstr>Dynamic Scheduling</vt:lpstr>
      <vt:lpstr>Tomasulo’s Architecture</vt:lpstr>
      <vt:lpstr>Revised Stages</vt:lpstr>
      <vt:lpstr>Register Renaming Example</vt:lpstr>
      <vt:lpstr>Stages Continued</vt:lpstr>
      <vt:lpstr>Continued</vt:lpstr>
      <vt:lpstr>How Register Renaming Works</vt:lpstr>
      <vt:lpstr>Example</vt:lpstr>
      <vt:lpstr>Example</vt:lpstr>
      <vt:lpstr>Continued</vt:lpstr>
      <vt:lpstr>PowerPoint Presentation</vt:lpstr>
      <vt:lpstr>PowerPoint Presentation</vt:lpstr>
      <vt:lpstr>PowerPoint Presentation</vt:lpstr>
      <vt:lpstr>PowerPoint Presentation</vt:lpstr>
      <vt:lpstr>Dynamic Loop Unrolling</vt:lpstr>
      <vt:lpstr>Continued</vt:lpstr>
      <vt:lpstr>Example</vt:lpstr>
      <vt:lpstr>Tomasulo Solution</vt:lpstr>
      <vt:lpstr>Continued</vt:lpstr>
      <vt:lpstr>PowerPoint Presentation</vt:lpstr>
      <vt:lpstr>PowerPoint Presentation</vt:lpstr>
      <vt:lpstr>Summary on Tomasulo</vt:lpstr>
      <vt:lpstr>Continued</vt:lpstr>
      <vt:lpstr>Hardware-based Speculation</vt:lpstr>
      <vt:lpstr>Re-Order Buffer</vt:lpstr>
      <vt:lpstr>Superscalar Tomasulo + ROB</vt:lpstr>
      <vt:lpstr>New Implementation</vt:lpstr>
      <vt:lpstr>Example</vt:lpstr>
      <vt:lpstr>Loop Unrolling Example</vt:lpstr>
      <vt:lpstr>PowerPoint Presentation</vt:lpstr>
      <vt:lpstr>Revised Logic</vt:lpstr>
      <vt:lpstr>Continued</vt:lpstr>
      <vt:lpstr>Implementation Issues</vt:lpstr>
      <vt:lpstr>Variation:  Register Renaming</vt:lpstr>
      <vt:lpstr>Why Use Register Renaming?</vt:lpstr>
      <vt:lpstr>Example</vt:lpstr>
      <vt:lpstr>Cost of Miss-speculation</vt:lpstr>
      <vt:lpstr>Multiple Issue</vt:lpstr>
      <vt:lpstr>PowerPoint Presentation</vt:lpstr>
      <vt:lpstr>Another Example</vt:lpstr>
      <vt:lpstr>Solution</vt:lpstr>
      <vt:lpstr>Another Solution</vt:lpstr>
      <vt:lpstr>Dynamic Scheduling</vt:lpstr>
      <vt:lpstr>PowerPoint Presentation</vt:lpstr>
      <vt:lpstr>PowerPoint Presentation</vt:lpstr>
      <vt:lpstr>VLIW Approach</vt:lpstr>
      <vt:lpstr>PowerPoint Presentation</vt:lpstr>
      <vt:lpstr>PowerPoint Presentation</vt:lpstr>
      <vt:lpstr>Supporting Superscalar</vt:lpstr>
      <vt:lpstr>How Much Can We Speculate?</vt:lpstr>
      <vt:lpstr>Window Size</vt:lpstr>
      <vt:lpstr>Speculating Through Branches</vt:lpstr>
      <vt:lpstr>Integrated Instruction Fetch Unit</vt:lpstr>
      <vt:lpstr>Branch Target Buffer</vt:lpstr>
      <vt:lpstr>Using the Branch Target Buffer</vt:lpstr>
      <vt:lpstr>Performance of Branch Target Buffer</vt:lpstr>
      <vt:lpstr>Two Other Speculation Techniques</vt:lpstr>
      <vt:lpstr>Hardware vs Software Speculation</vt:lpstr>
      <vt:lpstr>Thread Level Parallelism</vt:lpstr>
      <vt:lpstr>Approaches to TLP</vt:lpstr>
      <vt:lpstr>Advantages/Disadvantages</vt:lpstr>
      <vt:lpstr>Simultaneous Multi-threading (SMT)</vt:lpstr>
      <vt:lpstr>Four Approaches</vt:lpstr>
      <vt:lpstr>Superscalar Limitations for SMT</vt:lpstr>
      <vt:lpstr>Performance Improvement of SMT</vt:lpstr>
      <vt:lpstr>Conclusions on SMT</vt:lpstr>
      <vt:lpstr>ARM Cortex-A53</vt:lpstr>
      <vt:lpstr>8/10 Stage Pipeline</vt:lpstr>
      <vt:lpstr>How the Pipeline Works</vt:lpstr>
      <vt:lpstr>Continued</vt:lpstr>
      <vt:lpstr>Branches</vt:lpstr>
      <vt:lpstr>ARM Performance</vt:lpstr>
      <vt:lpstr>Advanced Multi-Issue Processors</vt:lpstr>
      <vt:lpstr>Fallacies and Pitfalls</vt:lpstr>
    </vt:vector>
  </TitlesOfParts>
  <Company>NKU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Scheduling</dc:title>
  <dc:creator>Administrator</dc:creator>
  <cp:lastModifiedBy>Richard Fox</cp:lastModifiedBy>
  <cp:revision>127</cp:revision>
  <dcterms:created xsi:type="dcterms:W3CDTF">2012-03-30T15:08:58Z</dcterms:created>
  <dcterms:modified xsi:type="dcterms:W3CDTF">2019-02-27T14:01:36Z</dcterms:modified>
</cp:coreProperties>
</file>