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12/7/2015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12/7/2015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12/7/2015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12/7/2015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12/7/2015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12/7/2015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12/7/2015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12/7/2015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Honors Mathematics For Liberal Arts</a:t>
            </a:r>
            <a:endParaRPr lang="en-US" dirty="0"/>
          </a:p>
        </p:txBody>
      </p:sp>
      <p:sp>
        <p:nvSpPr>
          <p:cNvPr id="3" name="Subtitle 2"/>
          <p:cNvSpPr>
            <a:spLocks noGrp="1"/>
          </p:cNvSpPr>
          <p:nvPr>
            <p:ph type="subTitle" idx="1"/>
          </p:nvPr>
        </p:nvSpPr>
        <p:spPr/>
        <p:txBody>
          <a:bodyPr/>
          <a:lstStyle/>
          <a:p>
            <a:r>
              <a:rPr lang="en-US" dirty="0" smtClean="0"/>
              <a:t>Finding the well-being of the East and West Sides of Newport</a:t>
            </a:r>
            <a:endParaRPr lang="en-US" dirty="0"/>
          </a:p>
        </p:txBody>
      </p:sp>
    </p:spTree>
    <p:extLst>
      <p:ext uri="{BB962C8B-B14F-4D97-AF65-F5344CB8AC3E}">
        <p14:creationId xmlns:p14="http://schemas.microsoft.com/office/powerpoint/2010/main" val="36622555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lstStyle/>
          <a:p>
            <a:r>
              <a:rPr lang="en-US" dirty="0" smtClean="0"/>
              <a:t>The impossibility to define hope.</a:t>
            </a:r>
          </a:p>
          <a:p>
            <a:r>
              <a:rPr lang="en-US" dirty="0" smtClean="0"/>
              <a:t>Our switch to the East and West Side of Newport.</a:t>
            </a:r>
          </a:p>
          <a:p>
            <a:r>
              <a:rPr lang="en-US" dirty="0" smtClean="0"/>
              <a:t>Creating a Survey </a:t>
            </a:r>
          </a:p>
          <a:p>
            <a:r>
              <a:rPr lang="en-US" dirty="0" smtClean="0"/>
              <a:t>The math</a:t>
            </a:r>
          </a:p>
          <a:p>
            <a:pPr lvl="1"/>
            <a:r>
              <a:rPr lang="en-US" dirty="0" smtClean="0"/>
              <a:t>Moran’s I </a:t>
            </a:r>
          </a:p>
          <a:p>
            <a:pPr lvl="1"/>
            <a:r>
              <a:rPr lang="en-US" dirty="0" smtClean="0"/>
              <a:t>Pascal’s Triangle </a:t>
            </a:r>
          </a:p>
          <a:p>
            <a:pPr lvl="1"/>
            <a:r>
              <a:rPr lang="en-US" dirty="0" smtClean="0"/>
              <a:t>Z-Calculations</a:t>
            </a:r>
          </a:p>
          <a:p>
            <a:r>
              <a:rPr lang="en-US" dirty="0" smtClean="0"/>
              <a:t>Conclusion: Is there a difference between the East and West Side?</a:t>
            </a:r>
          </a:p>
        </p:txBody>
      </p:sp>
    </p:spTree>
    <p:extLst>
      <p:ext uri="{BB962C8B-B14F-4D97-AF65-F5344CB8AC3E}">
        <p14:creationId xmlns:p14="http://schemas.microsoft.com/office/powerpoint/2010/main" val="38415306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does Census Tract 505 compare to its neighbors? </a:t>
            </a:r>
            <a:endParaRPr lang="en-US" dirty="0"/>
          </a:p>
        </p:txBody>
      </p:sp>
      <p:sp>
        <p:nvSpPr>
          <p:cNvPr id="3" name="Content Placeholder 2"/>
          <p:cNvSpPr>
            <a:spLocks noGrp="1"/>
          </p:cNvSpPr>
          <p:nvPr>
            <p:ph idx="1"/>
          </p:nvPr>
        </p:nvSpPr>
        <p:spPr/>
        <p:txBody>
          <a:bodyPr/>
          <a:lstStyle/>
          <a:p>
            <a:r>
              <a:rPr lang="en-US" dirty="0" smtClean="0"/>
              <a:t>When we first tried to determine the problems within Newport, we compared Census Tract 505 to its surrounding tracts.</a:t>
            </a:r>
          </a:p>
          <a:p>
            <a:r>
              <a:rPr lang="en-US" dirty="0" smtClean="0"/>
              <a:t>We then hypothesized that there was a correlation between levels of performance due to location, and we began to analyze if the East Side was doing better than the West Side, and if so, why. </a:t>
            </a:r>
          </a:p>
          <a:p>
            <a:r>
              <a:rPr lang="en-US" dirty="0" smtClean="0"/>
              <a:t>This became our null hypothesis. </a:t>
            </a:r>
          </a:p>
          <a:p>
            <a:pPr lvl="1"/>
            <a:r>
              <a:rPr lang="en-US" dirty="0" smtClean="0"/>
              <a:t>Our math would become centered around whether or not we reject this null hypothesis.</a:t>
            </a:r>
          </a:p>
        </p:txBody>
      </p:sp>
    </p:spTree>
    <p:extLst>
      <p:ext uri="{BB962C8B-B14F-4D97-AF65-F5344CB8AC3E}">
        <p14:creationId xmlns:p14="http://schemas.microsoft.com/office/powerpoint/2010/main" val="21548794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Speaking of math…</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Adjacency Matrix</a:t>
            </a:r>
          </a:p>
          <a:p>
            <a:pPr lvl="1"/>
            <a:r>
              <a:rPr lang="en-US" dirty="0" smtClean="0"/>
              <a:t>An adjacency matrix is</a:t>
            </a:r>
            <a:r>
              <a:rPr lang="en-US" dirty="0" smtClean="0">
                <a:solidFill>
                  <a:srgbClr val="000000"/>
                </a:solidFill>
                <a:latin typeface="Arial" panose="020B0604020202020204" pitchFamily="34" charset="0"/>
              </a:rPr>
              <a:t> </a:t>
            </a:r>
            <a:r>
              <a:rPr lang="en-US" dirty="0">
                <a:solidFill>
                  <a:srgbClr val="000000"/>
                </a:solidFill>
                <a:latin typeface="Arial" panose="020B0604020202020204" pitchFamily="34" charset="0"/>
              </a:rPr>
              <a:t>a means of representing which vertices of a graph are adjacent to which other vertices in a simple, labeled </a:t>
            </a:r>
            <a:r>
              <a:rPr lang="en-US" dirty="0" smtClean="0">
                <a:solidFill>
                  <a:srgbClr val="000000"/>
                </a:solidFill>
                <a:latin typeface="Arial" panose="020B0604020202020204" pitchFamily="34" charset="0"/>
              </a:rPr>
              <a:t>graph. </a:t>
            </a:r>
            <a:endParaRPr lang="en-US" dirty="0" smtClean="0"/>
          </a:p>
          <a:p>
            <a:r>
              <a:rPr lang="en-US" dirty="0" smtClean="0"/>
              <a:t>Pascal’s Triangle </a:t>
            </a:r>
          </a:p>
          <a:p>
            <a:pPr lvl="1"/>
            <a:r>
              <a:rPr lang="en-US" dirty="0">
                <a:solidFill>
                  <a:srgbClr val="000000"/>
                </a:solidFill>
                <a:latin typeface="Arial" panose="020B0604020202020204" pitchFamily="34" charset="0"/>
              </a:rPr>
              <a:t>Pascal’s Triangle is a triangular array of binomial coefficients, and vital for understanding proportions later in the class for z-calculations. </a:t>
            </a:r>
            <a:endParaRPr lang="en-US" dirty="0" smtClean="0"/>
          </a:p>
          <a:p>
            <a:r>
              <a:rPr lang="en-US" dirty="0" smtClean="0"/>
              <a:t>Moran’s I</a:t>
            </a:r>
          </a:p>
          <a:p>
            <a:pPr lvl="1"/>
            <a:r>
              <a:rPr lang="en-US" sz="1500" dirty="0" smtClean="0"/>
              <a:t>Moran’s I is used to detect departures from spatial randomness, </a:t>
            </a:r>
            <a:r>
              <a:rPr lang="en-US" sz="1500" dirty="0"/>
              <a:t>in which "In the absence of more detailed knowledge, areas are often connected based on geographic adjacency. Two areas, </a:t>
            </a:r>
            <a:r>
              <a:rPr lang="en-US" sz="1500" dirty="0" err="1"/>
              <a:t>i</a:t>
            </a:r>
            <a:r>
              <a:rPr lang="en-US" sz="1500" dirty="0"/>
              <a:t> and j, are assigned a weight of one when they share a common border. Otherwise, they are assigned a weight of zero. The alternative spatial model under this simple scheme states that rates in spatially contiguous areas are correlated.” </a:t>
            </a:r>
            <a:endParaRPr lang="en-US" sz="1500" dirty="0" smtClean="0"/>
          </a:p>
          <a:p>
            <a:r>
              <a:rPr lang="en-US" dirty="0" smtClean="0"/>
              <a:t>Z-Calculation</a:t>
            </a:r>
          </a:p>
          <a:p>
            <a:pPr lvl="1"/>
            <a:r>
              <a:rPr lang="en-US" dirty="0" smtClean="0"/>
              <a:t>A Z-Calculation is used to detect the differences between two populations.</a:t>
            </a:r>
            <a:endParaRPr lang="en-US" dirty="0"/>
          </a:p>
          <a:p>
            <a:r>
              <a:rPr lang="en-US" dirty="0"/>
              <a:t>We used these to understand how the graphs we created distinguished the East Side from the West Side.</a:t>
            </a:r>
            <a:endParaRPr lang="en-US" dirty="0" smtClean="0"/>
          </a:p>
        </p:txBody>
      </p:sp>
    </p:spTree>
    <p:extLst>
      <p:ext uri="{BB962C8B-B14F-4D97-AF65-F5344CB8AC3E}">
        <p14:creationId xmlns:p14="http://schemas.microsoft.com/office/powerpoint/2010/main" val="4247623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Creating a Survey</a:t>
            </a:r>
            <a:endParaRPr lang="en-US" dirty="0"/>
          </a:p>
        </p:txBody>
      </p:sp>
      <p:sp>
        <p:nvSpPr>
          <p:cNvPr id="3" name="Content Placeholder 2"/>
          <p:cNvSpPr>
            <a:spLocks noGrp="1"/>
          </p:cNvSpPr>
          <p:nvPr>
            <p:ph idx="1"/>
          </p:nvPr>
        </p:nvSpPr>
        <p:spPr/>
        <p:txBody>
          <a:bodyPr/>
          <a:lstStyle/>
          <a:p>
            <a:r>
              <a:rPr lang="en-US" dirty="0" smtClean="0"/>
              <a:t>We discussed why we should have the survey. </a:t>
            </a:r>
          </a:p>
          <a:p>
            <a:pPr lvl="1"/>
            <a:r>
              <a:rPr lang="en-US" dirty="0" smtClean="0"/>
              <a:t>We also discussed what we shouldn’t do when conducting the survey. </a:t>
            </a:r>
          </a:p>
          <a:p>
            <a:r>
              <a:rPr lang="en-US" dirty="0" smtClean="0"/>
              <a:t>We broke into three teams.</a:t>
            </a:r>
          </a:p>
          <a:p>
            <a:pPr lvl="1"/>
            <a:r>
              <a:rPr lang="en-US" dirty="0" smtClean="0"/>
              <a:t>Location</a:t>
            </a:r>
          </a:p>
          <a:p>
            <a:pPr lvl="1"/>
            <a:r>
              <a:rPr lang="en-US" dirty="0" smtClean="0"/>
              <a:t>Survey Prep</a:t>
            </a:r>
          </a:p>
          <a:p>
            <a:pPr lvl="1"/>
            <a:r>
              <a:rPr lang="en-US" dirty="0" smtClean="0"/>
              <a:t>Protocol </a:t>
            </a:r>
          </a:p>
          <a:p>
            <a:r>
              <a:rPr lang="en-US" dirty="0" smtClean="0"/>
              <a:t>We gathered the information and used the answers to create proportions. </a:t>
            </a:r>
          </a:p>
          <a:p>
            <a:endParaRPr lang="en-US" dirty="0"/>
          </a:p>
        </p:txBody>
      </p:sp>
    </p:spTree>
    <p:extLst>
      <p:ext uri="{BB962C8B-B14F-4D97-AF65-F5344CB8AC3E}">
        <p14:creationId xmlns:p14="http://schemas.microsoft.com/office/powerpoint/2010/main" val="22284366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Conclusions: Is there a difference between the East and West Side of Newport?</a:t>
            </a:r>
            <a:endParaRPr lang="en-US" dirty="0"/>
          </a:p>
        </p:txBody>
      </p:sp>
      <p:sp>
        <p:nvSpPr>
          <p:cNvPr id="3" name="Content Placeholder 2"/>
          <p:cNvSpPr>
            <a:spLocks noGrp="1"/>
          </p:cNvSpPr>
          <p:nvPr>
            <p:ph idx="1"/>
          </p:nvPr>
        </p:nvSpPr>
        <p:spPr/>
        <p:txBody>
          <a:bodyPr/>
          <a:lstStyle/>
          <a:p>
            <a:r>
              <a:rPr lang="en-US" dirty="0" smtClean="0"/>
              <a:t>After analyzing the data, and using the proportions to calculate our z-calculations, the graph that we used indicated that there was no difference between the East and West Side. </a:t>
            </a:r>
          </a:p>
          <a:p>
            <a:r>
              <a:rPr lang="en-US" dirty="0" smtClean="0"/>
              <a:t>How? </a:t>
            </a:r>
          </a:p>
          <a:p>
            <a:pPr lvl="1"/>
            <a:r>
              <a:rPr lang="en-US" dirty="0" smtClean="0"/>
              <a:t>If the data had been so extreme that it would have tailed off to the left side, indicating a favor towards the East Side, our null hypothesis would have enough support to not be rejected.</a:t>
            </a:r>
          </a:p>
          <a:p>
            <a:pPr lvl="1"/>
            <a:r>
              <a:rPr lang="en-US" dirty="0" smtClean="0"/>
              <a:t>While there isn’t enough evidence to not reject the null hypothesis, there was a small indicator that the East Side had better conditions. If the sample size we had gathered during the survey would have been greater, there could have possibly been enough evidence to not have rejected the null hypothesis, but at this time, we must. </a:t>
            </a:r>
          </a:p>
        </p:txBody>
      </p:sp>
    </p:spTree>
    <p:extLst>
      <p:ext uri="{BB962C8B-B14F-4D97-AF65-F5344CB8AC3E}">
        <p14:creationId xmlns:p14="http://schemas.microsoft.com/office/powerpoint/2010/main" val="2637147989"/>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32</TotalTime>
  <Words>513</Words>
  <Application>Microsoft Office PowerPoint</Application>
  <PresentationFormat>Widescreen</PresentationFormat>
  <Paragraphs>39</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Trebuchet MS</vt:lpstr>
      <vt:lpstr>Wingdings 3</vt:lpstr>
      <vt:lpstr>Facet</vt:lpstr>
      <vt:lpstr>Honors Mathematics For Liberal Arts</vt:lpstr>
      <vt:lpstr>Introduction</vt:lpstr>
      <vt:lpstr>How does Census Tract 505 compare to its neighbors? </vt:lpstr>
      <vt:lpstr>Speaking of math…</vt:lpstr>
      <vt:lpstr>Creating a Survey</vt:lpstr>
      <vt:lpstr>Conclusions: Is there a difference between the East and West Side of Newport?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Honors Mathematics For Liberal Arts</dc:title>
  <dc:creator>Melody Lindsey</dc:creator>
  <cp:lastModifiedBy>Melody Lindsey</cp:lastModifiedBy>
  <cp:revision>4</cp:revision>
  <dcterms:created xsi:type="dcterms:W3CDTF">2015-12-07T10:10:21Z</dcterms:created>
  <dcterms:modified xsi:type="dcterms:W3CDTF">2015-12-07T10:43:14Z</dcterms:modified>
</cp:coreProperties>
</file>