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xlsx" ContentType="application/vnd.openxmlformats-officedocument.spreadsheetml.sheet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Times New Roman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Times New Roman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Times New Roman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Times New Roman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Times New Roman" charset="0"/>
        <a:ea typeface="ＭＳ Ｐゴシック" charset="0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20" y="-32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Sheet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0"/>
    <c:plotArea>
      <c:layout>
        <c:manualLayout>
          <c:layoutTarget val="inner"/>
          <c:xMode val="edge"/>
          <c:yMode val="edge"/>
          <c:x val="0.0918909415169257"/>
          <c:y val="0.05"/>
          <c:w val="0.782119759068578"/>
          <c:h val="0.84191666666666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505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3"/>
                <c:pt idx="0">
                  <c:v>2012/2013</c:v>
                </c:pt>
                <c:pt idx="1">
                  <c:v>2000</c:v>
                </c:pt>
                <c:pt idx="2">
                  <c:v>1900</c:v>
                </c:pt>
              </c:strCache>
            </c:strRef>
          </c:cat>
          <c:val>
            <c:numRef>
              <c:f>Sheet1!$B$2:$B$5</c:f>
              <c:numCache>
                <c:formatCode>"$"#,##0;[Red]\-"$"#,##0</c:formatCode>
                <c:ptCount val="4"/>
                <c:pt idx="0">
                  <c:v>28507.0</c:v>
                </c:pt>
                <c:pt idx="1">
                  <c:v>26855.0</c:v>
                </c:pt>
                <c:pt idx="2">
                  <c:v>14767.0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504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3"/>
                <c:pt idx="0">
                  <c:v>2012/2013</c:v>
                </c:pt>
                <c:pt idx="1">
                  <c:v>2000</c:v>
                </c:pt>
                <c:pt idx="2">
                  <c:v>1900</c:v>
                </c:pt>
              </c:strCache>
            </c:strRef>
          </c:cat>
          <c:val>
            <c:numRef>
              <c:f>Sheet1!$C$2:$C$5</c:f>
              <c:numCache>
                <c:formatCode>"$"#,##0;[Red]\-"$"#,##0</c:formatCode>
                <c:ptCount val="4"/>
                <c:pt idx="0">
                  <c:v>51071.0</c:v>
                </c:pt>
                <c:pt idx="1">
                  <c:v>34320.0</c:v>
                </c:pt>
                <c:pt idx="2">
                  <c:v>16727.0</c:v>
                </c:pt>
              </c:numCache>
            </c:numRef>
          </c:val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532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3"/>
                <c:pt idx="0">
                  <c:v>2012/2013</c:v>
                </c:pt>
                <c:pt idx="1">
                  <c:v>2000</c:v>
                </c:pt>
                <c:pt idx="2">
                  <c:v>1900</c:v>
                </c:pt>
              </c:strCache>
            </c:strRef>
          </c:cat>
          <c:val>
            <c:numRef>
              <c:f>Sheet1!$D$2:$D$5</c:f>
              <c:numCache>
                <c:formatCode>General</c:formatCode>
                <c:ptCount val="4"/>
                <c:pt idx="0" formatCode="&quot;$&quot;#,##0;[Red]\-&quot;$&quot;#,##0">
                  <c:v>37772.0</c:v>
                </c:pt>
                <c:pt idx="1">
                  <c:v>0.0</c:v>
                </c:pt>
                <c:pt idx="2">
                  <c:v>0.0</c:v>
                </c:pt>
              </c:numCache>
            </c:numRef>
          </c:val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506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3"/>
                <c:pt idx="0">
                  <c:v>2012/2013</c:v>
                </c:pt>
                <c:pt idx="1">
                  <c:v>2000</c:v>
                </c:pt>
                <c:pt idx="2">
                  <c:v>1900</c:v>
                </c:pt>
              </c:strCache>
            </c:strRef>
          </c:cat>
          <c:val>
            <c:numRef>
              <c:f>Sheet1!$E$2:$E$5</c:f>
              <c:numCache>
                <c:formatCode>"$"#,##0;[Red]\-"$"#,##0</c:formatCode>
                <c:ptCount val="4"/>
                <c:pt idx="0">
                  <c:v>24538.0</c:v>
                </c:pt>
                <c:pt idx="1">
                  <c:v>27634.0</c:v>
                </c:pt>
                <c:pt idx="2">
                  <c:v>19506.0</c:v>
                </c:pt>
              </c:numCache>
            </c:numRef>
          </c:val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524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3"/>
                <c:pt idx="0">
                  <c:v>2012/2013</c:v>
                </c:pt>
                <c:pt idx="1">
                  <c:v>2000</c:v>
                </c:pt>
                <c:pt idx="2">
                  <c:v>1900</c:v>
                </c:pt>
              </c:strCache>
            </c:strRef>
          </c:cat>
          <c:val>
            <c:numRef>
              <c:f>Sheet1!$F$2:$F$5</c:f>
              <c:numCache>
                <c:formatCode>"$"#,##0;[Red]\-"$"#,##0</c:formatCode>
                <c:ptCount val="4"/>
                <c:pt idx="0">
                  <c:v>37917.0</c:v>
                </c:pt>
                <c:pt idx="1">
                  <c:v>37089.0</c:v>
                </c:pt>
                <c:pt idx="2">
                  <c:v>30867.0</c:v>
                </c:pt>
              </c:numCache>
            </c:numRef>
          </c:val>
        </c:ser>
        <c:ser>
          <c:idx val="5"/>
          <c:order val="5"/>
          <c:tx>
            <c:strRef>
              <c:f>Sheet1!$G$1</c:f>
              <c:strCache>
                <c:ptCount val="1"/>
                <c:pt idx="0">
                  <c:v>525</c:v>
                </c:pt>
              </c:strCache>
            </c:strRef>
          </c:tx>
          <c:invertIfNegative val="0"/>
          <c:cat>
            <c:strRef>
              <c:f>Sheet1!$A$2:$A$5</c:f>
              <c:strCache>
                <c:ptCount val="3"/>
                <c:pt idx="0">
                  <c:v>2012/2013</c:v>
                </c:pt>
                <c:pt idx="1">
                  <c:v>2000</c:v>
                </c:pt>
                <c:pt idx="2">
                  <c:v>1900</c:v>
                </c:pt>
              </c:strCache>
            </c:strRef>
          </c:cat>
          <c:val>
            <c:numRef>
              <c:f>Sheet1!$G$2:$G$5</c:f>
              <c:numCache>
                <c:formatCode>"$"#,##0;[Red]\-"$"#,##0</c:formatCode>
                <c:ptCount val="4"/>
                <c:pt idx="0">
                  <c:v>55711.0</c:v>
                </c:pt>
                <c:pt idx="1">
                  <c:v>37500.0</c:v>
                </c:pt>
                <c:pt idx="2">
                  <c:v>26851.0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122033640"/>
        <c:axId val="2122036840"/>
      </c:barChart>
      <c:catAx>
        <c:axId val="21220336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2122036840"/>
        <c:crosses val="autoZero"/>
        <c:auto val="1"/>
        <c:lblAlgn val="ctr"/>
        <c:lblOffset val="100"/>
        <c:noMultiLvlLbl val="0"/>
      </c:catAx>
      <c:valAx>
        <c:axId val="2122036840"/>
        <c:scaling>
          <c:orientation val="minMax"/>
        </c:scaling>
        <c:delete val="0"/>
        <c:axPos val="l"/>
        <c:majorGridlines/>
        <c:numFmt formatCode="&quot;$&quot;#,##0;[Red]\-&quot;$&quot;#,##0" sourceLinked="1"/>
        <c:majorTickMark val="out"/>
        <c:minorTickMark val="none"/>
        <c:tickLblPos val="nextTo"/>
        <c:crossAx val="212203364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Relationship Id="rId3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gradFill rotWithShape="0">
          <a:gsLst>
            <a:gs pos="0">
              <a:schemeClr val="accent1"/>
            </a:gs>
            <a:gs pos="100000">
              <a:schemeClr val="bg1"/>
            </a:gs>
          </a:gsLst>
          <a:path path="shape">
            <a:fillToRect l="25833" t="26666" r="18" b="45557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74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grpSp>
          <p:nvGrpSpPr>
            <p:cNvPr id="3075" name="Group 3"/>
            <p:cNvGrpSpPr>
              <a:grpSpLocks/>
            </p:cNvGrpSpPr>
            <p:nvPr/>
          </p:nvGrpSpPr>
          <p:grpSpPr bwMode="auto">
            <a:xfrm>
              <a:off x="0" y="0"/>
              <a:ext cx="5759" cy="4319"/>
              <a:chOff x="0" y="0"/>
              <a:chExt cx="5759" cy="4319"/>
            </a:xfrm>
          </p:grpSpPr>
          <p:pic>
            <p:nvPicPr>
              <p:cNvPr id="3076" name="Picture 4"/>
              <p:cNvPicPr>
                <a:picLocks noChangeArrowheads="1"/>
              </p:cNvPicPr>
              <p:nvPr/>
            </p:nvPicPr>
            <p:blipFill>
              <a:blip r:embed="rId2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832" cy="431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</p:pic>
          <p:sp>
            <p:nvSpPr>
              <p:cNvPr id="3077" name="Rectangle 5"/>
              <p:cNvSpPr>
                <a:spLocks noChangeArrowheads="1"/>
              </p:cNvSpPr>
              <p:nvPr/>
            </p:nvSpPr>
            <p:spPr bwMode="auto">
              <a:xfrm>
                <a:off x="0" y="1152"/>
                <a:ext cx="5759" cy="1200"/>
              </a:xfrm>
              <a:prstGeom prst="rect">
                <a:avLst/>
              </a:prstGeom>
              <a:solidFill>
                <a:schemeClr val="bg1">
                  <a:alpha val="50000"/>
                </a:schemeClr>
              </a:solidFill>
              <a:ln>
                <a:noFill/>
              </a:ln>
              <a:effectLst/>
              <a:extLs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blurRad="63500" dist="38099" dir="2700000" algn="ctr" rotWithShape="0">
                        <a:srgbClr val="000000">
                          <a:alpha val="74998"/>
                        </a:srgb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pic>
          <p:nvPicPr>
            <p:cNvPr id="3078" name="Picture 6"/>
            <p:cNvPicPr>
              <a:picLocks noChangeArrowheads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8" y="836"/>
              <a:ext cx="1152" cy="120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</p:grpSp>
      <p:sp>
        <p:nvSpPr>
          <p:cNvPr id="3079" name="Rectangle 7"/>
          <p:cNvSpPr>
            <a:spLocks noGrp="1" noChangeArrowheads="1"/>
          </p:cNvSpPr>
          <p:nvPr>
            <p:ph type="ctrTitle" sz="quarter"/>
          </p:nvPr>
        </p:nvSpPr>
        <p:spPr>
          <a:xfrm>
            <a:off x="2362200" y="1828800"/>
            <a:ext cx="6780213" cy="1905000"/>
          </a:xfrm>
        </p:spPr>
        <p:txBody>
          <a:bodyPr/>
          <a:lstStyle>
            <a:lvl1pPr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80" name="Rectangle 8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3081" name="Rectangle 9"/>
          <p:cNvSpPr>
            <a:spLocks noGrp="1" noChangeArrowheads="1"/>
          </p:cNvSpPr>
          <p:nvPr>
            <p:ph type="dt" sz="quarter" idx="2"/>
          </p:nvPr>
        </p:nvSpPr>
        <p:spPr/>
        <p:txBody>
          <a:bodyPr/>
          <a:lstStyle>
            <a:lvl1pPr>
              <a:defRPr>
                <a:solidFill>
                  <a:srgbClr val="FFCC66"/>
                </a:solidFill>
              </a:defRPr>
            </a:lvl1pPr>
          </a:lstStyle>
          <a:p>
            <a:endParaRPr lang="en-US"/>
          </a:p>
        </p:txBody>
      </p:sp>
      <p:sp>
        <p:nvSpPr>
          <p:cNvPr id="3082" name="Rectangle 10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>
                <a:solidFill>
                  <a:srgbClr val="FFCC66"/>
                </a:solidFill>
              </a:defRPr>
            </a:lvl1pPr>
          </a:lstStyle>
          <a:p>
            <a:endParaRPr lang="en-US"/>
          </a:p>
        </p:txBody>
      </p:sp>
      <p:sp>
        <p:nvSpPr>
          <p:cNvPr id="3083" name="Rectangle 11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>
                <a:solidFill>
                  <a:srgbClr val="FFCC66"/>
                </a:solidFill>
              </a:defRPr>
            </a:lvl1pPr>
          </a:lstStyle>
          <a:p>
            <a:fld id="{43C6C6B0-6D58-1A4E-9D8C-0984F62B4D2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B96FF7-34B5-624B-9648-08420FD7DA1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92545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055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EE8AB9-D24D-7B41-96F3-A0A7F690F7D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64070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BF9B0B-506C-2A45-85DA-DF321BD7CAD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72091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AA29E6-9EBD-5842-A476-A4674CBF7AF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08192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386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E4A897-010C-EC42-BDA8-3EFC63FC12B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5766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298969-74B6-AB4B-B21A-AB9ECE472D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193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9CC951-912A-3A4F-8C6F-5DB6C96C4AD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42074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D49DC5-F0E2-624A-8F04-780AF8CF47D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659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7CF0D8-E9ED-704E-8FF0-D20FDDD92C3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194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8830C5-63D3-2D4E-A6C0-534362C787C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36222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accent1"/>
            </a:gs>
            <a:gs pos="100000">
              <a:schemeClr val="bg1"/>
            </a:gs>
          </a:gsLst>
          <a:path path="shape">
            <a:fillToRect l="833" t="8888" r="14168" b="74445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>
            <a:grpSpLocks/>
          </p:cNvGrpSpPr>
          <p:nvPr/>
        </p:nvGrpSpPr>
        <p:grpSpPr bwMode="auto">
          <a:xfrm>
            <a:off x="0" y="0"/>
            <a:ext cx="9142413" cy="6856413"/>
            <a:chOff x="0" y="0"/>
            <a:chExt cx="5759" cy="4319"/>
          </a:xfrm>
        </p:grpSpPr>
        <p:pic>
          <p:nvPicPr>
            <p:cNvPr id="2051" name="Picture 3"/>
            <p:cNvPicPr>
              <a:picLocks noChangeArrowheads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927" y="0"/>
              <a:ext cx="832" cy="431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</p:pic>
        <p:sp>
          <p:nvSpPr>
            <p:cNvPr id="2052" name="Rectangle 4"/>
            <p:cNvSpPr>
              <a:spLocks noChangeArrowheads="1"/>
            </p:cNvSpPr>
            <p:nvPr/>
          </p:nvSpPr>
          <p:spPr bwMode="auto">
            <a:xfrm>
              <a:off x="0" y="384"/>
              <a:ext cx="5759" cy="720"/>
            </a:xfrm>
            <a:prstGeom prst="rect">
              <a:avLst/>
            </a:prstGeom>
            <a:solidFill>
              <a:schemeClr val="bg1">
                <a:alpha val="50000"/>
              </a:schemeClr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blurRad="63500" dist="38099" dir="2700000" algn="ctr" rotWithShape="0">
                      <a:srgbClr val="000000">
                        <a:alpha val="74998"/>
                      </a:srgb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53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2075" tIns="46038" rIns="92075" bIns="46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2055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/>
            </a:lvl1pPr>
          </a:lstStyle>
          <a:p>
            <a:endParaRPr lang="en-US"/>
          </a:p>
        </p:txBody>
      </p:sp>
      <p:sp>
        <p:nvSpPr>
          <p:cNvPr id="2056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/>
            </a:lvl1pPr>
          </a:lstStyle>
          <a:p>
            <a:endParaRPr lang="en-US"/>
          </a:p>
        </p:txBody>
      </p:sp>
      <p:sp>
        <p:nvSpPr>
          <p:cNvPr id="2057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/>
            </a:lvl1pPr>
          </a:lstStyle>
          <a:p>
            <a:fld id="{C23EC8A9-1A55-724C-8B7B-9C7032081CD1}" type="slidenum">
              <a:rPr lang="en-US"/>
              <a:pPr/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charset="0"/>
          <a:ea typeface="ＭＳ Ｐゴシック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/>
        <p:txBody>
          <a:bodyPr/>
          <a:lstStyle/>
          <a:p>
            <a:r>
              <a:rPr lang="en-US" dirty="0" smtClean="0"/>
              <a:t>Income Inequality 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sz="quarter" idx="1"/>
          </p:nvPr>
        </p:nvSpPr>
        <p:spPr/>
        <p:txBody>
          <a:bodyPr/>
          <a:lstStyle/>
          <a:p>
            <a:r>
              <a:rPr lang="en-US" dirty="0" smtClean="0"/>
              <a:t>Marissa and </a:t>
            </a:r>
            <a:r>
              <a:rPr lang="en-US" dirty="0" err="1" smtClean="0"/>
              <a:t>Alli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05911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Census tract 505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06603328"/>
              </p:ext>
            </p:extLst>
          </p:nvPr>
        </p:nvGraphicFramePr>
        <p:xfrm>
          <a:off x="533400" y="2209800"/>
          <a:ext cx="7162800" cy="373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6798087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Poverty line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family of 4 is considered in poverty if the household income is $24,250 or less</a:t>
            </a:r>
            <a:r>
              <a:rPr lang="en-US" dirty="0" smtClean="0">
                <a:effectLst/>
              </a:rPr>
              <a:t> </a:t>
            </a:r>
          </a:p>
          <a:p>
            <a:pPr lvl="1"/>
            <a:r>
              <a:rPr lang="en-US" dirty="0"/>
              <a:t>Census tract 505’s median income is $28,507</a:t>
            </a:r>
            <a:r>
              <a:rPr lang="en-US" dirty="0" smtClean="0">
                <a:effectLst/>
              </a:rPr>
              <a:t> </a:t>
            </a:r>
          </a:p>
          <a:p>
            <a:pPr lvl="1"/>
            <a:r>
              <a:rPr lang="en-US" dirty="0" smtClean="0"/>
              <a:t>Tract </a:t>
            </a:r>
            <a:r>
              <a:rPr lang="en-US" dirty="0"/>
              <a:t>506’s median income was only $</a:t>
            </a:r>
            <a:r>
              <a:rPr lang="en-US" dirty="0" smtClean="0"/>
              <a:t>24,507</a:t>
            </a:r>
          </a:p>
          <a:p>
            <a:pPr lvl="1"/>
            <a:r>
              <a:rPr lang="en-US" dirty="0" smtClean="0">
                <a:effectLst/>
              </a:rPr>
              <a:t> </a:t>
            </a:r>
            <a:r>
              <a:rPr lang="en-US" dirty="0"/>
              <a:t>Tract 525’s median income in 2013 was $55,711</a:t>
            </a:r>
            <a:r>
              <a:rPr lang="en-US" dirty="0" smtClean="0">
                <a:effectLst/>
              </a:rPr>
              <a:t> </a:t>
            </a:r>
          </a:p>
          <a:p>
            <a:pPr lvl="1"/>
            <a:endParaRPr lang="en-US" dirty="0" smtClean="0">
              <a:effectLst/>
            </a:endParaRPr>
          </a:p>
          <a:p>
            <a:pPr lvl="1"/>
            <a:endParaRPr lang="en-US" dirty="0" smtClean="0">
              <a:effectLst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618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Henry Hosea House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Monica Remmy(garden manager) </a:t>
            </a:r>
          </a:p>
          <a:p>
            <a:pPr lvl="1"/>
            <a:r>
              <a:rPr lang="en-US" dirty="0"/>
              <a:t>metaphoric wall of income inequality</a:t>
            </a:r>
            <a:r>
              <a:rPr lang="en-US" dirty="0" smtClean="0">
                <a:effectLst/>
              </a:rPr>
              <a:t> </a:t>
            </a:r>
          </a:p>
          <a:p>
            <a:pPr lvl="1"/>
            <a:r>
              <a:rPr lang="en-US" dirty="0"/>
              <a:t>at York </a:t>
            </a:r>
            <a:r>
              <a:rPr lang="en-US" dirty="0" smtClean="0"/>
              <a:t>Street</a:t>
            </a:r>
          </a:p>
          <a:p>
            <a:pPr lvl="1"/>
            <a:r>
              <a:rPr lang="en-US" dirty="0"/>
              <a:t>Her intentions are to not see these children’s future families in the same economic situation they are in.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1394791"/>
      </p:ext>
    </p:extLst>
  </p:cSld>
  <p:clrMapOvr>
    <a:masterClrMapping/>
  </p:clrMapOvr>
</p:sld>
</file>

<file path=ppt/theme/theme1.xml><?xml version="1.0" encoding="utf-8"?>
<a:theme xmlns:a="http://schemas.openxmlformats.org/drawingml/2006/main" name="TM01069002">
  <a:themeElements>
    <a:clrScheme name="Office Theme 1">
      <a:dk1>
        <a:srgbClr val="5F5F5F"/>
      </a:dk1>
      <a:lt1>
        <a:srgbClr val="FFCC66"/>
      </a:lt1>
      <a:dk2>
        <a:srgbClr val="000000"/>
      </a:dk2>
      <a:lt2>
        <a:srgbClr val="999933"/>
      </a:lt2>
      <a:accent1>
        <a:srgbClr val="CC9900"/>
      </a:accent1>
      <a:accent2>
        <a:srgbClr val="669900"/>
      </a:accent2>
      <a:accent3>
        <a:srgbClr val="AAAAAA"/>
      </a:accent3>
      <a:accent4>
        <a:srgbClr val="DAAE56"/>
      </a:accent4>
      <a:accent5>
        <a:srgbClr val="E2CAAA"/>
      </a:accent5>
      <a:accent6>
        <a:srgbClr val="5C8A00"/>
      </a:accent6>
      <a:hlink>
        <a:srgbClr val="CC0000"/>
      </a:hlink>
      <a:folHlink>
        <a:srgbClr val="CCCCCC"/>
      </a:folHlink>
    </a:clrScheme>
    <a:fontScheme name="Office Theme">
      <a:majorFont>
        <a:latin typeface="Times New Roman"/>
        <a:ea typeface="ＭＳ Ｐゴシック"/>
        <a:cs typeface=""/>
      </a:majorFont>
      <a:minorFont>
        <a:latin typeface="Times New Roman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Times New Roman" charset="0"/>
            <a:ea typeface="ＭＳ Ｐゴシック" charset="0"/>
          </a:defRPr>
        </a:defPPr>
      </a:lstStyle>
    </a:lnDef>
  </a:objectDefaults>
  <a:extraClrSchemeLst>
    <a:extraClrScheme>
      <a:clrScheme name="Office Theme 1">
        <a:dk1>
          <a:srgbClr val="5F5F5F"/>
        </a:dk1>
        <a:lt1>
          <a:srgbClr val="FFCC66"/>
        </a:lt1>
        <a:dk2>
          <a:srgbClr val="000000"/>
        </a:dk2>
        <a:lt2>
          <a:srgbClr val="999933"/>
        </a:lt2>
        <a:accent1>
          <a:srgbClr val="CC9900"/>
        </a:accent1>
        <a:accent2>
          <a:srgbClr val="669900"/>
        </a:accent2>
        <a:accent3>
          <a:srgbClr val="AAAAAA"/>
        </a:accent3>
        <a:accent4>
          <a:srgbClr val="DAAE56"/>
        </a:accent4>
        <a:accent5>
          <a:srgbClr val="E2CAAA"/>
        </a:accent5>
        <a:accent6>
          <a:srgbClr val="5C8A00"/>
        </a:accent6>
        <a:hlink>
          <a:srgbClr val="CC0000"/>
        </a:hlink>
        <a:folHlink>
          <a:srgbClr val="CC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2">
        <a:dk1>
          <a:srgbClr val="000000"/>
        </a:dk1>
        <a:lt1>
          <a:srgbClr val="DDDDDD"/>
        </a:lt1>
        <a:dk2>
          <a:srgbClr val="9FAC93"/>
        </a:dk2>
        <a:lt2>
          <a:srgbClr val="FFFFCC"/>
        </a:lt2>
        <a:accent1>
          <a:srgbClr val="666633"/>
        </a:accent1>
        <a:accent2>
          <a:srgbClr val="009999"/>
        </a:accent2>
        <a:accent3>
          <a:srgbClr val="CDD2C8"/>
        </a:accent3>
        <a:accent4>
          <a:srgbClr val="BDBDBD"/>
        </a:accent4>
        <a:accent5>
          <a:srgbClr val="B8B8AD"/>
        </a:accent5>
        <a:accent6>
          <a:srgbClr val="008A8A"/>
        </a:accent6>
        <a:hlink>
          <a:srgbClr val="FF9900"/>
        </a:hlink>
        <a:folHlink>
          <a:srgbClr val="CC0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FFFFFF"/>
        </a:accent1>
        <a:accent2>
          <a:srgbClr val="CBCBCB"/>
        </a:accent2>
        <a:accent3>
          <a:srgbClr val="FFFFFF"/>
        </a:accent3>
        <a:accent4>
          <a:srgbClr val="000000"/>
        </a:accent4>
        <a:accent5>
          <a:srgbClr val="FFFFFF"/>
        </a:accent5>
        <a:accent6>
          <a:srgbClr val="B8B8B8"/>
        </a:accent6>
        <a:hlink>
          <a:srgbClr val="5F5F5F"/>
        </a:hlink>
        <a:folHlink>
          <a:srgbClr val="96969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 Theme 4">
        <a:dk1>
          <a:srgbClr val="000000"/>
        </a:dk1>
        <a:lt1>
          <a:srgbClr val="FFFFCC"/>
        </a:lt1>
        <a:dk2>
          <a:srgbClr val="660033"/>
        </a:dk2>
        <a:lt2>
          <a:srgbClr val="FFCCCC"/>
        </a:lt2>
        <a:accent1>
          <a:srgbClr val="BA899A"/>
        </a:accent1>
        <a:accent2>
          <a:srgbClr val="009999"/>
        </a:accent2>
        <a:accent3>
          <a:srgbClr val="B8AAAD"/>
        </a:accent3>
        <a:accent4>
          <a:srgbClr val="DADAAE"/>
        </a:accent4>
        <a:accent5>
          <a:srgbClr val="D9C4CA"/>
        </a:accent5>
        <a:accent6>
          <a:srgbClr val="008A8A"/>
        </a:accent6>
        <a:hlink>
          <a:srgbClr val="CC0066"/>
        </a:hlink>
        <a:folHlink>
          <a:srgbClr val="CC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5">
        <a:dk1>
          <a:srgbClr val="000000"/>
        </a:dk1>
        <a:lt1>
          <a:srgbClr val="F8F8F8"/>
        </a:lt1>
        <a:dk2>
          <a:srgbClr val="003366"/>
        </a:dk2>
        <a:lt2>
          <a:srgbClr val="CCCC00"/>
        </a:lt2>
        <a:accent1>
          <a:srgbClr val="0099FF"/>
        </a:accent1>
        <a:accent2>
          <a:srgbClr val="669900"/>
        </a:accent2>
        <a:accent3>
          <a:srgbClr val="AAADB8"/>
        </a:accent3>
        <a:accent4>
          <a:srgbClr val="D4D4D4"/>
        </a:accent4>
        <a:accent5>
          <a:srgbClr val="AACAFF"/>
        </a:accent5>
        <a:accent6>
          <a:srgbClr val="5C8A00"/>
        </a:accent6>
        <a:hlink>
          <a:srgbClr val="CC0000"/>
        </a:hlink>
        <a:folHlink>
          <a:srgbClr val="CC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 Theme 6">
        <a:dk1>
          <a:srgbClr val="663300"/>
        </a:dk1>
        <a:lt1>
          <a:srgbClr val="D9E8F3"/>
        </a:lt1>
        <a:dk2>
          <a:srgbClr val="999933"/>
        </a:dk2>
        <a:lt2>
          <a:srgbClr val="5F5F5F"/>
        </a:lt2>
        <a:accent1>
          <a:srgbClr val="CBB480"/>
        </a:accent1>
        <a:accent2>
          <a:srgbClr val="99CCFF"/>
        </a:accent2>
        <a:accent3>
          <a:srgbClr val="E9F2F8"/>
        </a:accent3>
        <a:accent4>
          <a:srgbClr val="562A00"/>
        </a:accent4>
        <a:accent5>
          <a:srgbClr val="E2D6C0"/>
        </a:accent5>
        <a:accent6>
          <a:srgbClr val="8AB9E7"/>
        </a:accent6>
        <a:hlink>
          <a:srgbClr val="FFCC99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TM01069002</Template>
  <TotalTime>540</TotalTime>
  <Words>94</Words>
  <Application>Microsoft Macintosh PowerPoint</Application>
  <PresentationFormat>On-screen Show (4:3)</PresentationFormat>
  <Paragraphs>14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Times New Roman</vt:lpstr>
      <vt:lpstr>Arial</vt:lpstr>
      <vt:lpstr>TM01069002</vt:lpstr>
      <vt:lpstr>Income Inequality </vt:lpstr>
      <vt:lpstr>Census tract 505</vt:lpstr>
      <vt:lpstr>Poverty line</vt:lpstr>
      <vt:lpstr>Henry Hosea House </vt:lpstr>
    </vt:vector>
  </TitlesOfParts>
  <Manager/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Income Inequality </dc:title>
  <dc:subject/>
  <dc:creator/>
  <cp:keywords/>
  <dc:description/>
  <cp:lastModifiedBy>Alessa Rulli</cp:lastModifiedBy>
  <cp:revision>1</cp:revision>
  <cp:lastPrinted>1601-01-01T00:00:00Z</cp:lastPrinted>
  <dcterms:created xsi:type="dcterms:W3CDTF">1601-01-01T00:00:00Z</dcterms:created>
  <dcterms:modified xsi:type="dcterms:W3CDTF">2015-09-04T13:16:31Z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TC010690021033</vt:lpwstr>
  </property>
</Properties>
</file>