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3" r:id="rId5"/>
    <p:sldId id="256" r:id="rId6"/>
    <p:sldId id="3846" r:id="rId7"/>
    <p:sldId id="261" r:id="rId8"/>
    <p:sldId id="3852" r:id="rId9"/>
    <p:sldId id="3853" r:id="rId10"/>
    <p:sldId id="384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0D946-80E6-4A20-B458-CC230AC61AC9}" v="2" dt="2024-04-23T18:40:01.291"/>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94" autoAdjust="0"/>
  </p:normalViewPr>
  <p:slideViewPr>
    <p:cSldViewPr snapToGrid="0">
      <p:cViewPr varScale="1">
        <p:scale>
          <a:sx n="65" d="100"/>
          <a:sy n="65" d="100"/>
        </p:scale>
        <p:origin x="936" y="78"/>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sana Denton" userId="05dd8c174b30a125" providerId="LiveId" clId="{5DE0D946-80E6-4A20-B458-CC230AC61AC9}"/>
    <pc:docChg chg="custSel delSld modSld">
      <pc:chgData name="Suesana Denton" userId="05dd8c174b30a125" providerId="LiveId" clId="{5DE0D946-80E6-4A20-B458-CC230AC61AC9}" dt="2024-04-23T18:55:28.187" v="2919" actId="20577"/>
      <pc:docMkLst>
        <pc:docMk/>
      </pc:docMkLst>
      <pc:sldChg chg="modSp mod">
        <pc:chgData name="Suesana Denton" userId="05dd8c174b30a125" providerId="LiveId" clId="{5DE0D946-80E6-4A20-B458-CC230AC61AC9}" dt="2024-04-23T18:47:04.682" v="1599" actId="20577"/>
        <pc:sldMkLst>
          <pc:docMk/>
          <pc:sldMk cId="517426050" sldId="256"/>
        </pc:sldMkLst>
        <pc:spChg chg="mod">
          <ac:chgData name="Suesana Denton" userId="05dd8c174b30a125" providerId="LiveId" clId="{5DE0D946-80E6-4A20-B458-CC230AC61AC9}" dt="2024-04-23T18:47:04.682" v="1599" actId="20577"/>
          <ac:spMkLst>
            <pc:docMk/>
            <pc:sldMk cId="517426050" sldId="256"/>
            <ac:spMk id="4" creationId="{10047101-8D42-6100-9CEA-AEC0FAEAB606}"/>
          </ac:spMkLst>
        </pc:spChg>
      </pc:sldChg>
      <pc:sldChg chg="modSp mod">
        <pc:chgData name="Suesana Denton" userId="05dd8c174b30a125" providerId="LiveId" clId="{5DE0D946-80E6-4A20-B458-CC230AC61AC9}" dt="2024-04-23T18:53:09.576" v="2646" actId="255"/>
        <pc:sldMkLst>
          <pc:docMk/>
          <pc:sldMk cId="3666674671" sldId="261"/>
        </pc:sldMkLst>
        <pc:spChg chg="mod">
          <ac:chgData name="Suesana Denton" userId="05dd8c174b30a125" providerId="LiveId" clId="{5DE0D946-80E6-4A20-B458-CC230AC61AC9}" dt="2024-04-23T18:48:29.759" v="1736" actId="20577"/>
          <ac:spMkLst>
            <pc:docMk/>
            <pc:sldMk cId="3666674671" sldId="261"/>
            <ac:spMk id="2" creationId="{9635F5E3-2B1C-7C0A-8581-67A9052D13AA}"/>
          </ac:spMkLst>
        </pc:spChg>
        <pc:spChg chg="mod">
          <ac:chgData name="Suesana Denton" userId="05dd8c174b30a125" providerId="LiveId" clId="{5DE0D946-80E6-4A20-B458-CC230AC61AC9}" dt="2024-04-23T18:53:09.576" v="2646" actId="255"/>
          <ac:spMkLst>
            <pc:docMk/>
            <pc:sldMk cId="3666674671" sldId="261"/>
            <ac:spMk id="3" creationId="{A6A33159-D030-2F82-A142-F75940728319}"/>
          </ac:spMkLst>
        </pc:spChg>
      </pc:sldChg>
      <pc:sldChg chg="modSp mod">
        <pc:chgData name="Suesana Denton" userId="05dd8c174b30a125" providerId="LiveId" clId="{5DE0D946-80E6-4A20-B458-CC230AC61AC9}" dt="2024-04-23T18:44:13.391" v="1355" actId="20577"/>
        <pc:sldMkLst>
          <pc:docMk/>
          <pc:sldMk cId="2737241225" sldId="263"/>
        </pc:sldMkLst>
        <pc:spChg chg="mod">
          <ac:chgData name="Suesana Denton" userId="05dd8c174b30a125" providerId="LiveId" clId="{5DE0D946-80E6-4A20-B458-CC230AC61AC9}" dt="2024-04-23T18:25:38.617" v="72" actId="14100"/>
          <ac:spMkLst>
            <pc:docMk/>
            <pc:sldMk cId="2737241225" sldId="263"/>
            <ac:spMk id="2" creationId="{338A15DE-D135-0710-9984-A0A55E960CB0}"/>
          </ac:spMkLst>
        </pc:spChg>
        <pc:spChg chg="mod">
          <ac:chgData name="Suesana Denton" userId="05dd8c174b30a125" providerId="LiveId" clId="{5DE0D946-80E6-4A20-B458-CC230AC61AC9}" dt="2024-04-23T18:44:13.391" v="1355" actId="20577"/>
          <ac:spMkLst>
            <pc:docMk/>
            <pc:sldMk cId="2737241225" sldId="263"/>
            <ac:spMk id="3" creationId="{ECC8AA23-D8D0-93BE-5C5F-103A750B0D2F}"/>
          </ac:spMkLst>
        </pc:spChg>
      </pc:sldChg>
      <pc:sldChg chg="modSp mod">
        <pc:chgData name="Suesana Denton" userId="05dd8c174b30a125" providerId="LiveId" clId="{5DE0D946-80E6-4A20-B458-CC230AC61AC9}" dt="2024-04-23T18:48:01.938" v="1693" actId="20577"/>
        <pc:sldMkLst>
          <pc:docMk/>
          <pc:sldMk cId="3293924303" sldId="3846"/>
        </pc:sldMkLst>
        <pc:spChg chg="mod">
          <ac:chgData name="Suesana Denton" userId="05dd8c174b30a125" providerId="LiveId" clId="{5DE0D946-80E6-4A20-B458-CC230AC61AC9}" dt="2024-04-23T18:47:44.114" v="1663" actId="20577"/>
          <ac:spMkLst>
            <pc:docMk/>
            <pc:sldMk cId="3293924303" sldId="3846"/>
            <ac:spMk id="4" creationId="{82513E45-4F5C-9394-1D42-7FB6C0170D83}"/>
          </ac:spMkLst>
        </pc:spChg>
        <pc:spChg chg="mod">
          <ac:chgData name="Suesana Denton" userId="05dd8c174b30a125" providerId="LiveId" clId="{5DE0D946-80E6-4A20-B458-CC230AC61AC9}" dt="2024-04-23T18:48:01.938" v="1693" actId="20577"/>
          <ac:spMkLst>
            <pc:docMk/>
            <pc:sldMk cId="3293924303" sldId="3846"/>
            <ac:spMk id="5" creationId="{55C37F52-5C08-7C02-C9CA-E2AD930A95FB}"/>
          </ac:spMkLst>
        </pc:spChg>
      </pc:sldChg>
      <pc:sldChg chg="modSp mod">
        <pc:chgData name="Suesana Denton" userId="05dd8c174b30a125" providerId="LiveId" clId="{5DE0D946-80E6-4A20-B458-CC230AC61AC9}" dt="2024-04-23T18:55:28.187" v="2919" actId="20577"/>
        <pc:sldMkLst>
          <pc:docMk/>
          <pc:sldMk cId="1562484837" sldId="3847"/>
        </pc:sldMkLst>
        <pc:spChg chg="mod">
          <ac:chgData name="Suesana Denton" userId="05dd8c174b30a125" providerId="LiveId" clId="{5DE0D946-80E6-4A20-B458-CC230AC61AC9}" dt="2024-04-23T18:55:28.187" v="2919" actId="20577"/>
          <ac:spMkLst>
            <pc:docMk/>
            <pc:sldMk cId="1562484837" sldId="3847"/>
            <ac:spMk id="3" creationId="{1BE98EFF-197D-3136-70B9-7BBD30A48931}"/>
          </ac:spMkLst>
        </pc:spChg>
      </pc:sldChg>
      <pc:sldChg chg="del">
        <pc:chgData name="Suesana Denton" userId="05dd8c174b30a125" providerId="LiveId" clId="{5DE0D946-80E6-4A20-B458-CC230AC61AC9}" dt="2024-04-23T18:53:51.226" v="2700" actId="2696"/>
        <pc:sldMkLst>
          <pc:docMk/>
          <pc:sldMk cId="1127649784" sldId="3851"/>
        </pc:sldMkLst>
      </pc:sldChg>
      <pc:sldChg chg="modSp mod">
        <pc:chgData name="Suesana Denton" userId="05dd8c174b30a125" providerId="LiveId" clId="{5DE0D946-80E6-4A20-B458-CC230AC61AC9}" dt="2024-04-23T18:53:36.858" v="2699" actId="20577"/>
        <pc:sldMkLst>
          <pc:docMk/>
          <pc:sldMk cId="3446631487" sldId="3852"/>
        </pc:sldMkLst>
        <pc:spChg chg="mod">
          <ac:chgData name="Suesana Denton" userId="05dd8c174b30a125" providerId="LiveId" clId="{5DE0D946-80E6-4A20-B458-CC230AC61AC9}" dt="2024-04-23T18:53:36.858" v="2699" actId="20577"/>
          <ac:spMkLst>
            <pc:docMk/>
            <pc:sldMk cId="3446631487" sldId="3852"/>
            <ac:spMk id="8" creationId="{CA6021C0-91E5-D31C-1C73-683DD294C5B8}"/>
          </ac:spMkLst>
        </pc:spChg>
      </pc:sldChg>
      <pc:sldChg chg="modSp mod">
        <pc:chgData name="Suesana Denton" userId="05dd8c174b30a125" providerId="LiveId" clId="{5DE0D946-80E6-4A20-B458-CC230AC61AC9}" dt="2024-04-23T18:54:50.007" v="2794" actId="20577"/>
        <pc:sldMkLst>
          <pc:docMk/>
          <pc:sldMk cId="1971076403" sldId="3853"/>
        </pc:sldMkLst>
        <pc:spChg chg="mod">
          <ac:chgData name="Suesana Denton" userId="05dd8c174b30a125" providerId="LiveId" clId="{5DE0D946-80E6-4A20-B458-CC230AC61AC9}" dt="2024-04-23T18:54:50.007" v="2794" actId="20577"/>
          <ac:spMkLst>
            <pc:docMk/>
            <pc:sldMk cId="1971076403" sldId="3853"/>
            <ac:spMk id="2" creationId="{A43A2A32-283F-71F6-CDD5-82CE77F21F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4/23/2024</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54002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243970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4</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7</a:t>
            </a:fld>
            <a:endParaRPr lang="en-US" dirty="0"/>
          </a:p>
        </p:txBody>
      </p:sp>
    </p:spTree>
    <p:extLst>
      <p:ext uri="{BB962C8B-B14F-4D97-AF65-F5344CB8AC3E}">
        <p14:creationId xmlns:p14="http://schemas.microsoft.com/office/powerpoint/2010/main" val="415122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a:t>Click icon to add table</a:t>
            </a:r>
            <a:endParaRPr lang="en-US" dirty="0"/>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anchor="b">
            <a:normAutofit/>
          </a:bodyPr>
          <a:lstStyle>
            <a:lvl1pPr>
              <a:defRPr sz="6000"/>
            </a:lvl1pPr>
          </a:lstStyle>
          <a:p>
            <a:r>
              <a:rPr lang="en-US" dirty="0"/>
              <a:t>Click to add title</a:t>
            </a:r>
          </a:p>
        </p:txBody>
      </p:sp>
      <p:sp>
        <p:nvSpPr>
          <p:cNvPr id="8" name="Picture Placeholder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a:normAutofit/>
          </a:bodyPr>
          <a:lstStyle>
            <a:lvl1pPr marL="0" indent="0" algn="ctr">
              <a:buNone/>
              <a:defRPr sz="2000"/>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a:normAutofit/>
          </a:bodyPr>
          <a:lstStyle>
            <a:lvl1pPr marL="0" indent="0">
              <a:lnSpc>
                <a:spcPct val="90000"/>
              </a:lnSpc>
              <a:buFont typeface="Arial" panose="020B0604020202020204" pitchFamily="34" charset="0"/>
              <a:buNone/>
              <a:defRPr sz="2400"/>
            </a:lvl1pPr>
            <a:lvl2pPr marL="228600">
              <a:lnSpc>
                <a:spcPct val="90000"/>
              </a:lnSpc>
              <a:buClr>
                <a:schemeClr val="accent2"/>
              </a:buClr>
              <a:defRPr sz="2000"/>
            </a:lvl2pPr>
            <a:lvl3pPr marL="457200">
              <a:lnSpc>
                <a:spcPct val="90000"/>
              </a:lnSpc>
              <a:buClr>
                <a:schemeClr val="accent2"/>
              </a:buClr>
              <a:defRPr sz="1800"/>
            </a:lvl3pPr>
            <a:lvl4pPr marL="685800">
              <a:lnSpc>
                <a:spcPct val="90000"/>
              </a:lnSpc>
              <a:buClr>
                <a:schemeClr val="accent2"/>
              </a:buClr>
              <a:defRPr sz="1600"/>
            </a:lvl4pPr>
            <a:lvl5pPr>
              <a:lnSpc>
                <a:spcPct val="110000"/>
              </a:lnSpc>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Pitch deck</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902206" y="604683"/>
            <a:ext cx="5193793" cy="1917799"/>
          </a:xfrm>
          <a:noFill/>
        </p:spPr>
        <p:txBody>
          <a:bodyPr anchor="b"/>
          <a:lstStyle/>
          <a:p>
            <a:r>
              <a:rPr lang="en-US" dirty="0"/>
              <a:t>Knotical Mathematical Connections</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838200" y="2657316"/>
            <a:ext cx="5257800" cy="3369858"/>
          </a:xfrm>
          <a:noFill/>
        </p:spPr>
        <p:txBody>
          <a:bodyPr vert="horz" lIns="91440" tIns="45720" rIns="91440" bIns="45720" rtlCol="0" anchor="t">
            <a:normAutofit fontScale="85000" lnSpcReduction="20000"/>
          </a:bodyPr>
          <a:lstStyle/>
          <a:p>
            <a:r>
              <a:rPr lang="en-US" sz="2200" dirty="0"/>
              <a:t>Our story opens with Emmy having transported herself into the Mathemalchemy universe and plopping into the water. She gets caught in a net the herons and penguins are hoisting aboard their ship. She is caught in a trefoil knot and cannot free herself. She begs them to help “untangle” her from the knot she is stuck in. Their explanation of the various types of knots and how to undo them inspired me to use Children’s yoga poses to introduce the math concepts of knots, over and under connections, and Reidemeister moves to untangle themselves in a fun way to a younger audience.  </a:t>
            </a:r>
          </a:p>
          <a:p>
            <a:r>
              <a:rPr lang="en-US" dirty="0"/>
              <a:t> </a:t>
            </a:r>
          </a:p>
        </p:txBody>
      </p:sp>
      <p:pic>
        <p:nvPicPr>
          <p:cNvPr id="5" name="Picture 4">
            <a:extLst>
              <a:ext uri="{FF2B5EF4-FFF2-40B4-BE49-F238E27FC236}">
                <a16:creationId xmlns:a16="http://schemas.microsoft.com/office/drawing/2014/main" id="{72E32012-B86C-A7CA-7BBF-586324EA7C10}"/>
              </a:ext>
            </a:extLst>
          </p:cNvPr>
          <p:cNvPicPr>
            <a:picLocks noChangeAspect="1"/>
          </p:cNvPicPr>
          <p:nvPr/>
        </p:nvPicPr>
        <p:blipFill>
          <a:blip r:embed="rId3"/>
          <a:stretch>
            <a:fillRect/>
          </a:stretch>
        </p:blipFill>
        <p:spPr>
          <a:xfrm>
            <a:off x="7495535" y="1109662"/>
            <a:ext cx="3028950" cy="4638675"/>
          </a:xfrm>
          <a:prstGeom prst="rect">
            <a:avLst/>
          </a:prstGeom>
        </p:spPr>
      </p:pic>
      <p:sp>
        <p:nvSpPr>
          <p:cNvPr id="7" name="Picture Placeholder 6">
            <a:extLst>
              <a:ext uri="{FF2B5EF4-FFF2-40B4-BE49-F238E27FC236}">
                <a16:creationId xmlns:a16="http://schemas.microsoft.com/office/drawing/2014/main" id="{0C446452-D3A7-BE7F-EC09-5EA44C420100}"/>
              </a:ext>
            </a:extLst>
          </p:cNvPr>
          <p:cNvSpPr>
            <a:spLocks noGrp="1"/>
          </p:cNvSpPr>
          <p:nvPr>
            <p:ph type="pic" sz="quarter" idx="13"/>
          </p:nvPr>
        </p:nvSpPr>
        <p:spPr>
          <a:xfrm>
            <a:off x="6413114" y="833382"/>
            <a:ext cx="5193792" cy="5193792"/>
          </a:xfrm>
        </p:spPr>
        <p:txBody>
          <a:bodyPr/>
          <a:lstStyle/>
          <a:p>
            <a:endParaRPr lang="en-US"/>
          </a:p>
        </p:txBody>
      </p:sp>
    </p:spTree>
    <p:extLst>
      <p:ext uri="{BB962C8B-B14F-4D97-AF65-F5344CB8AC3E}">
        <p14:creationId xmlns:p14="http://schemas.microsoft.com/office/powerpoint/2010/main" val="27372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609957" y="1740311"/>
            <a:ext cx="4384736" cy="2949676"/>
          </a:xfrm>
          <a:noFill/>
        </p:spPr>
        <p:txBody>
          <a:bodyPr anchor="b">
            <a:noAutofit/>
          </a:bodyPr>
          <a:lstStyle/>
          <a:p>
            <a:r>
              <a:rPr lang="en-US" dirty="0">
                <a:solidFill>
                  <a:schemeClr val="tx1"/>
                </a:solidFill>
              </a:rPr>
              <a:t>I found this image online which is how I would present the concepts in play to children.  </a:t>
            </a:r>
          </a:p>
        </p:txBody>
      </p:sp>
      <p:pic>
        <p:nvPicPr>
          <p:cNvPr id="3" name="Content Placeholder 2">
            <a:extLst>
              <a:ext uri="{FF2B5EF4-FFF2-40B4-BE49-F238E27FC236}">
                <a16:creationId xmlns:a16="http://schemas.microsoft.com/office/drawing/2014/main" id="{E50B4AEF-B317-5832-3530-4E74873A5EDC}"/>
              </a:ext>
            </a:extLst>
          </p:cNvPr>
          <p:cNvPicPr>
            <a:picLocks noGrp="1" noChangeAspect="1"/>
          </p:cNvPicPr>
          <p:nvPr>
            <p:ph idx="1"/>
          </p:nvPr>
        </p:nvPicPr>
        <p:blipFill>
          <a:blip r:embed="rId3"/>
          <a:stretch>
            <a:fillRect/>
          </a:stretch>
        </p:blipFill>
        <p:spPr>
          <a:xfrm>
            <a:off x="5802313" y="1599251"/>
            <a:ext cx="5551487" cy="3680135"/>
          </a:xfrm>
          <a:prstGeom prst="rect">
            <a:avLst/>
          </a:prstGeom>
        </p:spPr>
      </p:pic>
    </p:spTree>
    <p:extLst>
      <p:ext uri="{BB962C8B-B14F-4D97-AF65-F5344CB8AC3E}">
        <p14:creationId xmlns:p14="http://schemas.microsoft.com/office/powerpoint/2010/main" val="51742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3E45-4F5C-9394-1D42-7FB6C0170D83}"/>
              </a:ext>
            </a:extLst>
          </p:cNvPr>
          <p:cNvSpPr>
            <a:spLocks noGrp="1"/>
          </p:cNvSpPr>
          <p:nvPr>
            <p:ph type="title"/>
          </p:nvPr>
        </p:nvSpPr>
        <p:spPr>
          <a:xfrm>
            <a:off x="6222118" y="262762"/>
            <a:ext cx="5507421" cy="3649718"/>
          </a:xfrm>
        </p:spPr>
        <p:txBody>
          <a:bodyPr anchor="b">
            <a:normAutofit/>
          </a:bodyPr>
          <a:lstStyle/>
          <a:p>
            <a:r>
              <a:rPr lang="en-US" dirty="0"/>
              <a:t>Some more tie-in imagery to our coursework</a:t>
            </a:r>
          </a:p>
        </p:txBody>
      </p:sp>
      <p:pic>
        <p:nvPicPr>
          <p:cNvPr id="10" name="Content Placeholder 10">
            <a:extLst>
              <a:ext uri="{FF2B5EF4-FFF2-40B4-BE49-F238E27FC236}">
                <a16:creationId xmlns:a16="http://schemas.microsoft.com/office/drawing/2014/main" id="{BDDFC830-574D-79C7-544E-026A2E301E9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224" r="11224"/>
          <a:stretch/>
        </p:blipFill>
        <p:spPr>
          <a:xfrm>
            <a:off x="707394" y="847600"/>
            <a:ext cx="4522678" cy="4520813"/>
          </a:xfrm>
        </p:spPr>
      </p:pic>
      <p:sp>
        <p:nvSpPr>
          <p:cNvPr id="5" name="Content Placeholder 4">
            <a:extLst>
              <a:ext uri="{FF2B5EF4-FFF2-40B4-BE49-F238E27FC236}">
                <a16:creationId xmlns:a16="http://schemas.microsoft.com/office/drawing/2014/main" id="{55C37F52-5C08-7C02-C9CA-E2AD930A95FB}"/>
              </a:ext>
            </a:extLst>
          </p:cNvPr>
          <p:cNvSpPr>
            <a:spLocks noGrp="1"/>
          </p:cNvSpPr>
          <p:nvPr>
            <p:ph idx="1"/>
          </p:nvPr>
        </p:nvSpPr>
        <p:spPr>
          <a:xfrm>
            <a:off x="6222118" y="4058263"/>
            <a:ext cx="5507421" cy="2141482"/>
          </a:xfrm>
        </p:spPr>
        <p:txBody>
          <a:bodyPr>
            <a:normAutofit/>
          </a:bodyPr>
          <a:lstStyle/>
          <a:p>
            <a:endParaRPr lang="en-US" dirty="0"/>
          </a:p>
        </p:txBody>
      </p:sp>
    </p:spTree>
    <p:extLst>
      <p:ext uri="{BB962C8B-B14F-4D97-AF65-F5344CB8AC3E}">
        <p14:creationId xmlns:p14="http://schemas.microsoft.com/office/powerpoint/2010/main" val="329392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838200" y="304803"/>
            <a:ext cx="10515600" cy="1472974"/>
          </a:xfrm>
          <a:noFill/>
        </p:spPr>
        <p:txBody>
          <a:bodyPr anchor="ctr"/>
          <a:lstStyle/>
          <a:p>
            <a:r>
              <a:rPr lang="en-US" dirty="0"/>
              <a:t>Suggestions for play</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838200" y="1838099"/>
            <a:ext cx="8012113" cy="4284889"/>
          </a:xfrm>
          <a:noFill/>
        </p:spPr>
        <p:txBody>
          <a:bodyPr vert="horz" lIns="91440" tIns="45720" rIns="91440" bIns="45720" rtlCol="0" anchor="t">
            <a:normAutofit/>
          </a:bodyPr>
          <a:lstStyle/>
          <a:p>
            <a:r>
              <a:rPr lang="en-US" sz="2000" dirty="0"/>
              <a:t>Introduce Yoga poses to children.</a:t>
            </a:r>
          </a:p>
          <a:p>
            <a:r>
              <a:rPr lang="en-US" sz="2000" dirty="0"/>
              <a:t>Have images from knots and Mathemalchemy on walls.</a:t>
            </a:r>
          </a:p>
          <a:p>
            <a:r>
              <a:rPr lang="en-US" sz="2000" dirty="0"/>
              <a:t>Explain the poses with the entwined movements and that there are math concepts about knots that look like Yoga poses they are doing</a:t>
            </a:r>
          </a:p>
          <a:p>
            <a:r>
              <a:rPr lang="en-US" sz="2000" dirty="0"/>
              <a:t>Explain and imitate the un-tangling moves, tie it into Reidemeister moves</a:t>
            </a:r>
          </a:p>
          <a:p>
            <a:r>
              <a:rPr lang="en-US" sz="2000" dirty="0"/>
              <a:t>Help the children make songs or poems about the knots.</a:t>
            </a:r>
          </a:p>
          <a:p>
            <a:r>
              <a:rPr lang="en-US" sz="2000" dirty="0"/>
              <a:t>Have the children create their own twisty poses</a:t>
            </a:r>
          </a:p>
        </p:txBody>
      </p:sp>
    </p:spTree>
    <p:extLst>
      <p:ext uri="{BB962C8B-B14F-4D97-AF65-F5344CB8AC3E}">
        <p14:creationId xmlns:p14="http://schemas.microsoft.com/office/powerpoint/2010/main" val="366667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6021C0-91E5-D31C-1C73-683DD294C5B8}"/>
              </a:ext>
            </a:extLst>
          </p:cNvPr>
          <p:cNvSpPr>
            <a:spLocks noGrp="1"/>
          </p:cNvSpPr>
          <p:nvPr>
            <p:ph type="title"/>
          </p:nvPr>
        </p:nvSpPr>
        <p:spPr>
          <a:xfrm>
            <a:off x="838200" y="365125"/>
            <a:ext cx="10515600" cy="1325563"/>
          </a:xfrm>
        </p:spPr>
        <p:txBody>
          <a:bodyPr/>
          <a:lstStyle/>
          <a:p>
            <a:r>
              <a:rPr lang="en-US" dirty="0"/>
              <a:t>Some examples of Yoga Partner Poses</a:t>
            </a:r>
          </a:p>
        </p:txBody>
      </p:sp>
      <p:pic>
        <p:nvPicPr>
          <p:cNvPr id="4" name="Content Placeholder 3">
            <a:extLst>
              <a:ext uri="{FF2B5EF4-FFF2-40B4-BE49-F238E27FC236}">
                <a16:creationId xmlns:a16="http://schemas.microsoft.com/office/drawing/2014/main" id="{5670CED5-39E0-DC57-57B9-50FC4929D4ED}"/>
              </a:ext>
            </a:extLst>
          </p:cNvPr>
          <p:cNvPicPr>
            <a:picLocks noGrp="1" noChangeAspect="1"/>
          </p:cNvPicPr>
          <p:nvPr>
            <p:ph sz="half" idx="1"/>
          </p:nvPr>
        </p:nvPicPr>
        <p:blipFill>
          <a:blip r:embed="rId2"/>
          <a:stretch>
            <a:fillRect/>
          </a:stretch>
        </p:blipFill>
        <p:spPr>
          <a:xfrm>
            <a:off x="1628249" y="2791580"/>
            <a:ext cx="3334801" cy="2365453"/>
          </a:xfrm>
          <a:prstGeom prst="rect">
            <a:avLst/>
          </a:prstGeom>
        </p:spPr>
      </p:pic>
      <p:pic>
        <p:nvPicPr>
          <p:cNvPr id="5" name="Content Placeholder 4">
            <a:extLst>
              <a:ext uri="{FF2B5EF4-FFF2-40B4-BE49-F238E27FC236}">
                <a16:creationId xmlns:a16="http://schemas.microsoft.com/office/drawing/2014/main" id="{1D5C4477-6EBB-A74F-7D85-712BF17B99EF}"/>
              </a:ext>
            </a:extLst>
          </p:cNvPr>
          <p:cNvPicPr>
            <a:picLocks noGrp="1" noChangeAspect="1"/>
          </p:cNvPicPr>
          <p:nvPr>
            <p:ph sz="half" idx="15"/>
          </p:nvPr>
        </p:nvPicPr>
        <p:blipFill>
          <a:blip r:embed="rId3"/>
          <a:stretch>
            <a:fillRect/>
          </a:stretch>
        </p:blipFill>
        <p:spPr>
          <a:xfrm>
            <a:off x="7086868" y="2222762"/>
            <a:ext cx="3334801" cy="3487214"/>
          </a:xfrm>
          <a:prstGeom prst="rect">
            <a:avLst/>
          </a:prstGeom>
        </p:spPr>
      </p:pic>
    </p:spTree>
    <p:extLst>
      <p:ext uri="{BB962C8B-B14F-4D97-AF65-F5344CB8AC3E}">
        <p14:creationId xmlns:p14="http://schemas.microsoft.com/office/powerpoint/2010/main" val="344663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2A32-283F-71F6-CDD5-82CE77F21FB6}"/>
              </a:ext>
            </a:extLst>
          </p:cNvPr>
          <p:cNvSpPr>
            <a:spLocks noGrp="1"/>
          </p:cNvSpPr>
          <p:nvPr>
            <p:ph type="title"/>
          </p:nvPr>
        </p:nvSpPr>
        <p:spPr/>
        <p:txBody>
          <a:bodyPr/>
          <a:lstStyle/>
          <a:p>
            <a:r>
              <a:rPr lang="en-US" dirty="0"/>
              <a:t>Reidemeister Moves-Explain how to “Un-Tangle” yourselves</a:t>
            </a:r>
          </a:p>
        </p:txBody>
      </p:sp>
      <p:pic>
        <p:nvPicPr>
          <p:cNvPr id="5" name="Content Placeholder 4">
            <a:extLst>
              <a:ext uri="{FF2B5EF4-FFF2-40B4-BE49-F238E27FC236}">
                <a16:creationId xmlns:a16="http://schemas.microsoft.com/office/drawing/2014/main" id="{9B000A12-AF74-A43A-E94B-1CF61557E3A8}"/>
              </a:ext>
            </a:extLst>
          </p:cNvPr>
          <p:cNvPicPr>
            <a:picLocks noGrp="1" noChangeAspect="1"/>
          </p:cNvPicPr>
          <p:nvPr>
            <p:ph sz="half" idx="1"/>
          </p:nvPr>
        </p:nvPicPr>
        <p:blipFill>
          <a:blip r:embed="rId2"/>
          <a:stretch>
            <a:fillRect/>
          </a:stretch>
        </p:blipFill>
        <p:spPr>
          <a:xfrm>
            <a:off x="838200" y="2196095"/>
            <a:ext cx="3108325" cy="3556422"/>
          </a:xfrm>
          <a:prstGeom prst="rect">
            <a:avLst/>
          </a:prstGeom>
        </p:spPr>
      </p:pic>
      <p:pic>
        <p:nvPicPr>
          <p:cNvPr id="6" name="Content Placeholder 5">
            <a:extLst>
              <a:ext uri="{FF2B5EF4-FFF2-40B4-BE49-F238E27FC236}">
                <a16:creationId xmlns:a16="http://schemas.microsoft.com/office/drawing/2014/main" id="{8BEFC163-C7A2-0F36-C590-31E3CB263EEF}"/>
              </a:ext>
            </a:extLst>
          </p:cNvPr>
          <p:cNvPicPr>
            <a:picLocks noGrp="1" noChangeAspect="1"/>
          </p:cNvPicPr>
          <p:nvPr>
            <p:ph sz="half" idx="15"/>
          </p:nvPr>
        </p:nvPicPr>
        <p:blipFill>
          <a:blip r:embed="rId3"/>
          <a:stretch>
            <a:fillRect/>
          </a:stretch>
        </p:blipFill>
        <p:spPr>
          <a:xfrm>
            <a:off x="6157974" y="3009214"/>
            <a:ext cx="3706689" cy="1914310"/>
          </a:xfrm>
          <a:prstGeom prst="rect">
            <a:avLst/>
          </a:prstGeom>
        </p:spPr>
      </p:pic>
    </p:spTree>
    <p:extLst>
      <p:ext uri="{BB962C8B-B14F-4D97-AF65-F5344CB8AC3E}">
        <p14:creationId xmlns:p14="http://schemas.microsoft.com/office/powerpoint/2010/main" val="197107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a:noFill/>
        </p:spPr>
        <p:txBody>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6605455" y="755171"/>
            <a:ext cx="4619937" cy="5315035"/>
          </a:xfrm>
          <a:noFill/>
        </p:spPr>
        <p:txBody>
          <a:bodyPr>
            <a:normAutofit/>
          </a:bodyPr>
          <a:lstStyle/>
          <a:p>
            <a:r>
              <a:rPr lang="en-US" dirty="0"/>
              <a:t>Mat 115r</a:t>
            </a:r>
          </a:p>
          <a:p>
            <a:r>
              <a:rPr lang="en-US" dirty="0"/>
              <a:t>Suesana Denton</a:t>
            </a:r>
          </a:p>
          <a:p>
            <a:r>
              <a:rPr lang="en-US" dirty="0"/>
              <a:t>Mathemalchemy Project</a:t>
            </a:r>
          </a:p>
          <a:p>
            <a:endParaRPr lang="en-US" dirty="0"/>
          </a:p>
        </p:txBody>
      </p:sp>
    </p:spTree>
    <p:extLst>
      <p:ext uri="{BB962C8B-B14F-4D97-AF65-F5344CB8AC3E}">
        <p14:creationId xmlns:p14="http://schemas.microsoft.com/office/powerpoint/2010/main" val="1562484837"/>
      </p:ext>
    </p:extLst>
  </p:cSld>
  <p:clrMapOvr>
    <a:masterClrMapping/>
  </p:clrMapOvr>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3.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Shapes presentation</Template>
  <TotalTime>64</TotalTime>
  <Words>239</Words>
  <Application>Microsoft Office PowerPoint</Application>
  <PresentationFormat>Widescreen</PresentationFormat>
  <Paragraphs>23</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Avenir Next LT Pro</vt:lpstr>
      <vt:lpstr>Avenir Next LT Pro Light</vt:lpstr>
      <vt:lpstr>Calibri</vt:lpstr>
      <vt:lpstr>Tw Cen MT</vt:lpstr>
      <vt:lpstr>Custom</vt:lpstr>
      <vt:lpstr>Knotical Mathematical Connections</vt:lpstr>
      <vt:lpstr>I found this image online which is how I would present the concepts in play to children.  </vt:lpstr>
      <vt:lpstr>Some more tie-in imagery to our coursework</vt:lpstr>
      <vt:lpstr>Suggestions for play</vt:lpstr>
      <vt:lpstr>Some examples of Yoga Partner Poses</vt:lpstr>
      <vt:lpstr>Reidemeister Moves-Explain how to “Un-Tangle” yourselves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impact</dc:title>
  <dc:creator>Suesana Denton</dc:creator>
  <cp:lastModifiedBy>Suesana Denton</cp:lastModifiedBy>
  <cp:revision>1</cp:revision>
  <dcterms:created xsi:type="dcterms:W3CDTF">2024-04-23T17:51:17Z</dcterms:created>
  <dcterms:modified xsi:type="dcterms:W3CDTF">2024-04-23T18:55:34Z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