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B Garamond SemiBol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BGaramondSemiBold-bold.fntdata"/><Relationship Id="rId12" Type="http://schemas.openxmlformats.org/officeDocument/2006/relationships/font" Target="fonts/EBGaramond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BGaramondSemiBold-boldItalic.fntdata"/><Relationship Id="rId14" Type="http://schemas.openxmlformats.org/officeDocument/2006/relationships/font" Target="fonts/EBGaramond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e5c5e8c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e5c5e8c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e5c5e8cc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e5c5e8cc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e5c5e8cc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e5c5e8cc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e5c5e8cc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e5c5e8cc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e5c5e8cc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e5c5e8cc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mc.ncbi.nlm.nih.gov/articles/PMC10007642/#:~:text=This%20research%20assessed%20satisfaction%20with,obtained%20during%20full%2Dtime%20education" TargetMode="External"/><Relationship Id="rId4" Type="http://schemas.openxmlformats.org/officeDocument/2006/relationships/hyperlink" Target="https://scholar.harvard.edu/files/online-inperson-bflt.pdf" TargetMode="External"/><Relationship Id="rId5" Type="http://schemas.openxmlformats.org/officeDocument/2006/relationships/hyperlink" Target="https://d1wqtxts1xzle7.cloudfront.net/105494565/25-libre.pdf?1693813592=&amp;response-content-disposition=inline%3B+filename%3DImpact_and_Vulnerability_of_Distance_Lea.pdf&amp;Expires=1745416848&amp;Signature=bFXusojSLJpsA3IKvCtY6Kp0lbpq7mrGPHnRpSdGZ~D5CeEZCJyswSxo5u~JMJMs-EdiA6~J-z3kODt-s9spTE8dciBNk~mfTtFRim4ie~RNy0oearcW4BXBqmesKfI8ZY~7OOn5IoF-FojgbCFYWcuzIsnE8X2qkai-SxpJarPb0ZhSaqVcq86pPCyER8pGftIWXydey-uOnq2R8MJE~5XmR3oWVY5lx~xc16Vzxd5aAeslZrkLQeZhNZvzwssyi9v9TOGU5gF8bnhVMRK~36oBv7NsslwaclFCvYyGdbteQt75JLrext0rDcQ7n3MSh~k2LW7dGVWjVXm-mN1~IA__&amp;Key-Pair-Id=APKAJLOHF5GGSLRBV4ZA" TargetMode="External"/><Relationship Id="rId6" Type="http://schemas.openxmlformats.org/officeDocument/2006/relationships/hyperlink" Target="https://www.brainfacts.org/neuroscience-in-society/tech-and-the-brain/2020/reading-on-paper-versus-screens-whats-the-difference-072820#:~:text=TL;DR:%20Digital%20Reading%20Equals,processes%20visual%20and%20spatial%20cu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Are Online Math Classes Less Effective?: A Research Proposal</a:t>
            </a:r>
            <a:endParaRPr>
              <a:latin typeface="Times New Roman"/>
              <a:ea typeface="Times New Roman"/>
              <a:cs typeface="Times New Roman"/>
              <a:sym typeface="Times New Roman"/>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By Samm Allphin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(A Psych Major)</a:t>
            </a:r>
            <a:endParaRPr>
              <a:latin typeface="EB Garamond SemiBold"/>
              <a:ea typeface="EB Garamond SemiBold"/>
              <a:cs typeface="EB Garamond SemiBold"/>
              <a:sym typeface="EB Garamond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Short Answer, for most.</a:t>
            </a:r>
            <a:endParaRPr>
              <a:latin typeface="Times New Roman"/>
              <a:ea typeface="Times New Roman"/>
              <a:cs typeface="Times New Roman"/>
              <a:sym typeface="Times New Roman"/>
            </a:endParaRPr>
          </a:p>
        </p:txBody>
      </p:sp>
      <p:sp>
        <p:nvSpPr>
          <p:cNvPr id="61" name="Google Shape;61;p14"/>
          <p:cNvSpPr txBox="1"/>
          <p:nvPr>
            <p:ph idx="1" type="body"/>
          </p:nvPr>
        </p:nvSpPr>
        <p:spPr>
          <a:xfrm>
            <a:off x="213850" y="1526750"/>
            <a:ext cx="3833700" cy="34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latin typeface="EB Garamond SemiBold"/>
                <a:ea typeface="EB Garamond SemiBold"/>
                <a:cs typeface="EB Garamond SemiBold"/>
                <a:sym typeface="EB Garamond SemiBold"/>
              </a:rPr>
              <a:t>Most of us were “Personally Victimized” By Covid-19. </a:t>
            </a:r>
            <a:endParaRPr sz="1500">
              <a:latin typeface="EB Garamond SemiBold"/>
              <a:ea typeface="EB Garamond SemiBold"/>
              <a:cs typeface="EB Garamond SemiBold"/>
              <a:sym typeface="EB Garamond SemiBold"/>
            </a:endParaRPr>
          </a:p>
          <a:p>
            <a:pPr indent="0" lvl="0" marL="0" rtl="0" algn="l">
              <a:spcBef>
                <a:spcPts val="1200"/>
              </a:spcBef>
              <a:spcAft>
                <a:spcPts val="0"/>
              </a:spcAft>
              <a:buNone/>
            </a:pPr>
            <a:r>
              <a:rPr lang="en" sz="1500">
                <a:latin typeface="EB Garamond SemiBold"/>
                <a:ea typeface="EB Garamond SemiBold"/>
                <a:cs typeface="EB Garamond SemiBold"/>
                <a:sym typeface="EB Garamond SemiBold"/>
              </a:rPr>
              <a:t>Because</a:t>
            </a:r>
            <a:r>
              <a:rPr lang="en" sz="1500">
                <a:latin typeface="EB Garamond SemiBold"/>
                <a:ea typeface="EB Garamond SemiBold"/>
                <a:cs typeface="EB Garamond SemiBold"/>
                <a:sym typeface="EB Garamond SemiBold"/>
              </a:rPr>
              <a:t> of this we all have some aversion to online learning even though the internet says it’s wonderful</a:t>
            </a:r>
            <a:endParaRPr sz="1500">
              <a:latin typeface="EB Garamond SemiBold"/>
              <a:ea typeface="EB Garamond SemiBold"/>
              <a:cs typeface="EB Garamond SemiBold"/>
              <a:sym typeface="EB Garamond SemiBold"/>
            </a:endParaRPr>
          </a:p>
          <a:p>
            <a:pPr indent="0" lvl="0" marL="0" rtl="0" algn="l">
              <a:spcBef>
                <a:spcPts val="1200"/>
              </a:spcBef>
              <a:spcAft>
                <a:spcPts val="0"/>
              </a:spcAft>
              <a:buNone/>
            </a:pPr>
            <a:r>
              <a:t/>
            </a:r>
            <a:endParaRPr sz="1500">
              <a:latin typeface="EB Garamond SemiBold"/>
              <a:ea typeface="EB Garamond SemiBold"/>
              <a:cs typeface="EB Garamond SemiBold"/>
              <a:sym typeface="EB Garamond SemiBold"/>
            </a:endParaRPr>
          </a:p>
          <a:p>
            <a:pPr indent="0" lvl="0" marL="0" rtl="0" algn="l">
              <a:spcBef>
                <a:spcPts val="1200"/>
              </a:spcBef>
              <a:spcAft>
                <a:spcPts val="0"/>
              </a:spcAft>
              <a:buNone/>
            </a:pPr>
            <a:r>
              <a:rPr lang="en" sz="2400">
                <a:latin typeface="EB Garamond SemiBold"/>
                <a:ea typeface="EB Garamond SemiBold"/>
                <a:cs typeface="EB Garamond SemiBold"/>
                <a:sym typeface="EB Garamond SemiBold"/>
              </a:rPr>
              <a:t>HOWEVER…</a:t>
            </a:r>
            <a:endParaRPr sz="2400">
              <a:latin typeface="EB Garamond SemiBold"/>
              <a:ea typeface="EB Garamond SemiBold"/>
              <a:cs typeface="EB Garamond SemiBold"/>
              <a:sym typeface="EB Garamond SemiBold"/>
            </a:endParaRPr>
          </a:p>
          <a:p>
            <a:pPr indent="0" lvl="0" marL="0" rtl="0" algn="l">
              <a:spcBef>
                <a:spcPts val="1200"/>
              </a:spcBef>
              <a:spcAft>
                <a:spcPts val="1200"/>
              </a:spcAft>
              <a:buNone/>
            </a:pPr>
            <a:r>
              <a:t/>
            </a:r>
            <a:endParaRPr sz="1500">
              <a:latin typeface="EB Garamond SemiBold"/>
              <a:ea typeface="EB Garamond SemiBold"/>
              <a:cs typeface="EB Garamond SemiBold"/>
              <a:sym typeface="EB Garamond SemiBold"/>
            </a:endParaRPr>
          </a:p>
        </p:txBody>
      </p:sp>
      <p:pic>
        <p:nvPicPr>
          <p:cNvPr id="62" name="Google Shape;62;p14" title="360_F_26636186_5lTpbFzwAG1yVZoxTMhD5XAygji9C2K7.jpg"/>
          <p:cNvPicPr preferRelativeResize="0"/>
          <p:nvPr/>
        </p:nvPicPr>
        <p:blipFill>
          <a:blip r:embed="rId3">
            <a:alphaModFix/>
          </a:blip>
          <a:stretch>
            <a:fillRect/>
          </a:stretch>
        </p:blipFill>
        <p:spPr>
          <a:xfrm>
            <a:off x="4199950" y="1170125"/>
            <a:ext cx="428625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Is it backed by Psychology? The answer is… </a:t>
            </a:r>
            <a:endParaRPr>
              <a:latin typeface="Times New Roman"/>
              <a:ea typeface="Times New Roman"/>
              <a:cs typeface="Times New Roman"/>
              <a:sym typeface="Times New Roman"/>
            </a:endParaRPr>
          </a:p>
        </p:txBody>
      </p:sp>
      <p:sp>
        <p:nvSpPr>
          <p:cNvPr id="68" name="Google Shape;68;p15"/>
          <p:cNvSpPr txBox="1"/>
          <p:nvPr>
            <p:ph idx="1" type="body"/>
          </p:nvPr>
        </p:nvSpPr>
        <p:spPr>
          <a:xfrm>
            <a:off x="311700" y="1091775"/>
            <a:ext cx="3931500" cy="3477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500">
                <a:latin typeface="EB Garamond SemiBold"/>
                <a:ea typeface="EB Garamond SemiBold"/>
                <a:cs typeface="EB Garamond SemiBold"/>
                <a:sym typeface="EB Garamond SemiBold"/>
              </a:rPr>
              <a:t>Eh, it depends on what factors you are looking for:</a:t>
            </a:r>
            <a:endParaRPr sz="1500">
              <a:latin typeface="EB Garamond SemiBold"/>
              <a:ea typeface="EB Garamond SemiBold"/>
              <a:cs typeface="EB Garamond SemiBold"/>
              <a:sym typeface="EB Garamond SemiBold"/>
            </a:endParaRPr>
          </a:p>
          <a:p>
            <a:pPr indent="0" lvl="0" marL="0" rtl="0" algn="l">
              <a:spcBef>
                <a:spcPts val="1200"/>
              </a:spcBef>
              <a:spcAft>
                <a:spcPts val="0"/>
              </a:spcAft>
              <a:buNone/>
            </a:pPr>
            <a:r>
              <a:rPr lang="en" sz="1500">
                <a:latin typeface="EB Garamond SemiBold"/>
                <a:ea typeface="EB Garamond SemiBold"/>
                <a:cs typeface="EB Garamond SemiBold"/>
                <a:sym typeface="EB Garamond SemiBold"/>
              </a:rPr>
              <a:t>Mental health:</a:t>
            </a:r>
            <a:endParaRPr sz="1500">
              <a:latin typeface="EB Garamond SemiBold"/>
              <a:ea typeface="EB Garamond SemiBold"/>
              <a:cs typeface="EB Garamond SemiBold"/>
              <a:sym typeface="EB Garamond SemiBold"/>
            </a:endParaRPr>
          </a:p>
          <a:p>
            <a:pPr indent="-316037" lvl="0" marL="457200" rtl="0" algn="l">
              <a:spcBef>
                <a:spcPts val="1200"/>
              </a:spcBef>
              <a:spcAft>
                <a:spcPts val="0"/>
              </a:spcAft>
              <a:buSzPct val="100000"/>
              <a:buFont typeface="EB Garamond SemiBold"/>
              <a:buChar char="-"/>
            </a:pPr>
            <a:r>
              <a:rPr lang="en" sz="1488">
                <a:latin typeface="EB Garamond SemiBold"/>
                <a:ea typeface="EB Garamond SemiBold"/>
                <a:cs typeface="EB Garamond SemiBold"/>
                <a:sym typeface="EB Garamond SemiBold"/>
              </a:rPr>
              <a:t>According to the NIH (2023) :</a:t>
            </a:r>
            <a:endParaRPr sz="1488">
              <a:latin typeface="EB Garamond SemiBold"/>
              <a:ea typeface="EB Garamond SemiBold"/>
              <a:cs typeface="EB Garamond SemiBold"/>
              <a:sym typeface="EB Garamond SemiBold"/>
            </a:endParaRPr>
          </a:p>
          <a:p>
            <a:pPr indent="-316037" lvl="1" marL="9144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Higher anxiety (41%)</a:t>
            </a:r>
            <a:endParaRPr sz="1488">
              <a:latin typeface="EB Garamond SemiBold"/>
              <a:ea typeface="EB Garamond SemiBold"/>
              <a:cs typeface="EB Garamond SemiBold"/>
              <a:sym typeface="EB Garamond SemiBold"/>
            </a:endParaRPr>
          </a:p>
          <a:p>
            <a:pPr indent="-316037" lvl="1" marL="9144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Higher levels of Depressive Symptoms (30%)</a:t>
            </a:r>
            <a:endParaRPr sz="1488">
              <a:latin typeface="EB Garamond SemiBold"/>
              <a:ea typeface="EB Garamond SemiBold"/>
              <a:cs typeface="EB Garamond SemiBold"/>
              <a:sym typeface="EB Garamond SemiBold"/>
            </a:endParaRPr>
          </a:p>
          <a:p>
            <a:pPr indent="-316037" lvl="1" marL="9144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Chronic Stress (20%)</a:t>
            </a:r>
            <a:endParaRPr sz="1488">
              <a:latin typeface="EB Garamond SemiBold"/>
              <a:ea typeface="EB Garamond SemiBold"/>
              <a:cs typeface="EB Garamond SemiBold"/>
              <a:sym typeface="EB Garamond SemiBold"/>
            </a:endParaRPr>
          </a:p>
          <a:p>
            <a:pPr indent="-316037" lvl="0" marL="4572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According to the Journal of Psychiatry Psychology and </a:t>
            </a:r>
            <a:r>
              <a:rPr lang="en" sz="1488">
                <a:latin typeface="EB Garamond SemiBold"/>
                <a:ea typeface="EB Garamond SemiBold"/>
                <a:cs typeface="EB Garamond SemiBold"/>
                <a:sym typeface="EB Garamond SemiBold"/>
              </a:rPr>
              <a:t>Behavioral</a:t>
            </a:r>
            <a:r>
              <a:rPr lang="en" sz="1488">
                <a:latin typeface="EB Garamond SemiBold"/>
                <a:ea typeface="EB Garamond SemiBold"/>
                <a:cs typeface="EB Garamond SemiBold"/>
                <a:sym typeface="EB Garamond SemiBold"/>
              </a:rPr>
              <a:t> research(2021) :</a:t>
            </a:r>
            <a:endParaRPr sz="1488">
              <a:latin typeface="EB Garamond SemiBold"/>
              <a:ea typeface="EB Garamond SemiBold"/>
              <a:cs typeface="EB Garamond SemiBold"/>
              <a:sym typeface="EB Garamond SemiBold"/>
            </a:endParaRPr>
          </a:p>
          <a:p>
            <a:pPr indent="-316037" lvl="1" marL="9144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Social Media Fatigue</a:t>
            </a:r>
            <a:endParaRPr sz="1488">
              <a:latin typeface="EB Garamond SemiBold"/>
              <a:ea typeface="EB Garamond SemiBold"/>
              <a:cs typeface="EB Garamond SemiBold"/>
              <a:sym typeface="EB Garamond SemiBold"/>
            </a:endParaRPr>
          </a:p>
          <a:p>
            <a:pPr indent="-316037" lvl="1" marL="9144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Higher levels of Anxiety </a:t>
            </a:r>
            <a:endParaRPr sz="1488">
              <a:latin typeface="EB Garamond SemiBold"/>
              <a:ea typeface="EB Garamond SemiBold"/>
              <a:cs typeface="EB Garamond SemiBold"/>
              <a:sym typeface="EB Garamond SemiBold"/>
            </a:endParaRPr>
          </a:p>
          <a:p>
            <a:pPr indent="-316037" lvl="1" marL="914400" rtl="0" algn="l">
              <a:spcBef>
                <a:spcPts val="0"/>
              </a:spcBef>
              <a:spcAft>
                <a:spcPts val="0"/>
              </a:spcAft>
              <a:buSzPct val="100000"/>
              <a:buFont typeface="EB Garamond SemiBold"/>
              <a:buChar char="-"/>
            </a:pPr>
            <a:r>
              <a:rPr lang="en" sz="1488">
                <a:latin typeface="EB Garamond SemiBold"/>
                <a:ea typeface="EB Garamond SemiBold"/>
                <a:cs typeface="EB Garamond SemiBold"/>
                <a:sym typeface="EB Garamond SemiBold"/>
              </a:rPr>
              <a:t>Depressive Symptoms</a:t>
            </a:r>
            <a:endParaRPr sz="1488">
              <a:latin typeface="EB Garamond SemiBold"/>
              <a:ea typeface="EB Garamond SemiBold"/>
              <a:cs typeface="EB Garamond SemiBold"/>
              <a:sym typeface="EB Garamond SemiBold"/>
            </a:endParaRPr>
          </a:p>
          <a:p>
            <a:pPr indent="0" lvl="0" marL="0" rtl="0" algn="l">
              <a:spcBef>
                <a:spcPts val="1200"/>
              </a:spcBef>
              <a:spcAft>
                <a:spcPts val="1200"/>
              </a:spcAft>
              <a:buNone/>
            </a:pPr>
            <a:r>
              <a:t/>
            </a:r>
            <a:endParaRPr sz="1500">
              <a:latin typeface="EB Garamond SemiBold"/>
              <a:ea typeface="EB Garamond SemiBold"/>
              <a:cs typeface="EB Garamond SemiBold"/>
              <a:sym typeface="EB Garamond SemiBold"/>
            </a:endParaRPr>
          </a:p>
        </p:txBody>
      </p:sp>
      <p:pic>
        <p:nvPicPr>
          <p:cNvPr descr="a model of a human brain is shown on a gray background (Provided by Tenor)" id="69" name="Google Shape;69;p15"/>
          <p:cNvPicPr preferRelativeResize="0"/>
          <p:nvPr/>
        </p:nvPicPr>
        <p:blipFill>
          <a:blip r:embed="rId3">
            <a:alphaModFix/>
          </a:blip>
          <a:stretch>
            <a:fillRect/>
          </a:stretch>
        </p:blipFill>
        <p:spPr>
          <a:xfrm>
            <a:off x="5384900" y="1575846"/>
            <a:ext cx="3084900" cy="308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Is It Backed By Psychology…… Continued</a:t>
            </a:r>
            <a:endParaRPr>
              <a:latin typeface="Times New Roman"/>
              <a:ea typeface="Times New Roman"/>
              <a:cs typeface="Times New Roman"/>
              <a:sym typeface="Times New Roman"/>
            </a:endParaRPr>
          </a:p>
        </p:txBody>
      </p:sp>
      <p:sp>
        <p:nvSpPr>
          <p:cNvPr id="75" name="Google Shape;75;p16"/>
          <p:cNvSpPr txBox="1"/>
          <p:nvPr>
            <p:ph idx="1" type="body"/>
          </p:nvPr>
        </p:nvSpPr>
        <p:spPr>
          <a:xfrm>
            <a:off x="311700" y="1124400"/>
            <a:ext cx="4018500" cy="3444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688"/>
              <a:buFont typeface="Arial"/>
              <a:buNone/>
            </a:pPr>
            <a:r>
              <a:rPr lang="en" sz="1237">
                <a:latin typeface="EB Garamond SemiBold"/>
                <a:ea typeface="EB Garamond SemiBold"/>
                <a:cs typeface="EB Garamond SemiBold"/>
                <a:sym typeface="EB Garamond SemiBold"/>
              </a:rPr>
              <a:t>Academic performance:</a:t>
            </a:r>
            <a:endParaRPr sz="1237">
              <a:latin typeface="EB Garamond SemiBold"/>
              <a:ea typeface="EB Garamond SemiBold"/>
              <a:cs typeface="EB Garamond SemiBold"/>
              <a:sym typeface="EB Garamond SemiBold"/>
            </a:endParaRPr>
          </a:p>
          <a:p>
            <a:pPr indent="-307181" lvl="0" marL="457200" rtl="0" algn="l">
              <a:lnSpc>
                <a:spcPct val="105000"/>
              </a:lnSpc>
              <a:spcBef>
                <a:spcPts val="1200"/>
              </a:spcBef>
              <a:spcAft>
                <a:spcPts val="0"/>
              </a:spcAft>
              <a:buSzPts val="1238"/>
              <a:buFont typeface="EB Garamond SemiBold"/>
              <a:buChar char="-"/>
            </a:pPr>
            <a:r>
              <a:rPr lang="en" sz="1237">
                <a:latin typeface="EB Garamond SemiBold"/>
                <a:ea typeface="EB Garamond SemiBold"/>
                <a:cs typeface="EB Garamond SemiBold"/>
                <a:sym typeface="EB Garamond SemiBold"/>
              </a:rPr>
              <a:t>According to Harvard (n.d):  Students in an online course experienced a 0.44 grade drop as opposed to their peers in a traditional classroom. In other words, in person students earned a B- vs the online folks who earned a C.</a:t>
            </a:r>
            <a:endParaRPr sz="1237">
              <a:latin typeface="EB Garamond SemiBold"/>
              <a:ea typeface="EB Garamond SemiBold"/>
              <a:cs typeface="EB Garamond SemiBold"/>
              <a:sym typeface="EB Garamond SemiBold"/>
            </a:endParaRPr>
          </a:p>
          <a:p>
            <a:pPr indent="0" lvl="0" marL="0" rtl="0" algn="l">
              <a:lnSpc>
                <a:spcPct val="105000"/>
              </a:lnSpc>
              <a:spcBef>
                <a:spcPts val="1200"/>
              </a:spcBef>
              <a:spcAft>
                <a:spcPts val="0"/>
              </a:spcAft>
              <a:buSzPts val="688"/>
              <a:buNone/>
            </a:pPr>
            <a:r>
              <a:rPr lang="en" sz="1237">
                <a:latin typeface="EB Garamond SemiBold"/>
                <a:ea typeface="EB Garamond SemiBold"/>
                <a:cs typeface="EB Garamond SemiBold"/>
                <a:sym typeface="EB Garamond SemiBold"/>
              </a:rPr>
              <a:t>Brain Processing:</a:t>
            </a:r>
            <a:endParaRPr sz="1237">
              <a:latin typeface="EB Garamond SemiBold"/>
              <a:ea typeface="EB Garamond SemiBold"/>
              <a:cs typeface="EB Garamond SemiBold"/>
              <a:sym typeface="EB Garamond SemiBold"/>
            </a:endParaRPr>
          </a:p>
          <a:p>
            <a:pPr indent="-307181" lvl="0" marL="457200" rtl="0" algn="l">
              <a:lnSpc>
                <a:spcPct val="105000"/>
              </a:lnSpc>
              <a:spcBef>
                <a:spcPts val="1200"/>
              </a:spcBef>
              <a:spcAft>
                <a:spcPts val="0"/>
              </a:spcAft>
              <a:buSzPts val="1238"/>
              <a:buFont typeface="EB Garamond SemiBold"/>
              <a:buChar char="-"/>
            </a:pPr>
            <a:r>
              <a:rPr lang="en" sz="1237">
                <a:latin typeface="EB Garamond SemiBold"/>
                <a:ea typeface="EB Garamond SemiBold"/>
                <a:cs typeface="EB Garamond SemiBold"/>
                <a:sym typeface="EB Garamond SemiBold"/>
              </a:rPr>
              <a:t>According to BrainFacts.org (2020): According to a 2009 study, when reading things on a physical sheet of paper was found to activate the prefrontal and cingulate cortex, known for processing emotions, and generated more activity in the parietal cortex, known for processing visual and spatial cues.</a:t>
            </a:r>
            <a:endParaRPr sz="1237">
              <a:latin typeface="EB Garamond SemiBold"/>
              <a:ea typeface="EB Garamond SemiBold"/>
              <a:cs typeface="EB Garamond SemiBold"/>
              <a:sym typeface="EB Garamond SemiBold"/>
            </a:endParaRPr>
          </a:p>
          <a:p>
            <a:pPr indent="0" lvl="0" marL="0" rtl="0" algn="l">
              <a:lnSpc>
                <a:spcPct val="105000"/>
              </a:lnSpc>
              <a:spcBef>
                <a:spcPts val="1200"/>
              </a:spcBef>
              <a:spcAft>
                <a:spcPts val="1200"/>
              </a:spcAft>
              <a:buNone/>
            </a:pPr>
            <a:r>
              <a:rPr lang="en" sz="1237">
                <a:latin typeface="EB Garamond SemiBold"/>
                <a:ea typeface="EB Garamond SemiBold"/>
                <a:cs typeface="EB Garamond SemiBold"/>
                <a:sym typeface="EB Garamond SemiBold"/>
              </a:rPr>
              <a:t>Though, there were very few studies that i found that actually studied the effects of online learning, especially with math, which brings me to my conclusion…</a:t>
            </a:r>
            <a:endParaRPr sz="1237">
              <a:latin typeface="EB Garamond SemiBold"/>
              <a:ea typeface="EB Garamond SemiBold"/>
              <a:cs typeface="EB Garamond SemiBold"/>
              <a:sym typeface="EB Garamond SemiBold"/>
            </a:endParaRPr>
          </a:p>
        </p:txBody>
      </p:sp>
      <p:pic>
        <p:nvPicPr>
          <p:cNvPr descr="a cartoon drawing of squidward holding a brain (Provided by Tenor)" id="76" name="Google Shape;76;p16"/>
          <p:cNvPicPr preferRelativeResize="0"/>
          <p:nvPr/>
        </p:nvPicPr>
        <p:blipFill>
          <a:blip r:embed="rId3">
            <a:alphaModFix/>
          </a:blip>
          <a:stretch>
            <a:fillRect/>
          </a:stretch>
        </p:blipFill>
        <p:spPr>
          <a:xfrm>
            <a:off x="4764425" y="1757325"/>
            <a:ext cx="4281550" cy="239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Conclusion!!</a:t>
            </a:r>
            <a:endParaRPr>
              <a:latin typeface="Times New Roman"/>
              <a:ea typeface="Times New Roman"/>
              <a:cs typeface="Times New Roman"/>
              <a:sym typeface="Times New Roman"/>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B Garamond SemiBold"/>
                <a:ea typeface="EB Garamond SemiBold"/>
                <a:cs typeface="EB Garamond SemiBold"/>
                <a:sym typeface="EB Garamond SemiBold"/>
              </a:rPr>
              <a:t>We. Need. More. Research.</a:t>
            </a:r>
            <a:endParaRPr>
              <a:latin typeface="EB Garamond SemiBold"/>
              <a:ea typeface="EB Garamond SemiBold"/>
              <a:cs typeface="EB Garamond SemiBold"/>
              <a:sym typeface="EB Garamond SemiBold"/>
            </a:endParaRPr>
          </a:p>
          <a:p>
            <a:pPr indent="0" lvl="0" marL="0" rtl="0" algn="l">
              <a:spcBef>
                <a:spcPts val="1200"/>
              </a:spcBef>
              <a:spcAft>
                <a:spcPts val="0"/>
              </a:spcAft>
              <a:buNone/>
            </a:pPr>
            <a:r>
              <a:rPr lang="en">
                <a:latin typeface="EB Garamond SemiBold"/>
                <a:ea typeface="EB Garamond SemiBold"/>
                <a:cs typeface="EB Garamond SemiBold"/>
                <a:sym typeface="EB Garamond SemiBold"/>
              </a:rPr>
              <a:t>There </a:t>
            </a:r>
            <a:r>
              <a:rPr lang="en">
                <a:latin typeface="EB Garamond SemiBold"/>
                <a:ea typeface="EB Garamond SemiBold"/>
                <a:cs typeface="EB Garamond SemiBold"/>
                <a:sym typeface="EB Garamond SemiBold"/>
              </a:rPr>
              <a:t>isn't</a:t>
            </a:r>
            <a:r>
              <a:rPr lang="en">
                <a:latin typeface="EB Garamond SemiBold"/>
                <a:ea typeface="EB Garamond SemiBold"/>
                <a:cs typeface="EB Garamond SemiBold"/>
                <a:sym typeface="EB Garamond SemiBold"/>
              </a:rPr>
              <a:t> </a:t>
            </a:r>
            <a:r>
              <a:rPr lang="en">
                <a:latin typeface="EB Garamond SemiBold"/>
                <a:ea typeface="EB Garamond SemiBold"/>
                <a:cs typeface="EB Garamond SemiBold"/>
                <a:sym typeface="EB Garamond SemiBold"/>
              </a:rPr>
              <a:t>a lot</a:t>
            </a:r>
            <a:r>
              <a:rPr lang="en">
                <a:latin typeface="EB Garamond SemiBold"/>
                <a:ea typeface="EB Garamond SemiBold"/>
                <a:cs typeface="EB Garamond SemiBold"/>
                <a:sym typeface="EB Garamond SemiBold"/>
              </a:rPr>
              <a:t> of research post-Covid about distance learning and i feel as though its a </a:t>
            </a:r>
            <a:r>
              <a:rPr lang="en">
                <a:latin typeface="EB Garamond SemiBold"/>
                <a:ea typeface="EB Garamond SemiBold"/>
                <a:cs typeface="EB Garamond SemiBold"/>
                <a:sym typeface="EB Garamond SemiBold"/>
              </a:rPr>
              <a:t>disservice</a:t>
            </a:r>
            <a:r>
              <a:rPr lang="en">
                <a:latin typeface="EB Garamond SemiBold"/>
                <a:ea typeface="EB Garamond SemiBold"/>
                <a:cs typeface="EB Garamond SemiBold"/>
                <a:sym typeface="EB Garamond SemiBold"/>
              </a:rPr>
              <a:t>. </a:t>
            </a:r>
            <a:endParaRPr>
              <a:latin typeface="EB Garamond SemiBold"/>
              <a:ea typeface="EB Garamond SemiBold"/>
              <a:cs typeface="EB Garamond SemiBold"/>
              <a:sym typeface="EB Garamond SemiBold"/>
            </a:endParaRPr>
          </a:p>
          <a:p>
            <a:pPr indent="0" lvl="0" marL="0" rtl="0" algn="l">
              <a:spcBef>
                <a:spcPts val="1200"/>
              </a:spcBef>
              <a:spcAft>
                <a:spcPts val="1200"/>
              </a:spcAft>
              <a:buNone/>
            </a:pPr>
            <a:r>
              <a:rPr lang="en">
                <a:latin typeface="EB Garamond SemiBold"/>
                <a:ea typeface="EB Garamond SemiBold"/>
                <a:cs typeface="EB Garamond SemiBold"/>
                <a:sym typeface="EB Garamond SemiBold"/>
              </a:rPr>
              <a:t>I </a:t>
            </a:r>
            <a:r>
              <a:rPr lang="en">
                <a:latin typeface="EB Garamond SemiBold"/>
                <a:ea typeface="EB Garamond SemiBold"/>
                <a:cs typeface="EB Garamond SemiBold"/>
                <a:sym typeface="EB Garamond SemiBold"/>
              </a:rPr>
              <a:t>propose</a:t>
            </a:r>
            <a:r>
              <a:rPr lang="en">
                <a:latin typeface="EB Garamond SemiBold"/>
                <a:ea typeface="EB Garamond SemiBold"/>
                <a:cs typeface="EB Garamond SemiBold"/>
                <a:sym typeface="EB Garamond SemiBold"/>
              </a:rPr>
              <a:t> that we research both psychological and </a:t>
            </a:r>
            <a:r>
              <a:rPr lang="en">
                <a:latin typeface="EB Garamond SemiBold"/>
                <a:ea typeface="EB Garamond SemiBold"/>
                <a:cs typeface="EB Garamond SemiBold"/>
                <a:sym typeface="EB Garamond SemiBold"/>
              </a:rPr>
              <a:t>academic</a:t>
            </a:r>
            <a:r>
              <a:rPr lang="en">
                <a:latin typeface="EB Garamond SemiBold"/>
                <a:ea typeface="EB Garamond SemiBold"/>
                <a:cs typeface="EB Garamond SemiBold"/>
                <a:sym typeface="EB Garamond SemiBold"/>
              </a:rPr>
              <a:t> effects of individuals who have taken online classes in college vs have never taken an online class in college. In this way we could properly investigate if online classes are actually hindering students vs </a:t>
            </a:r>
            <a:r>
              <a:rPr lang="en">
                <a:latin typeface="EB Garamond SemiBold"/>
                <a:ea typeface="EB Garamond SemiBold"/>
                <a:cs typeface="EB Garamond SemiBold"/>
                <a:sym typeface="EB Garamond SemiBold"/>
              </a:rPr>
              <a:t>helping them. </a:t>
            </a:r>
            <a:endParaRPr>
              <a:latin typeface="EB Garamond SemiBold"/>
              <a:ea typeface="EB Garamond SemiBold"/>
              <a:cs typeface="EB Garamond SemiBold"/>
              <a:sym typeface="EB Garamond SemiBold"/>
            </a:endParaRPr>
          </a:p>
        </p:txBody>
      </p:sp>
      <p:pic>
        <p:nvPicPr>
          <p:cNvPr descr="Brain GIF (Provided by Tenor)" id="83" name="Google Shape;83;p17"/>
          <p:cNvPicPr preferRelativeResize="0"/>
          <p:nvPr/>
        </p:nvPicPr>
        <p:blipFill>
          <a:blip r:embed="rId3">
            <a:alphaModFix/>
          </a:blip>
          <a:stretch>
            <a:fillRect/>
          </a:stretch>
        </p:blipFill>
        <p:spPr>
          <a:xfrm>
            <a:off x="7330800" y="189200"/>
            <a:ext cx="1501500" cy="150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SOURCES!!</a:t>
            </a:r>
            <a:endParaRPr>
              <a:latin typeface="Times New Roman"/>
              <a:ea typeface="Times New Roman"/>
              <a:cs typeface="Times New Roman"/>
              <a:sym typeface="Times New Roman"/>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u="sng">
                <a:solidFill>
                  <a:schemeClr val="hlink"/>
                </a:solidFill>
                <a:hlinkClick r:id="rId3"/>
              </a:rPr>
              <a:t>https://pmc.ncbi.nlm.nih.gov/articles/PMC10007642/#:~:text=This%20research%20assessed%20satisfaction%20with,obtained%20during%20full%2Dtime%20education</a:t>
            </a:r>
            <a:r>
              <a:rPr lang="en"/>
              <a:t>.</a:t>
            </a:r>
            <a:endParaRPr/>
          </a:p>
          <a:p>
            <a:pPr indent="0" lvl="0" marL="0" rtl="0" algn="l">
              <a:spcBef>
                <a:spcPts val="1200"/>
              </a:spcBef>
              <a:spcAft>
                <a:spcPts val="0"/>
              </a:spcAft>
              <a:buNone/>
            </a:pPr>
            <a:r>
              <a:rPr lang="en" u="sng">
                <a:solidFill>
                  <a:schemeClr val="hlink"/>
                </a:solidFill>
                <a:hlinkClick r:id="rId4"/>
              </a:rPr>
              <a:t>https://scholar.harvard.edu/files/online-inperson-bflt.pdf</a:t>
            </a:r>
            <a:endParaRPr/>
          </a:p>
          <a:p>
            <a:pPr indent="0" lvl="0" marL="0" rtl="0" algn="l">
              <a:spcBef>
                <a:spcPts val="1200"/>
              </a:spcBef>
              <a:spcAft>
                <a:spcPts val="0"/>
              </a:spcAft>
              <a:buNone/>
            </a:pPr>
            <a:r>
              <a:rPr lang="en" u="sng">
                <a:solidFill>
                  <a:schemeClr val="hlink"/>
                </a:solidFill>
                <a:hlinkClick r:id="rId5"/>
              </a:rPr>
              <a:t>https://d1wqtxts1xzle7.cloudfront.net/105494565/25-libre.pdf?1693813592=&amp;response-content-disposition=inline%3B+filename%3DImpact_and_Vulnerability_of_Distance_Lea.pdf&amp;Expires=1745416848&amp;Signature=bFXusojSLJpsA3IKvCtY6Kp0lbpq7mrGPHnRpSdGZ~D5CeEZCJyswSxo5u~JMJMs-EdiA6~J-z3kODt-s9spTE8dciBNk~mfTtFRim4ie~RNy0oearcW4BXBqmesKfI8ZY~7OOn5IoF-FojgbCFYWcuzIsnE8X2qkai-SxpJarPb0ZhSaqVcq86pPCyER8pGftIWXydey-uOnq2R8MJE~5XmR3oWVY5lx~xc16Vzxd5aAeslZrkLQeZhNZvzwssyi9v9TOGU5gF8bnhVMRK~36oBv7NsslwaclFCvYyGdbteQt75JLrext0rDcQ7n3MSh~k2LW7dGVWjVXm-mN1~IA__&amp;Key-Pair-Id=APKAJLOHF5GGSLRBV4ZA</a:t>
            </a:r>
            <a:endParaRPr/>
          </a:p>
          <a:p>
            <a:pPr indent="0" lvl="0" marL="0" rtl="0" algn="l">
              <a:spcBef>
                <a:spcPts val="1200"/>
              </a:spcBef>
              <a:spcAft>
                <a:spcPts val="0"/>
              </a:spcAft>
              <a:buNone/>
            </a:pPr>
            <a:r>
              <a:rPr lang="en" u="sng">
                <a:solidFill>
                  <a:schemeClr val="hlink"/>
                </a:solidFill>
                <a:hlinkClick r:id="rId6"/>
              </a:rPr>
              <a:t>https://www.brainfacts.org/neuroscience-in-society/tech-and-the-brain/2020/reading-on-paper-versus-screens-whats-the-difference-072820#:~:text=TL;DR:%20Digital%20Reading%20Equals,processes%20visual%20and%20spatial%20cues</a:t>
            </a:r>
            <a:r>
              <a:rPr lang="en"/>
              <a:t>.</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